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</p:sldMasterIdLst>
  <p:notesMasterIdLst>
    <p:notesMasterId r:id="rId31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629D3-DFBF-4283-AD50-F83775A9016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41BA360-49BD-4358-825B-EAF9126F9386}">
      <dgm:prSet phldrT="[Texto]" custT="1"/>
      <dgm:spPr/>
      <dgm:t>
        <a:bodyPr/>
        <a:lstStyle/>
        <a:p>
          <a:r>
            <a:rPr lang="es-ES" sz="1800" dirty="0" smtClean="0"/>
            <a:t>27 mayo-27 de junio</a:t>
          </a:r>
          <a:endParaRPr lang="es-ES" sz="1800" dirty="0"/>
        </a:p>
      </dgm:t>
    </dgm:pt>
    <dgm:pt modelId="{3D05E16E-8FB5-44EF-A873-F99C6C25AF25}" type="parTrans" cxnId="{37C4A74D-CB24-4355-AF18-2F7FD8177F6E}">
      <dgm:prSet/>
      <dgm:spPr/>
      <dgm:t>
        <a:bodyPr/>
        <a:lstStyle/>
        <a:p>
          <a:endParaRPr lang="es-ES"/>
        </a:p>
      </dgm:t>
    </dgm:pt>
    <dgm:pt modelId="{CE85488B-A608-48CF-B8C7-FCD3ACDAD189}" type="sibTrans" cxnId="{37C4A74D-CB24-4355-AF18-2F7FD8177F6E}">
      <dgm:prSet/>
      <dgm:spPr/>
      <dgm:t>
        <a:bodyPr/>
        <a:lstStyle/>
        <a:p>
          <a:endParaRPr lang="es-ES"/>
        </a:p>
      </dgm:t>
    </dgm:pt>
    <dgm:pt modelId="{251C0F7E-559E-4C74-9A1A-1B81E48929BF}">
      <dgm:prSet phldrT="[Texto]"/>
      <dgm:spPr/>
      <dgm:t>
        <a:bodyPr/>
        <a:lstStyle/>
        <a:p>
          <a:r>
            <a:rPr lang="es-ES" dirty="0" smtClean="0"/>
            <a:t>Periodo de solicitudes de admisión</a:t>
          </a:r>
          <a:endParaRPr lang="es-ES" dirty="0"/>
        </a:p>
      </dgm:t>
    </dgm:pt>
    <dgm:pt modelId="{EF553E07-EFB0-4AFF-ACA3-27B25B7F14EE}" type="parTrans" cxnId="{455E4F88-8A86-424A-BBAD-2C3116D0E78B}">
      <dgm:prSet/>
      <dgm:spPr/>
      <dgm:t>
        <a:bodyPr/>
        <a:lstStyle/>
        <a:p>
          <a:endParaRPr lang="es-ES"/>
        </a:p>
      </dgm:t>
    </dgm:pt>
    <dgm:pt modelId="{A750C2B2-F54E-4AF5-A4DF-E95A4AAF446C}" type="sibTrans" cxnId="{455E4F88-8A86-424A-BBAD-2C3116D0E78B}">
      <dgm:prSet/>
      <dgm:spPr/>
      <dgm:t>
        <a:bodyPr/>
        <a:lstStyle/>
        <a:p>
          <a:endParaRPr lang="es-ES"/>
        </a:p>
      </dgm:t>
    </dgm:pt>
    <dgm:pt modelId="{63636CC7-0D56-4097-BD26-B662BF8F23E9}">
      <dgm:prSet phldrT="[Texto]" custT="1"/>
      <dgm:spPr/>
      <dgm:t>
        <a:bodyPr/>
        <a:lstStyle/>
        <a:p>
          <a:r>
            <a:rPr lang="es-ES" sz="1800" dirty="0" smtClean="0"/>
            <a:t>6 al 14 de Julio</a:t>
          </a:r>
          <a:endParaRPr lang="es-ES" sz="1800" dirty="0"/>
        </a:p>
      </dgm:t>
    </dgm:pt>
    <dgm:pt modelId="{1D82C36E-5F8B-4EEF-97A4-3244832F6AD3}" type="parTrans" cxnId="{CD4C3E44-6960-4823-8068-B7FCAF2E45AA}">
      <dgm:prSet/>
      <dgm:spPr/>
      <dgm:t>
        <a:bodyPr/>
        <a:lstStyle/>
        <a:p>
          <a:endParaRPr lang="es-ES"/>
        </a:p>
      </dgm:t>
    </dgm:pt>
    <dgm:pt modelId="{5DD55C5E-48A9-46CA-AE9E-CB884756D9B5}" type="sibTrans" cxnId="{CD4C3E44-6960-4823-8068-B7FCAF2E45AA}">
      <dgm:prSet/>
      <dgm:spPr/>
      <dgm:t>
        <a:bodyPr/>
        <a:lstStyle/>
        <a:p>
          <a:endParaRPr lang="es-ES"/>
        </a:p>
      </dgm:t>
    </dgm:pt>
    <dgm:pt modelId="{F66E7E43-9D66-439E-AC25-D1C332E7FD6E}">
      <dgm:prSet phldrT="[Texto]"/>
      <dgm:spPr/>
      <dgm:t>
        <a:bodyPr/>
        <a:lstStyle/>
        <a:p>
          <a:r>
            <a:rPr lang="es-ES" dirty="0" smtClean="0"/>
            <a:t>Publicación de la situación provisional de la solicitud para participar en la adjudicación</a:t>
          </a:r>
          <a:endParaRPr lang="es-ES" dirty="0"/>
        </a:p>
      </dgm:t>
    </dgm:pt>
    <dgm:pt modelId="{1264B387-4756-43E0-A73C-A8B081BC9990}" type="parTrans" cxnId="{217FEB8F-106D-45F9-86B0-73DF89987C38}">
      <dgm:prSet/>
      <dgm:spPr/>
      <dgm:t>
        <a:bodyPr/>
        <a:lstStyle/>
        <a:p>
          <a:endParaRPr lang="es-ES"/>
        </a:p>
      </dgm:t>
    </dgm:pt>
    <dgm:pt modelId="{C0ED7F55-0399-4CBB-BCF3-2B6A030D55A3}" type="sibTrans" cxnId="{217FEB8F-106D-45F9-86B0-73DF89987C38}">
      <dgm:prSet/>
      <dgm:spPr/>
      <dgm:t>
        <a:bodyPr/>
        <a:lstStyle/>
        <a:p>
          <a:endParaRPr lang="es-ES"/>
        </a:p>
      </dgm:t>
    </dgm:pt>
    <dgm:pt modelId="{82620468-707B-46F5-9A12-697848060A6B}">
      <dgm:prSet phldrT="[Texto]"/>
      <dgm:spPr/>
      <dgm:t>
        <a:bodyPr/>
        <a:lstStyle/>
        <a:p>
          <a:r>
            <a:rPr lang="es-ES" dirty="0" smtClean="0"/>
            <a:t>Es importante estar atento por si falta algo</a:t>
          </a:r>
          <a:endParaRPr lang="es-ES" dirty="0"/>
        </a:p>
      </dgm:t>
    </dgm:pt>
    <dgm:pt modelId="{57F76248-7CDB-454F-9905-7E03AC1FBDDE}" type="parTrans" cxnId="{5FC038CB-7A26-4ABF-A6DF-337049F28B73}">
      <dgm:prSet/>
      <dgm:spPr/>
      <dgm:t>
        <a:bodyPr/>
        <a:lstStyle/>
        <a:p>
          <a:endParaRPr lang="es-ES"/>
        </a:p>
      </dgm:t>
    </dgm:pt>
    <dgm:pt modelId="{5924CCA4-8DB5-4D24-9ADB-939DA7A24FD2}" type="sibTrans" cxnId="{5FC038CB-7A26-4ABF-A6DF-337049F28B73}">
      <dgm:prSet/>
      <dgm:spPr/>
      <dgm:t>
        <a:bodyPr/>
        <a:lstStyle/>
        <a:p>
          <a:endParaRPr lang="es-ES"/>
        </a:p>
      </dgm:t>
    </dgm:pt>
    <dgm:pt modelId="{D5EBD725-A184-4553-B8D4-B0D402F25F04}">
      <dgm:prSet phldrT="[Texto]" custT="1"/>
      <dgm:spPr/>
      <dgm:t>
        <a:bodyPr/>
        <a:lstStyle/>
        <a:p>
          <a:r>
            <a:rPr lang="es-ES" sz="1800" dirty="0" smtClean="0"/>
            <a:t>19 de Julio</a:t>
          </a:r>
          <a:endParaRPr lang="es-ES" sz="1800" dirty="0"/>
        </a:p>
      </dgm:t>
    </dgm:pt>
    <dgm:pt modelId="{567034CD-F46D-4B36-ACB9-CCF9BF3E4B11}" type="parTrans" cxnId="{8D96BA0C-A290-48D2-ABF1-0660C50D629D}">
      <dgm:prSet/>
      <dgm:spPr/>
      <dgm:t>
        <a:bodyPr/>
        <a:lstStyle/>
        <a:p>
          <a:endParaRPr lang="es-ES"/>
        </a:p>
      </dgm:t>
    </dgm:pt>
    <dgm:pt modelId="{0D860BE6-090C-4AB0-AABB-FD5712E27F1F}" type="sibTrans" cxnId="{8D96BA0C-A290-48D2-ABF1-0660C50D629D}">
      <dgm:prSet/>
      <dgm:spPr/>
      <dgm:t>
        <a:bodyPr/>
        <a:lstStyle/>
        <a:p>
          <a:endParaRPr lang="es-ES"/>
        </a:p>
      </dgm:t>
    </dgm:pt>
    <dgm:pt modelId="{A894B39B-0188-455F-8C19-73AC093C40D9}">
      <dgm:prSet phldrT="[Texto]"/>
      <dgm:spPr/>
      <dgm:t>
        <a:bodyPr/>
        <a:lstStyle/>
        <a:p>
          <a:r>
            <a:rPr lang="es-ES" dirty="0" smtClean="0"/>
            <a:t>Publicación definitiva de personas excluidas y admitidas para participar en el proceso de adjudicación</a:t>
          </a:r>
          <a:endParaRPr lang="es-ES" dirty="0"/>
        </a:p>
      </dgm:t>
    </dgm:pt>
    <dgm:pt modelId="{D7EB97B5-B0E1-4E9B-B6C8-C7EED82447C5}" type="parTrans" cxnId="{86238FBF-ECA5-45D0-8840-5EFD60EF4F1F}">
      <dgm:prSet/>
      <dgm:spPr/>
      <dgm:t>
        <a:bodyPr/>
        <a:lstStyle/>
        <a:p>
          <a:endParaRPr lang="es-ES"/>
        </a:p>
      </dgm:t>
    </dgm:pt>
    <dgm:pt modelId="{CDD3EE5D-97E7-4540-891B-6C7EB08D7D33}" type="sibTrans" cxnId="{86238FBF-ECA5-45D0-8840-5EFD60EF4F1F}">
      <dgm:prSet/>
      <dgm:spPr/>
      <dgm:t>
        <a:bodyPr/>
        <a:lstStyle/>
        <a:p>
          <a:endParaRPr lang="es-ES"/>
        </a:p>
      </dgm:t>
    </dgm:pt>
    <dgm:pt modelId="{EEBB9CE0-41EC-4ABD-9EC0-34A41739CEB1}" type="pres">
      <dgm:prSet presAssocID="{0AE629D3-DFBF-4283-AD50-F83775A901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7FC7EF-B27E-4349-B271-7E9FCF5958AE}" type="pres">
      <dgm:prSet presAssocID="{041BA360-49BD-4358-825B-EAF9126F9386}" presName="linNode" presStyleCnt="0"/>
      <dgm:spPr/>
    </dgm:pt>
    <dgm:pt modelId="{FE097AA8-8921-4040-8A9E-ADE8B09EA17E}" type="pres">
      <dgm:prSet presAssocID="{041BA360-49BD-4358-825B-EAF9126F938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83F0C8-9D20-408A-B678-9CDAC0B3AA02}" type="pres">
      <dgm:prSet presAssocID="{041BA360-49BD-4358-825B-EAF9126F938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629FB7-7B29-4F25-8AA9-D74FA17A5AD3}" type="pres">
      <dgm:prSet presAssocID="{CE85488B-A608-48CF-B8C7-FCD3ACDAD189}" presName="sp" presStyleCnt="0"/>
      <dgm:spPr/>
    </dgm:pt>
    <dgm:pt modelId="{EE18203C-7EA6-4E93-99D1-68A972133BC7}" type="pres">
      <dgm:prSet presAssocID="{63636CC7-0D56-4097-BD26-B662BF8F23E9}" presName="linNode" presStyleCnt="0"/>
      <dgm:spPr/>
    </dgm:pt>
    <dgm:pt modelId="{C29D14BF-540F-45B2-8AEF-D353A966E7D3}" type="pres">
      <dgm:prSet presAssocID="{63636CC7-0D56-4097-BD26-B662BF8F23E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D9930F-D3D0-4872-9243-9B127804390F}" type="pres">
      <dgm:prSet presAssocID="{63636CC7-0D56-4097-BD26-B662BF8F23E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562E28-7FC2-4A74-83E6-7CB57CC3B549}" type="pres">
      <dgm:prSet presAssocID="{5DD55C5E-48A9-46CA-AE9E-CB884756D9B5}" presName="sp" presStyleCnt="0"/>
      <dgm:spPr/>
    </dgm:pt>
    <dgm:pt modelId="{3AA2564A-1CA0-457F-B525-2CF73D0CE3DE}" type="pres">
      <dgm:prSet presAssocID="{D5EBD725-A184-4553-B8D4-B0D402F25F04}" presName="linNode" presStyleCnt="0"/>
      <dgm:spPr/>
    </dgm:pt>
    <dgm:pt modelId="{CBD6A823-3BF9-459D-8109-B1EC24ECE5CA}" type="pres">
      <dgm:prSet presAssocID="{D5EBD725-A184-4553-B8D4-B0D402F25F0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AE0341-F4DE-4013-ABC1-EB0736C8F96C}" type="pres">
      <dgm:prSet presAssocID="{D5EBD725-A184-4553-B8D4-B0D402F25F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C038CB-7A26-4ABF-A6DF-337049F28B73}" srcId="{63636CC7-0D56-4097-BD26-B662BF8F23E9}" destId="{82620468-707B-46F5-9A12-697848060A6B}" srcOrd="1" destOrd="0" parTransId="{57F76248-7CDB-454F-9905-7E03AC1FBDDE}" sibTransId="{5924CCA4-8DB5-4D24-9ADB-939DA7A24FD2}"/>
    <dgm:cxn modelId="{0302CC33-1E60-473B-9F61-F3F4E9F610F1}" type="presOf" srcId="{82620468-707B-46F5-9A12-697848060A6B}" destId="{CBD9930F-D3D0-4872-9243-9B127804390F}" srcOrd="0" destOrd="1" presId="urn:microsoft.com/office/officeart/2005/8/layout/vList5"/>
    <dgm:cxn modelId="{37C4A74D-CB24-4355-AF18-2F7FD8177F6E}" srcId="{0AE629D3-DFBF-4283-AD50-F83775A9016F}" destId="{041BA360-49BD-4358-825B-EAF9126F9386}" srcOrd="0" destOrd="0" parTransId="{3D05E16E-8FB5-44EF-A873-F99C6C25AF25}" sibTransId="{CE85488B-A608-48CF-B8C7-FCD3ACDAD189}"/>
    <dgm:cxn modelId="{48B9D568-C865-4F3E-9D00-947FCE792BB6}" type="presOf" srcId="{F66E7E43-9D66-439E-AC25-D1C332E7FD6E}" destId="{CBD9930F-D3D0-4872-9243-9B127804390F}" srcOrd="0" destOrd="0" presId="urn:microsoft.com/office/officeart/2005/8/layout/vList5"/>
    <dgm:cxn modelId="{CD4C3E44-6960-4823-8068-B7FCAF2E45AA}" srcId="{0AE629D3-DFBF-4283-AD50-F83775A9016F}" destId="{63636CC7-0D56-4097-BD26-B662BF8F23E9}" srcOrd="1" destOrd="0" parTransId="{1D82C36E-5F8B-4EEF-97A4-3244832F6AD3}" sibTransId="{5DD55C5E-48A9-46CA-AE9E-CB884756D9B5}"/>
    <dgm:cxn modelId="{8463E54C-B983-4D86-88D8-58FAF0F1BE51}" type="presOf" srcId="{041BA360-49BD-4358-825B-EAF9126F9386}" destId="{FE097AA8-8921-4040-8A9E-ADE8B09EA17E}" srcOrd="0" destOrd="0" presId="urn:microsoft.com/office/officeart/2005/8/layout/vList5"/>
    <dgm:cxn modelId="{8D96BA0C-A290-48D2-ABF1-0660C50D629D}" srcId="{0AE629D3-DFBF-4283-AD50-F83775A9016F}" destId="{D5EBD725-A184-4553-B8D4-B0D402F25F04}" srcOrd="2" destOrd="0" parTransId="{567034CD-F46D-4B36-ACB9-CCF9BF3E4B11}" sibTransId="{0D860BE6-090C-4AB0-AABB-FD5712E27F1F}"/>
    <dgm:cxn modelId="{BCC88F02-432B-4A11-BBFD-C8ECA98EFDFC}" type="presOf" srcId="{D5EBD725-A184-4553-B8D4-B0D402F25F04}" destId="{CBD6A823-3BF9-459D-8109-B1EC24ECE5CA}" srcOrd="0" destOrd="0" presId="urn:microsoft.com/office/officeart/2005/8/layout/vList5"/>
    <dgm:cxn modelId="{566F0844-26C1-4E84-B45B-E3EB54CDF5E9}" type="presOf" srcId="{0AE629D3-DFBF-4283-AD50-F83775A9016F}" destId="{EEBB9CE0-41EC-4ABD-9EC0-34A41739CEB1}" srcOrd="0" destOrd="0" presId="urn:microsoft.com/office/officeart/2005/8/layout/vList5"/>
    <dgm:cxn modelId="{02ED359D-279F-46B3-B649-C2FD301450C4}" type="presOf" srcId="{251C0F7E-559E-4C74-9A1A-1B81E48929BF}" destId="{2683F0C8-9D20-408A-B678-9CDAC0B3AA02}" srcOrd="0" destOrd="0" presId="urn:microsoft.com/office/officeart/2005/8/layout/vList5"/>
    <dgm:cxn modelId="{86238FBF-ECA5-45D0-8840-5EFD60EF4F1F}" srcId="{D5EBD725-A184-4553-B8D4-B0D402F25F04}" destId="{A894B39B-0188-455F-8C19-73AC093C40D9}" srcOrd="0" destOrd="0" parTransId="{D7EB97B5-B0E1-4E9B-B6C8-C7EED82447C5}" sibTransId="{CDD3EE5D-97E7-4540-891B-6C7EB08D7D33}"/>
    <dgm:cxn modelId="{455E4F88-8A86-424A-BBAD-2C3116D0E78B}" srcId="{041BA360-49BD-4358-825B-EAF9126F9386}" destId="{251C0F7E-559E-4C74-9A1A-1B81E48929BF}" srcOrd="0" destOrd="0" parTransId="{EF553E07-EFB0-4AFF-ACA3-27B25B7F14EE}" sibTransId="{A750C2B2-F54E-4AF5-A4DF-E95A4AAF446C}"/>
    <dgm:cxn modelId="{EF183208-6552-4B69-B2A9-5100ADF593D8}" type="presOf" srcId="{63636CC7-0D56-4097-BD26-B662BF8F23E9}" destId="{C29D14BF-540F-45B2-8AEF-D353A966E7D3}" srcOrd="0" destOrd="0" presId="urn:microsoft.com/office/officeart/2005/8/layout/vList5"/>
    <dgm:cxn modelId="{92DE267B-D4DC-49B6-AA66-7EE3DAFC9648}" type="presOf" srcId="{A894B39B-0188-455F-8C19-73AC093C40D9}" destId="{25AE0341-F4DE-4013-ABC1-EB0736C8F96C}" srcOrd="0" destOrd="0" presId="urn:microsoft.com/office/officeart/2005/8/layout/vList5"/>
    <dgm:cxn modelId="{217FEB8F-106D-45F9-86B0-73DF89987C38}" srcId="{63636CC7-0D56-4097-BD26-B662BF8F23E9}" destId="{F66E7E43-9D66-439E-AC25-D1C332E7FD6E}" srcOrd="0" destOrd="0" parTransId="{1264B387-4756-43E0-A73C-A8B081BC9990}" sibTransId="{C0ED7F55-0399-4CBB-BCF3-2B6A030D55A3}"/>
    <dgm:cxn modelId="{20B718D1-9FBF-454E-A6A4-A0C4D2D50486}" type="presParOf" srcId="{EEBB9CE0-41EC-4ABD-9EC0-34A41739CEB1}" destId="{8D7FC7EF-B27E-4349-B271-7E9FCF5958AE}" srcOrd="0" destOrd="0" presId="urn:microsoft.com/office/officeart/2005/8/layout/vList5"/>
    <dgm:cxn modelId="{D1CC9E38-7B82-4FB5-93A4-439E366FF1B3}" type="presParOf" srcId="{8D7FC7EF-B27E-4349-B271-7E9FCF5958AE}" destId="{FE097AA8-8921-4040-8A9E-ADE8B09EA17E}" srcOrd="0" destOrd="0" presId="urn:microsoft.com/office/officeart/2005/8/layout/vList5"/>
    <dgm:cxn modelId="{3E19B9BB-8124-4A3C-AE54-95E3905982A4}" type="presParOf" srcId="{8D7FC7EF-B27E-4349-B271-7E9FCF5958AE}" destId="{2683F0C8-9D20-408A-B678-9CDAC0B3AA02}" srcOrd="1" destOrd="0" presId="urn:microsoft.com/office/officeart/2005/8/layout/vList5"/>
    <dgm:cxn modelId="{2D9D093C-8CE1-4506-94C6-D2850469A823}" type="presParOf" srcId="{EEBB9CE0-41EC-4ABD-9EC0-34A41739CEB1}" destId="{99629FB7-7B29-4F25-8AA9-D74FA17A5AD3}" srcOrd="1" destOrd="0" presId="urn:microsoft.com/office/officeart/2005/8/layout/vList5"/>
    <dgm:cxn modelId="{57ECED72-642A-4C2C-B041-9CB23841BB60}" type="presParOf" srcId="{EEBB9CE0-41EC-4ABD-9EC0-34A41739CEB1}" destId="{EE18203C-7EA6-4E93-99D1-68A972133BC7}" srcOrd="2" destOrd="0" presId="urn:microsoft.com/office/officeart/2005/8/layout/vList5"/>
    <dgm:cxn modelId="{954152D5-EE61-439F-B792-CFBD559CC8A0}" type="presParOf" srcId="{EE18203C-7EA6-4E93-99D1-68A972133BC7}" destId="{C29D14BF-540F-45B2-8AEF-D353A966E7D3}" srcOrd="0" destOrd="0" presId="urn:microsoft.com/office/officeart/2005/8/layout/vList5"/>
    <dgm:cxn modelId="{F141503E-28C6-47E9-AD88-FC317DF96CB6}" type="presParOf" srcId="{EE18203C-7EA6-4E93-99D1-68A972133BC7}" destId="{CBD9930F-D3D0-4872-9243-9B127804390F}" srcOrd="1" destOrd="0" presId="urn:microsoft.com/office/officeart/2005/8/layout/vList5"/>
    <dgm:cxn modelId="{02094FCB-6E65-4B0B-A32F-3BC9DB0BA6B8}" type="presParOf" srcId="{EEBB9CE0-41EC-4ABD-9EC0-34A41739CEB1}" destId="{0E562E28-7FC2-4A74-83E6-7CB57CC3B549}" srcOrd="3" destOrd="0" presId="urn:microsoft.com/office/officeart/2005/8/layout/vList5"/>
    <dgm:cxn modelId="{125149A1-BD44-412A-A6D5-241338F64A9E}" type="presParOf" srcId="{EEBB9CE0-41EC-4ABD-9EC0-34A41739CEB1}" destId="{3AA2564A-1CA0-457F-B525-2CF73D0CE3DE}" srcOrd="4" destOrd="0" presId="urn:microsoft.com/office/officeart/2005/8/layout/vList5"/>
    <dgm:cxn modelId="{CD75E487-EFAF-4449-8C8C-9CF41501B7FD}" type="presParOf" srcId="{3AA2564A-1CA0-457F-B525-2CF73D0CE3DE}" destId="{CBD6A823-3BF9-459D-8109-B1EC24ECE5CA}" srcOrd="0" destOrd="0" presId="urn:microsoft.com/office/officeart/2005/8/layout/vList5"/>
    <dgm:cxn modelId="{A4C081DA-D192-486C-85CF-D78F9C9B4D51}" type="presParOf" srcId="{3AA2564A-1CA0-457F-B525-2CF73D0CE3DE}" destId="{25AE0341-F4DE-4013-ABC1-EB0736C8F9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CEE45-5567-4770-9E11-E13290B548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5A8D1B-9541-460F-859C-11D48A0C31E6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1800" dirty="0" smtClean="0"/>
            <a:t>22 DE JULIO</a:t>
          </a:r>
          <a:endParaRPr lang="es-ES" sz="1800" dirty="0"/>
        </a:p>
      </dgm:t>
    </dgm:pt>
    <dgm:pt modelId="{4B316105-987A-490A-8AB6-F1E6BCF68601}" type="parTrans" cxnId="{8A78166A-690B-4F4E-BC34-9825FE83A021}">
      <dgm:prSet/>
      <dgm:spPr/>
      <dgm:t>
        <a:bodyPr/>
        <a:lstStyle/>
        <a:p>
          <a:endParaRPr lang="es-ES"/>
        </a:p>
      </dgm:t>
    </dgm:pt>
    <dgm:pt modelId="{7F630708-261A-4EC8-84FD-37F4550D436A}" type="sibTrans" cxnId="{8A78166A-690B-4F4E-BC34-9825FE83A021}">
      <dgm:prSet/>
      <dgm:spPr/>
      <dgm:t>
        <a:bodyPr/>
        <a:lstStyle/>
        <a:p>
          <a:endParaRPr lang="es-ES"/>
        </a:p>
      </dgm:t>
    </dgm:pt>
    <dgm:pt modelId="{6AD1875D-96DA-4649-A2E6-1557E505A3F4}">
      <dgm:prSet phldrT="[Texto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s-ES" sz="2000" dirty="0" smtClean="0"/>
            <a:t>Primera Adjudicación</a:t>
          </a:r>
          <a:endParaRPr lang="es-ES" sz="2000" dirty="0"/>
        </a:p>
      </dgm:t>
    </dgm:pt>
    <dgm:pt modelId="{75AD764F-0F02-49B4-BDE8-800DB41939E3}" type="parTrans" cxnId="{79F8A896-E97A-4756-9EDD-C53A80816D32}">
      <dgm:prSet/>
      <dgm:spPr/>
      <dgm:t>
        <a:bodyPr/>
        <a:lstStyle/>
        <a:p>
          <a:endParaRPr lang="es-ES"/>
        </a:p>
      </dgm:t>
    </dgm:pt>
    <dgm:pt modelId="{03CFE686-0A3A-4F0E-A8C3-DDFB82690E85}" type="sibTrans" cxnId="{79F8A896-E97A-4756-9EDD-C53A80816D32}">
      <dgm:prSet/>
      <dgm:spPr/>
      <dgm:t>
        <a:bodyPr/>
        <a:lstStyle/>
        <a:p>
          <a:endParaRPr lang="es-ES"/>
        </a:p>
      </dgm:t>
    </dgm:pt>
    <dgm:pt modelId="{B9824E46-8D5B-489A-A423-527BCFD5432B}">
      <dgm:prSet phldrT="[Texto]" custT="1"/>
      <dgm:spPr/>
      <dgm:t>
        <a:bodyPr/>
        <a:lstStyle/>
        <a:p>
          <a:r>
            <a:rPr lang="es-ES" sz="2000" dirty="0" smtClean="0"/>
            <a:t>23 -29 </a:t>
          </a:r>
        </a:p>
        <a:p>
          <a:r>
            <a:rPr lang="es-ES" sz="2000" dirty="0" smtClean="0"/>
            <a:t>JULIO</a:t>
          </a:r>
        </a:p>
        <a:p>
          <a:r>
            <a:rPr lang="es-ES" sz="2000" dirty="0" smtClean="0"/>
            <a:t>MATRICULA ONLINE</a:t>
          </a:r>
          <a:endParaRPr lang="es-ES" sz="2000" dirty="0"/>
        </a:p>
      </dgm:t>
    </dgm:pt>
    <dgm:pt modelId="{804CB4A7-AE16-4E71-AAA8-0FECA469F3B0}" type="parTrans" cxnId="{5958DB2A-ED52-4653-8AFD-0E476E4CCDE4}">
      <dgm:prSet/>
      <dgm:spPr/>
      <dgm:t>
        <a:bodyPr/>
        <a:lstStyle/>
        <a:p>
          <a:endParaRPr lang="es-ES"/>
        </a:p>
      </dgm:t>
    </dgm:pt>
    <dgm:pt modelId="{4B8ACB11-92FD-4462-AFBF-75DB4F99AD72}" type="sibTrans" cxnId="{5958DB2A-ED52-4653-8AFD-0E476E4CCDE4}">
      <dgm:prSet/>
      <dgm:spPr/>
      <dgm:t>
        <a:bodyPr/>
        <a:lstStyle/>
        <a:p>
          <a:endParaRPr lang="es-ES"/>
        </a:p>
      </dgm:t>
    </dgm:pt>
    <dgm:pt modelId="{0F8F005A-AF57-4758-9FE8-A736E91DE581}">
      <dgm:prSet phldrT="[Texto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s-ES" sz="1400" dirty="0" smtClean="0"/>
            <a:t>AQUÍ</a:t>
          </a:r>
          <a:r>
            <a:rPr lang="es-ES" sz="1400" baseline="0" dirty="0" smtClean="0"/>
            <a:t> DOS OPCIONES:</a:t>
          </a:r>
          <a:endParaRPr lang="es-ES" sz="1400" dirty="0"/>
        </a:p>
      </dgm:t>
    </dgm:pt>
    <dgm:pt modelId="{0C8E62CE-E4E9-436C-9D92-A0EEEDDDAE18}" type="parTrans" cxnId="{C60F688B-1358-4B2A-A329-8B7103436735}">
      <dgm:prSet/>
      <dgm:spPr/>
      <dgm:t>
        <a:bodyPr/>
        <a:lstStyle/>
        <a:p>
          <a:endParaRPr lang="es-ES"/>
        </a:p>
      </dgm:t>
    </dgm:pt>
    <dgm:pt modelId="{1D722A44-AB93-4AF1-8884-718084C6BF4E}" type="sibTrans" cxnId="{C60F688B-1358-4B2A-A329-8B7103436735}">
      <dgm:prSet/>
      <dgm:spPr/>
      <dgm:t>
        <a:bodyPr/>
        <a:lstStyle/>
        <a:p>
          <a:endParaRPr lang="es-ES"/>
        </a:p>
      </dgm:t>
    </dgm:pt>
    <dgm:pt modelId="{69BE6419-1324-4265-8ACF-D71A870F0A53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S" sz="2000" dirty="0" smtClean="0"/>
            <a:t>9 SEPTIEMBRE</a:t>
          </a:r>
        </a:p>
        <a:p>
          <a:r>
            <a:rPr lang="es-ES" sz="2000" dirty="0" smtClean="0"/>
            <a:t>10 AL 14 SEP.</a:t>
          </a:r>
        </a:p>
        <a:p>
          <a:endParaRPr lang="es-ES" sz="2000" dirty="0"/>
        </a:p>
      </dgm:t>
    </dgm:pt>
    <dgm:pt modelId="{27037E88-2EAD-4C06-95DD-4AA6E915B064}" type="parTrans" cxnId="{EB3DB220-1D03-4E6E-8C49-3C6ACF2566FF}">
      <dgm:prSet/>
      <dgm:spPr/>
      <dgm:t>
        <a:bodyPr/>
        <a:lstStyle/>
        <a:p>
          <a:endParaRPr lang="es-ES"/>
        </a:p>
      </dgm:t>
    </dgm:pt>
    <dgm:pt modelId="{17FA8697-4605-4562-BA8C-018D5C7CA1D1}" type="sibTrans" cxnId="{EB3DB220-1D03-4E6E-8C49-3C6ACF2566FF}">
      <dgm:prSet/>
      <dgm:spPr/>
      <dgm:t>
        <a:bodyPr/>
        <a:lstStyle/>
        <a:p>
          <a:endParaRPr lang="es-ES"/>
        </a:p>
      </dgm:t>
    </dgm:pt>
    <dgm:pt modelId="{AAD6D0C0-C292-4E73-9B8D-D8F43F7475D5}">
      <dgm:prSet phldrT="[Texto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ES" sz="1400" dirty="0" smtClean="0"/>
            <a:t>SEGUNDA ADJUDICACIÓN</a:t>
          </a:r>
          <a:endParaRPr lang="es-ES" sz="1400" dirty="0"/>
        </a:p>
      </dgm:t>
    </dgm:pt>
    <dgm:pt modelId="{24C3581A-B691-4C4C-B447-463A0F5EBF57}" type="parTrans" cxnId="{BE09955C-4F0B-4AC2-A3B7-E6CE81F04F20}">
      <dgm:prSet/>
      <dgm:spPr/>
      <dgm:t>
        <a:bodyPr/>
        <a:lstStyle/>
        <a:p>
          <a:endParaRPr lang="es-ES"/>
        </a:p>
      </dgm:t>
    </dgm:pt>
    <dgm:pt modelId="{20376008-3CB4-48AB-982F-8ACDC8298502}" type="sibTrans" cxnId="{BE09955C-4F0B-4AC2-A3B7-E6CE81F04F20}">
      <dgm:prSet/>
      <dgm:spPr/>
      <dgm:t>
        <a:bodyPr/>
        <a:lstStyle/>
        <a:p>
          <a:endParaRPr lang="es-ES"/>
        </a:p>
      </dgm:t>
    </dgm:pt>
    <dgm:pt modelId="{426FC559-6EB1-4CD8-BA17-7BA92D6C26E5}">
      <dgm:prSet phldrT="[Texto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s-ES" sz="1400" dirty="0" smtClean="0"/>
            <a:t>a) Me adjudican mi primera opción, formalizo matrícula</a:t>
          </a:r>
          <a:endParaRPr lang="es-ES" sz="1400" dirty="0"/>
        </a:p>
      </dgm:t>
    </dgm:pt>
    <dgm:pt modelId="{1A91AD73-42FA-4F64-9A1D-4B3307F7152A}" type="parTrans" cxnId="{5FC9E0A6-8ECD-4F9F-A27A-7AB4EC7C42AB}">
      <dgm:prSet/>
      <dgm:spPr/>
      <dgm:t>
        <a:bodyPr/>
        <a:lstStyle/>
        <a:p>
          <a:endParaRPr lang="es-ES"/>
        </a:p>
      </dgm:t>
    </dgm:pt>
    <dgm:pt modelId="{BED427AD-2352-45A5-AA93-131EA1EDA1D4}" type="sibTrans" cxnId="{5FC9E0A6-8ECD-4F9F-A27A-7AB4EC7C42AB}">
      <dgm:prSet/>
      <dgm:spPr/>
      <dgm:t>
        <a:bodyPr/>
        <a:lstStyle/>
        <a:p>
          <a:endParaRPr lang="es-ES"/>
        </a:p>
      </dgm:t>
    </dgm:pt>
    <dgm:pt modelId="{432021CE-BE6B-4734-B8F3-1A74C81BBBB7}">
      <dgm:prSet phldrT="[Texto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s-ES" sz="1400" dirty="0" smtClean="0"/>
            <a:t>b) Me adjudican otra opción que no es la primera puedo esperar a 2º adjudicación o quedarme con la plaza asignada</a:t>
          </a:r>
          <a:endParaRPr lang="es-ES" sz="1400" dirty="0"/>
        </a:p>
      </dgm:t>
    </dgm:pt>
    <dgm:pt modelId="{8F70991A-3E59-4956-89A1-130F1848B28C}" type="parTrans" cxnId="{F93A57E2-9090-48DA-8A41-E17E2D37F888}">
      <dgm:prSet/>
      <dgm:spPr/>
      <dgm:t>
        <a:bodyPr/>
        <a:lstStyle/>
        <a:p>
          <a:endParaRPr lang="es-ES"/>
        </a:p>
      </dgm:t>
    </dgm:pt>
    <dgm:pt modelId="{244ED6B2-26B7-472E-802A-9AF48760F977}" type="sibTrans" cxnId="{F93A57E2-9090-48DA-8A41-E17E2D37F888}">
      <dgm:prSet/>
      <dgm:spPr/>
      <dgm:t>
        <a:bodyPr/>
        <a:lstStyle/>
        <a:p>
          <a:endParaRPr lang="es-ES"/>
        </a:p>
      </dgm:t>
    </dgm:pt>
    <dgm:pt modelId="{4FC5A0FE-9BFE-4BE4-BE62-7EC956321E14}">
      <dgm:prSet phldrT="[Texto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ES" sz="1400" dirty="0" smtClean="0"/>
            <a:t>Periodo de MATRÍCULA ONLINE</a:t>
          </a:r>
          <a:endParaRPr lang="es-ES" sz="1400" dirty="0"/>
        </a:p>
      </dgm:t>
    </dgm:pt>
    <dgm:pt modelId="{0D24B30C-ACFF-4C21-97A3-FFD2D2C486E8}" type="parTrans" cxnId="{A271A4C5-16D9-47EB-B766-D6E1EB81DB95}">
      <dgm:prSet/>
      <dgm:spPr/>
      <dgm:t>
        <a:bodyPr/>
        <a:lstStyle/>
        <a:p>
          <a:endParaRPr lang="es-ES"/>
        </a:p>
      </dgm:t>
    </dgm:pt>
    <dgm:pt modelId="{DB461A48-993C-4C48-954C-F85A29A26429}" type="sibTrans" cxnId="{A271A4C5-16D9-47EB-B766-D6E1EB81DB95}">
      <dgm:prSet/>
      <dgm:spPr/>
      <dgm:t>
        <a:bodyPr/>
        <a:lstStyle/>
        <a:p>
          <a:endParaRPr lang="es-ES"/>
        </a:p>
      </dgm:t>
    </dgm:pt>
    <dgm:pt modelId="{90855B57-8AE0-4EA2-8936-A87C648EB41B}" type="pres">
      <dgm:prSet presAssocID="{59FCEE45-5567-4770-9E11-E13290B548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457CEC2-F266-4B99-B2C2-5BE160B307F9}" type="pres">
      <dgm:prSet presAssocID="{505A8D1B-9541-460F-859C-11D48A0C31E6}" presName="linNode" presStyleCnt="0"/>
      <dgm:spPr/>
    </dgm:pt>
    <dgm:pt modelId="{718A6930-035F-4515-85DA-729C9F4B735A}" type="pres">
      <dgm:prSet presAssocID="{505A8D1B-9541-460F-859C-11D48A0C31E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DB71F8-3B33-49C8-A671-3E98E704B7DC}" type="pres">
      <dgm:prSet presAssocID="{505A8D1B-9541-460F-859C-11D48A0C31E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5AAB08-C112-41E4-9703-A6AFA3B8C914}" type="pres">
      <dgm:prSet presAssocID="{7F630708-261A-4EC8-84FD-37F4550D436A}" presName="sp" presStyleCnt="0"/>
      <dgm:spPr/>
    </dgm:pt>
    <dgm:pt modelId="{0BEFB58C-499C-4370-9146-9189476C445E}" type="pres">
      <dgm:prSet presAssocID="{B9824E46-8D5B-489A-A423-527BCFD5432B}" presName="linNode" presStyleCnt="0"/>
      <dgm:spPr/>
    </dgm:pt>
    <dgm:pt modelId="{DAD39222-328C-43C6-BAA4-B1680E292F43}" type="pres">
      <dgm:prSet presAssocID="{B9824E46-8D5B-489A-A423-527BCFD5432B}" presName="parentText" presStyleLbl="node1" presStyleIdx="1" presStyleCnt="3" custScaleY="12379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3EEF63-B86D-428D-955B-DCB1EC805002}" type="pres">
      <dgm:prSet presAssocID="{B9824E46-8D5B-489A-A423-527BCFD5432B}" presName="descendantText" presStyleLbl="alignAccFollowNode1" presStyleIdx="1" presStyleCnt="3" custScaleY="1796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222A3E-6D44-4310-9174-F79A4EDD5A35}" type="pres">
      <dgm:prSet presAssocID="{4B8ACB11-92FD-4462-AFBF-75DB4F99AD72}" presName="sp" presStyleCnt="0"/>
      <dgm:spPr/>
    </dgm:pt>
    <dgm:pt modelId="{4887EABC-8FA7-42A3-A829-CC3CC7520800}" type="pres">
      <dgm:prSet presAssocID="{69BE6419-1324-4265-8ACF-D71A870F0A53}" presName="linNode" presStyleCnt="0"/>
      <dgm:spPr/>
    </dgm:pt>
    <dgm:pt modelId="{811805D0-C250-4F79-98D7-733B1A67013D}" type="pres">
      <dgm:prSet presAssocID="{69BE6419-1324-4265-8ACF-D71A870F0A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F91E2B-7FE7-4F0E-9D7A-93364B7138E2}" type="pres">
      <dgm:prSet presAssocID="{69BE6419-1324-4265-8ACF-D71A870F0A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D7C219-3E6C-4DF9-B3E9-C0A534A61334}" type="presOf" srcId="{59FCEE45-5567-4770-9E11-E13290B548ED}" destId="{90855B57-8AE0-4EA2-8936-A87C648EB41B}" srcOrd="0" destOrd="0" presId="urn:microsoft.com/office/officeart/2005/8/layout/vList5"/>
    <dgm:cxn modelId="{329177C0-A2DE-4687-A394-FEAFDD12AB51}" type="presOf" srcId="{426FC559-6EB1-4CD8-BA17-7BA92D6C26E5}" destId="{CB3EEF63-B86D-428D-955B-DCB1EC805002}" srcOrd="0" destOrd="1" presId="urn:microsoft.com/office/officeart/2005/8/layout/vList5"/>
    <dgm:cxn modelId="{8FD03A5E-8650-422A-85A1-6CAA2EC7910E}" type="presOf" srcId="{505A8D1B-9541-460F-859C-11D48A0C31E6}" destId="{718A6930-035F-4515-85DA-729C9F4B735A}" srcOrd="0" destOrd="0" presId="urn:microsoft.com/office/officeart/2005/8/layout/vList5"/>
    <dgm:cxn modelId="{79F8A896-E97A-4756-9EDD-C53A80816D32}" srcId="{505A8D1B-9541-460F-859C-11D48A0C31E6}" destId="{6AD1875D-96DA-4649-A2E6-1557E505A3F4}" srcOrd="0" destOrd="0" parTransId="{75AD764F-0F02-49B4-BDE8-800DB41939E3}" sibTransId="{03CFE686-0A3A-4F0E-A8C3-DDFB82690E85}"/>
    <dgm:cxn modelId="{F93A57E2-9090-48DA-8A41-E17E2D37F888}" srcId="{B9824E46-8D5B-489A-A423-527BCFD5432B}" destId="{432021CE-BE6B-4734-B8F3-1A74C81BBBB7}" srcOrd="2" destOrd="0" parTransId="{8F70991A-3E59-4956-89A1-130F1848B28C}" sibTransId="{244ED6B2-26B7-472E-802A-9AF48760F977}"/>
    <dgm:cxn modelId="{0826043D-5DF6-4B37-B2ED-C2B89AA99A75}" type="presOf" srcId="{6AD1875D-96DA-4649-A2E6-1557E505A3F4}" destId="{9FDB71F8-3B33-49C8-A671-3E98E704B7DC}" srcOrd="0" destOrd="0" presId="urn:microsoft.com/office/officeart/2005/8/layout/vList5"/>
    <dgm:cxn modelId="{A271A4C5-16D9-47EB-B766-D6E1EB81DB95}" srcId="{69BE6419-1324-4265-8ACF-D71A870F0A53}" destId="{4FC5A0FE-9BFE-4BE4-BE62-7EC956321E14}" srcOrd="1" destOrd="0" parTransId="{0D24B30C-ACFF-4C21-97A3-FFD2D2C486E8}" sibTransId="{DB461A48-993C-4C48-954C-F85A29A26429}"/>
    <dgm:cxn modelId="{916B99C3-B80B-4BCE-ABA1-6E1D2DE14F87}" type="presOf" srcId="{4FC5A0FE-9BFE-4BE4-BE62-7EC956321E14}" destId="{11F91E2B-7FE7-4F0E-9D7A-93364B7138E2}" srcOrd="0" destOrd="1" presId="urn:microsoft.com/office/officeart/2005/8/layout/vList5"/>
    <dgm:cxn modelId="{EB3DB220-1D03-4E6E-8C49-3C6ACF2566FF}" srcId="{59FCEE45-5567-4770-9E11-E13290B548ED}" destId="{69BE6419-1324-4265-8ACF-D71A870F0A53}" srcOrd="2" destOrd="0" parTransId="{27037E88-2EAD-4C06-95DD-4AA6E915B064}" sibTransId="{17FA8697-4605-4562-BA8C-018D5C7CA1D1}"/>
    <dgm:cxn modelId="{5958DB2A-ED52-4653-8AFD-0E476E4CCDE4}" srcId="{59FCEE45-5567-4770-9E11-E13290B548ED}" destId="{B9824E46-8D5B-489A-A423-527BCFD5432B}" srcOrd="1" destOrd="0" parTransId="{804CB4A7-AE16-4E71-AAA8-0FECA469F3B0}" sibTransId="{4B8ACB11-92FD-4462-AFBF-75DB4F99AD72}"/>
    <dgm:cxn modelId="{5FC9E0A6-8ECD-4F9F-A27A-7AB4EC7C42AB}" srcId="{B9824E46-8D5B-489A-A423-527BCFD5432B}" destId="{426FC559-6EB1-4CD8-BA17-7BA92D6C26E5}" srcOrd="1" destOrd="0" parTransId="{1A91AD73-42FA-4F64-9A1D-4B3307F7152A}" sibTransId="{BED427AD-2352-45A5-AA93-131EA1EDA1D4}"/>
    <dgm:cxn modelId="{8408FB88-F48D-4C6C-A23E-BEBB0ADB7AEE}" type="presOf" srcId="{432021CE-BE6B-4734-B8F3-1A74C81BBBB7}" destId="{CB3EEF63-B86D-428D-955B-DCB1EC805002}" srcOrd="0" destOrd="2" presId="urn:microsoft.com/office/officeart/2005/8/layout/vList5"/>
    <dgm:cxn modelId="{BE09955C-4F0B-4AC2-A3B7-E6CE81F04F20}" srcId="{69BE6419-1324-4265-8ACF-D71A870F0A53}" destId="{AAD6D0C0-C292-4E73-9B8D-D8F43F7475D5}" srcOrd="0" destOrd="0" parTransId="{24C3581A-B691-4C4C-B447-463A0F5EBF57}" sibTransId="{20376008-3CB4-48AB-982F-8ACDC8298502}"/>
    <dgm:cxn modelId="{8C862ABA-53C2-4202-8133-3686DB9E7151}" type="presOf" srcId="{69BE6419-1324-4265-8ACF-D71A870F0A53}" destId="{811805D0-C250-4F79-98D7-733B1A67013D}" srcOrd="0" destOrd="0" presId="urn:microsoft.com/office/officeart/2005/8/layout/vList5"/>
    <dgm:cxn modelId="{F1056379-4402-421E-B6B2-72EDDC91D12D}" type="presOf" srcId="{AAD6D0C0-C292-4E73-9B8D-D8F43F7475D5}" destId="{11F91E2B-7FE7-4F0E-9D7A-93364B7138E2}" srcOrd="0" destOrd="0" presId="urn:microsoft.com/office/officeart/2005/8/layout/vList5"/>
    <dgm:cxn modelId="{3971D7D4-3636-4390-9976-665F2ED42F1C}" type="presOf" srcId="{0F8F005A-AF57-4758-9FE8-A736E91DE581}" destId="{CB3EEF63-B86D-428D-955B-DCB1EC805002}" srcOrd="0" destOrd="0" presId="urn:microsoft.com/office/officeart/2005/8/layout/vList5"/>
    <dgm:cxn modelId="{8A78166A-690B-4F4E-BC34-9825FE83A021}" srcId="{59FCEE45-5567-4770-9E11-E13290B548ED}" destId="{505A8D1B-9541-460F-859C-11D48A0C31E6}" srcOrd="0" destOrd="0" parTransId="{4B316105-987A-490A-8AB6-F1E6BCF68601}" sibTransId="{7F630708-261A-4EC8-84FD-37F4550D436A}"/>
    <dgm:cxn modelId="{C60F688B-1358-4B2A-A329-8B7103436735}" srcId="{B9824E46-8D5B-489A-A423-527BCFD5432B}" destId="{0F8F005A-AF57-4758-9FE8-A736E91DE581}" srcOrd="0" destOrd="0" parTransId="{0C8E62CE-E4E9-436C-9D92-A0EEEDDDAE18}" sibTransId="{1D722A44-AB93-4AF1-8884-718084C6BF4E}"/>
    <dgm:cxn modelId="{79DE03AB-D7A1-4581-87B5-1ABE414CA959}" type="presOf" srcId="{B9824E46-8D5B-489A-A423-527BCFD5432B}" destId="{DAD39222-328C-43C6-BAA4-B1680E292F43}" srcOrd="0" destOrd="0" presId="urn:microsoft.com/office/officeart/2005/8/layout/vList5"/>
    <dgm:cxn modelId="{5AD66BFD-3D1F-4445-8FFB-45BE589A4B18}" type="presParOf" srcId="{90855B57-8AE0-4EA2-8936-A87C648EB41B}" destId="{2457CEC2-F266-4B99-B2C2-5BE160B307F9}" srcOrd="0" destOrd="0" presId="urn:microsoft.com/office/officeart/2005/8/layout/vList5"/>
    <dgm:cxn modelId="{7DC9DB53-6C9C-45E3-A8B4-94AE8D7814F5}" type="presParOf" srcId="{2457CEC2-F266-4B99-B2C2-5BE160B307F9}" destId="{718A6930-035F-4515-85DA-729C9F4B735A}" srcOrd="0" destOrd="0" presId="urn:microsoft.com/office/officeart/2005/8/layout/vList5"/>
    <dgm:cxn modelId="{FF69DAD7-0A25-49EC-A13A-B9F0F048D0C6}" type="presParOf" srcId="{2457CEC2-F266-4B99-B2C2-5BE160B307F9}" destId="{9FDB71F8-3B33-49C8-A671-3E98E704B7DC}" srcOrd="1" destOrd="0" presId="urn:microsoft.com/office/officeart/2005/8/layout/vList5"/>
    <dgm:cxn modelId="{996FF900-B9CD-4AD9-9F9F-A7526B7BD364}" type="presParOf" srcId="{90855B57-8AE0-4EA2-8936-A87C648EB41B}" destId="{E75AAB08-C112-41E4-9703-A6AFA3B8C914}" srcOrd="1" destOrd="0" presId="urn:microsoft.com/office/officeart/2005/8/layout/vList5"/>
    <dgm:cxn modelId="{554C536C-71AA-401C-8A04-265EF90A4577}" type="presParOf" srcId="{90855B57-8AE0-4EA2-8936-A87C648EB41B}" destId="{0BEFB58C-499C-4370-9146-9189476C445E}" srcOrd="2" destOrd="0" presId="urn:microsoft.com/office/officeart/2005/8/layout/vList5"/>
    <dgm:cxn modelId="{BA841595-0DF2-4C2F-93FB-192F6FE42127}" type="presParOf" srcId="{0BEFB58C-499C-4370-9146-9189476C445E}" destId="{DAD39222-328C-43C6-BAA4-B1680E292F43}" srcOrd="0" destOrd="0" presId="urn:microsoft.com/office/officeart/2005/8/layout/vList5"/>
    <dgm:cxn modelId="{40D88A5B-0EBB-45E6-9A8C-D76B10BD0ED9}" type="presParOf" srcId="{0BEFB58C-499C-4370-9146-9189476C445E}" destId="{CB3EEF63-B86D-428D-955B-DCB1EC805002}" srcOrd="1" destOrd="0" presId="urn:microsoft.com/office/officeart/2005/8/layout/vList5"/>
    <dgm:cxn modelId="{D25D2E5A-F1FA-48A4-9249-8B996AF7B876}" type="presParOf" srcId="{90855B57-8AE0-4EA2-8936-A87C648EB41B}" destId="{44222A3E-6D44-4310-9174-F79A4EDD5A35}" srcOrd="3" destOrd="0" presId="urn:microsoft.com/office/officeart/2005/8/layout/vList5"/>
    <dgm:cxn modelId="{63DA1959-75F6-432A-919A-A5C416F6C168}" type="presParOf" srcId="{90855B57-8AE0-4EA2-8936-A87C648EB41B}" destId="{4887EABC-8FA7-42A3-A829-CC3CC7520800}" srcOrd="4" destOrd="0" presId="urn:microsoft.com/office/officeart/2005/8/layout/vList5"/>
    <dgm:cxn modelId="{209C189B-3D3F-4623-86E6-D85A3255C0CF}" type="presParOf" srcId="{4887EABC-8FA7-42A3-A829-CC3CC7520800}" destId="{811805D0-C250-4F79-98D7-733B1A67013D}" srcOrd="0" destOrd="0" presId="urn:microsoft.com/office/officeart/2005/8/layout/vList5"/>
    <dgm:cxn modelId="{CEACF67F-BBD1-4DB4-87CE-50338DA84385}" type="presParOf" srcId="{4887EABC-8FA7-42A3-A829-CC3CC7520800}" destId="{11F91E2B-7FE7-4F0E-9D7A-93364B7138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3F0C8-9D20-408A-B678-9CDAC0B3AA02}">
      <dsp:nvSpPr>
        <dsp:cNvPr id="0" name=""/>
        <dsp:cNvSpPr/>
      </dsp:nvSpPr>
      <dsp:spPr>
        <a:xfrm rot="5400000">
          <a:off x="3621119" y="-1293789"/>
          <a:ext cx="1047667" cy="390113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Periodo de solicitudes de admisión</a:t>
          </a:r>
          <a:endParaRPr lang="es-ES" sz="1500" kern="1200" dirty="0"/>
        </a:p>
      </dsp:txBody>
      <dsp:txXfrm rot="-5400000">
        <a:off x="2194387" y="184086"/>
        <a:ext cx="3849989" cy="945381"/>
      </dsp:txXfrm>
    </dsp:sp>
    <dsp:sp modelId="{FE097AA8-8921-4040-8A9E-ADE8B09EA17E}">
      <dsp:nvSpPr>
        <dsp:cNvPr id="0" name=""/>
        <dsp:cNvSpPr/>
      </dsp:nvSpPr>
      <dsp:spPr>
        <a:xfrm>
          <a:off x="0" y="1984"/>
          <a:ext cx="2194387" cy="13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27 mayo-27 de junio</a:t>
          </a:r>
          <a:endParaRPr lang="es-ES" sz="1800" kern="1200" dirty="0"/>
        </a:p>
      </dsp:txBody>
      <dsp:txXfrm>
        <a:off x="63929" y="65913"/>
        <a:ext cx="2066529" cy="1181726"/>
      </dsp:txXfrm>
    </dsp:sp>
    <dsp:sp modelId="{CBD9930F-D3D0-4872-9243-9B127804390F}">
      <dsp:nvSpPr>
        <dsp:cNvPr id="0" name=""/>
        <dsp:cNvSpPr/>
      </dsp:nvSpPr>
      <dsp:spPr>
        <a:xfrm rot="5400000">
          <a:off x="3621119" y="81273"/>
          <a:ext cx="1047667" cy="390113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Publicación de la situación provisional de la solicitud para participar en la adjudicación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Es importante estar atento por si falta algo</a:t>
          </a:r>
          <a:endParaRPr lang="es-ES" sz="1500" kern="1200" dirty="0"/>
        </a:p>
      </dsp:txBody>
      <dsp:txXfrm rot="-5400000">
        <a:off x="2194387" y="1559149"/>
        <a:ext cx="3849989" cy="945381"/>
      </dsp:txXfrm>
    </dsp:sp>
    <dsp:sp modelId="{C29D14BF-540F-45B2-8AEF-D353A966E7D3}">
      <dsp:nvSpPr>
        <dsp:cNvPr id="0" name=""/>
        <dsp:cNvSpPr/>
      </dsp:nvSpPr>
      <dsp:spPr>
        <a:xfrm>
          <a:off x="0" y="1377047"/>
          <a:ext cx="2194387" cy="13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6 al 14 de Julio</a:t>
          </a:r>
          <a:endParaRPr lang="es-ES" sz="1800" kern="1200" dirty="0"/>
        </a:p>
      </dsp:txBody>
      <dsp:txXfrm>
        <a:off x="63929" y="1440976"/>
        <a:ext cx="2066529" cy="1181726"/>
      </dsp:txXfrm>
    </dsp:sp>
    <dsp:sp modelId="{25AE0341-F4DE-4013-ABC1-EB0736C8F96C}">
      <dsp:nvSpPr>
        <dsp:cNvPr id="0" name=""/>
        <dsp:cNvSpPr/>
      </dsp:nvSpPr>
      <dsp:spPr>
        <a:xfrm rot="5400000">
          <a:off x="3621119" y="1456337"/>
          <a:ext cx="1047667" cy="390113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Publicación definitiva de personas excluidas y admitidas para participar en el proceso de adjudicación</a:t>
          </a:r>
          <a:endParaRPr lang="es-ES" sz="1500" kern="1200" dirty="0"/>
        </a:p>
      </dsp:txBody>
      <dsp:txXfrm rot="-5400000">
        <a:off x="2194387" y="2934213"/>
        <a:ext cx="3849989" cy="945381"/>
      </dsp:txXfrm>
    </dsp:sp>
    <dsp:sp modelId="{CBD6A823-3BF9-459D-8109-B1EC24ECE5CA}">
      <dsp:nvSpPr>
        <dsp:cNvPr id="0" name=""/>
        <dsp:cNvSpPr/>
      </dsp:nvSpPr>
      <dsp:spPr>
        <a:xfrm>
          <a:off x="0" y="2752111"/>
          <a:ext cx="2194387" cy="13095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19 de Julio</a:t>
          </a:r>
          <a:endParaRPr lang="es-ES" sz="1800" kern="1200" dirty="0"/>
        </a:p>
      </dsp:txBody>
      <dsp:txXfrm>
        <a:off x="63929" y="2816040"/>
        <a:ext cx="2066529" cy="1181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71F8-3B33-49C8-A671-3E98E704B7DC}">
      <dsp:nvSpPr>
        <dsp:cNvPr id="0" name=""/>
        <dsp:cNvSpPr/>
      </dsp:nvSpPr>
      <dsp:spPr>
        <a:xfrm rot="5400000">
          <a:off x="3685408" y="-1376035"/>
          <a:ext cx="919090" cy="3901132"/>
        </a:xfrm>
        <a:prstGeom prst="round2Same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Primera Adjudicación</a:t>
          </a:r>
          <a:endParaRPr lang="es-ES" sz="2000" kern="1200" dirty="0"/>
        </a:p>
      </dsp:txBody>
      <dsp:txXfrm rot="-5400000">
        <a:off x="2194387" y="159852"/>
        <a:ext cx="3856266" cy="829358"/>
      </dsp:txXfrm>
    </dsp:sp>
    <dsp:sp modelId="{718A6930-035F-4515-85DA-729C9F4B735A}">
      <dsp:nvSpPr>
        <dsp:cNvPr id="0" name=""/>
        <dsp:cNvSpPr/>
      </dsp:nvSpPr>
      <dsp:spPr>
        <a:xfrm>
          <a:off x="0" y="99"/>
          <a:ext cx="2194387" cy="114886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22 DE JULIO</a:t>
          </a:r>
          <a:endParaRPr lang="es-ES" sz="1800" kern="1200" dirty="0"/>
        </a:p>
      </dsp:txBody>
      <dsp:txXfrm>
        <a:off x="56083" y="56182"/>
        <a:ext cx="2082221" cy="1036696"/>
      </dsp:txXfrm>
    </dsp:sp>
    <dsp:sp modelId="{CB3EEF63-B86D-428D-955B-DCB1EC805002}">
      <dsp:nvSpPr>
        <dsp:cNvPr id="0" name=""/>
        <dsp:cNvSpPr/>
      </dsp:nvSpPr>
      <dsp:spPr>
        <a:xfrm rot="5400000">
          <a:off x="3315470" y="83178"/>
          <a:ext cx="1650869" cy="3897323"/>
        </a:xfrm>
        <a:prstGeom prst="round2Same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AQUÍ</a:t>
          </a:r>
          <a:r>
            <a:rPr lang="es-ES" sz="1400" kern="1200" baseline="0" dirty="0" smtClean="0"/>
            <a:t> DOS OPCIONES: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a) Me adjudican mi primera opción, formalizo matrícula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b) Me adjudican otra opción que no es la primera puedo esperar a 2º adjudicación o quedarme con la plaza asignada</a:t>
          </a:r>
          <a:endParaRPr lang="es-ES" sz="1400" kern="1200" dirty="0"/>
        </a:p>
      </dsp:txBody>
      <dsp:txXfrm rot="-5400000">
        <a:off x="2192244" y="1286994"/>
        <a:ext cx="3816734" cy="1489691"/>
      </dsp:txXfrm>
    </dsp:sp>
    <dsp:sp modelId="{DAD39222-328C-43C6-BAA4-B1680E292F43}">
      <dsp:nvSpPr>
        <dsp:cNvPr id="0" name=""/>
        <dsp:cNvSpPr/>
      </dsp:nvSpPr>
      <dsp:spPr>
        <a:xfrm>
          <a:off x="0" y="1320699"/>
          <a:ext cx="2192244" cy="1422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23 -29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JULIO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MATRICULA ONLINE</a:t>
          </a:r>
          <a:endParaRPr lang="es-ES" sz="2000" kern="1200" dirty="0"/>
        </a:p>
      </dsp:txBody>
      <dsp:txXfrm>
        <a:off x="69430" y="1390129"/>
        <a:ext cx="2053384" cy="1283420"/>
      </dsp:txXfrm>
    </dsp:sp>
    <dsp:sp modelId="{11F91E2B-7FE7-4F0E-9D7A-93364B7138E2}">
      <dsp:nvSpPr>
        <dsp:cNvPr id="0" name=""/>
        <dsp:cNvSpPr/>
      </dsp:nvSpPr>
      <dsp:spPr>
        <a:xfrm rot="5400000">
          <a:off x="3685408" y="1538582"/>
          <a:ext cx="919090" cy="3901132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SEGUNDA ADJUDICACIÓN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Periodo de MATRÍCULA ONLINE</a:t>
          </a:r>
          <a:endParaRPr lang="es-ES" sz="1400" kern="1200" dirty="0"/>
        </a:p>
      </dsp:txBody>
      <dsp:txXfrm rot="-5400000">
        <a:off x="2194387" y="3074469"/>
        <a:ext cx="3856266" cy="829358"/>
      </dsp:txXfrm>
    </dsp:sp>
    <dsp:sp modelId="{811805D0-C250-4F79-98D7-733B1A67013D}">
      <dsp:nvSpPr>
        <dsp:cNvPr id="0" name=""/>
        <dsp:cNvSpPr/>
      </dsp:nvSpPr>
      <dsp:spPr>
        <a:xfrm>
          <a:off x="0" y="2914717"/>
          <a:ext cx="2194387" cy="114886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9 SEPTIEMBRE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10 AL 14 SEP.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>
        <a:off x="56083" y="2970800"/>
        <a:ext cx="2082221" cy="1036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4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43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43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44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F19002B-BA17-4BC4-9D52-0CD59B58CD53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</p:spPr>
      </p:sp>
      <p:sp>
        <p:nvSpPr>
          <p:cNvPr id="614" name="PlaceHolder 2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6120" cy="396036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15" name="TextShape 3"/>
          <p:cNvSpPr txBox="1"/>
          <p:nvPr/>
        </p:nvSpPr>
        <p:spPr>
          <a:xfrm>
            <a:off x="4402080" y="9553680"/>
            <a:ext cx="3368160" cy="504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4098067-AE59-4094-B4A0-D60AFD579AE4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</p:spPr>
      </p:sp>
      <p:sp>
        <p:nvSpPr>
          <p:cNvPr id="617" name="PlaceHolder 2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6120" cy="396036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18" name="TextShape 3"/>
          <p:cNvSpPr txBox="1"/>
          <p:nvPr/>
        </p:nvSpPr>
        <p:spPr>
          <a:xfrm>
            <a:off x="4402080" y="9553680"/>
            <a:ext cx="3368160" cy="504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38F4150-8D8A-47FD-80FF-D6D16C8D0D89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1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95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139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183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22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0" y="0"/>
            <a:ext cx="9141480" cy="685548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10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rgbClr val="B2C0D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CustomShape 4"/>
          <p:cNvSpPr/>
          <p:nvPr/>
        </p:nvSpPr>
        <p:spPr>
          <a:xfrm>
            <a:off x="8839080" y="0"/>
            <a:ext cx="299520" cy="6852600"/>
          </a:xfrm>
          <a:prstGeom prst="rect">
            <a:avLst/>
          </a:prstGeom>
          <a:solidFill>
            <a:srgbClr val="B2C0DA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1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2" name="CustomShape 6"/>
          <p:cNvSpPr/>
          <p:nvPr/>
        </p:nvSpPr>
        <p:spPr>
          <a:xfrm>
            <a:off x="8156520" y="5715000"/>
            <a:ext cx="543960" cy="543960"/>
          </a:xfrm>
          <a:prstGeom prst="ellipse">
            <a:avLst/>
          </a:prstGeom>
          <a:solidFill>
            <a:srgbClr val="4F81BD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54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esunivlaboral.educarex.es/" TargetMode="External"/><Relationship Id="rId2" Type="http://schemas.openxmlformats.org/officeDocument/2006/relationships/hyperlink" Target="https://www.educarex.es/fp/oferta-educativa.html" TargetMode="External"/><Relationship Id="rId1" Type="http://schemas.openxmlformats.org/officeDocument/2006/relationships/slideLayout" Target="../slideLayouts/slideLayout39.xml"/><Relationship Id="rId4" Type="http://schemas.openxmlformats.org/officeDocument/2006/relationships/hyperlink" Target="https://www.educarex.es/fp/orientacion-educativa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>
                <a:solidFill>
                  <a:srgbClr val="E6B9B8"/>
                </a:solidFill>
                <a:latin typeface="Arial"/>
                <a:ea typeface="DejaVu Sans"/>
              </a:rPr>
              <a:t>ORIENTACIÓN DE  ESTUDIOS PARA ALUMNOS 4º ESO</a:t>
            </a:r>
            <a:r>
              <a:t/>
            </a:r>
            <a:br/>
            <a:r>
              <a:rPr lang="es-ES" sz="2400" b="1" strike="noStrike" spc="-1">
                <a:solidFill>
                  <a:srgbClr val="E6B9B8"/>
                </a:solidFill>
                <a:latin typeface="Arial"/>
                <a:ea typeface="DejaVu Sans"/>
              </a:rPr>
              <a:t>CURSO 2021-2022</a:t>
            </a:r>
            <a:endParaRPr lang="es-E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TextShape 2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  <p:pic>
        <p:nvPicPr>
          <p:cNvPr id="443" name="Imagen 3"/>
          <p:cNvPicPr/>
          <p:nvPr/>
        </p:nvPicPr>
        <p:blipFill>
          <a:blip r:embed="rId2"/>
          <a:stretch/>
        </p:blipFill>
        <p:spPr>
          <a:xfrm>
            <a:off x="0" y="1604520"/>
            <a:ext cx="9143640" cy="51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900000" y="260280"/>
            <a:ext cx="7698600" cy="1306800"/>
          </a:xfrm>
          <a:prstGeom prst="flowChartProcess">
            <a:avLst/>
          </a:prstGeom>
          <a:solidFill>
            <a:srgbClr val="FFFF00"/>
          </a:solidFill>
          <a:ln w="763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1º BACHILLERATO  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DejaVu Sans"/>
              </a:rPr>
              <a:t>MATERIAS COMUNES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Lengua Castellana I (4h)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Lengua Extranjera (Inglés 3h)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Filosofía (3h)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Educación Física (2h)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857160" y="1643040"/>
            <a:ext cx="7710480" cy="4723920"/>
          </a:xfrm>
          <a:prstGeom prst="rect">
            <a:avLst/>
          </a:prstGeom>
          <a:solidFill>
            <a:srgbClr val="C5FF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556" name="Table 3"/>
          <p:cNvGraphicFramePr/>
          <p:nvPr/>
        </p:nvGraphicFramePr>
        <p:xfrm>
          <a:off x="857160" y="1591200"/>
          <a:ext cx="7714800" cy="762840"/>
        </p:xfrm>
        <a:graphic>
          <a:graphicData uri="http://schemas.openxmlformats.org/drawingml/2006/table">
            <a:tbl>
              <a:tblPr/>
              <a:tblGrid>
                <a:gridCol w="38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GENERAL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7" name="Table 4"/>
          <p:cNvGraphicFramePr/>
          <p:nvPr>
            <p:extLst>
              <p:ext uri="{D42A27DB-BD31-4B8C-83A1-F6EECF244321}">
                <p14:modId xmlns:p14="http://schemas.microsoft.com/office/powerpoint/2010/main" val="506903241"/>
              </p:ext>
            </p:extLst>
          </p:nvPr>
        </p:nvGraphicFramePr>
        <p:xfrm>
          <a:off x="857160" y="2023920"/>
          <a:ext cx="7714440" cy="3798600"/>
        </p:xfrm>
        <a:graphic>
          <a:graphicData uri="http://schemas.openxmlformats.org/drawingml/2006/table">
            <a:tbl>
              <a:tblPr/>
              <a:tblGrid>
                <a:gridCol w="364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1" strike="noStrike" spc="-1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DE MODALIDAD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1" strike="noStrike" spc="-1">
                          <a:solidFill>
                            <a:srgbClr val="F2F2F2"/>
                          </a:solidFill>
                          <a:latin typeface="Arial"/>
                          <a:ea typeface="DejaVu Sans"/>
                        </a:rPr>
                        <a:t>Matemáticas Generales</a:t>
                      </a: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(4h)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dos: (4h +4h)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Economía emprendimiento y actividad empresarial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Literatura Universal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Historia del Mundo Cont.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Latín I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Biología y Ciencias Ambientales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Física y Química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OPTATIVAS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una: 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2º Lengua Ext. (Francés)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Inteligencia Artificial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Análisis </a:t>
                      </a:r>
                      <a:r>
                        <a:rPr lang="es-ES" sz="1100" b="1" strike="noStrike" spc="-1" dirty="0" smtClean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Musical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Materia Modalidad*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* ( otra no elegida)</a:t>
                      </a: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Religión (2h) Si / NO</a:t>
                      </a: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CustomShape 1"/>
          <p:cNvSpPr/>
          <p:nvPr/>
        </p:nvSpPr>
        <p:spPr>
          <a:xfrm>
            <a:off x="2880000" y="3312000"/>
            <a:ext cx="3486960" cy="861120"/>
          </a:xfrm>
          <a:prstGeom prst="ellipse">
            <a:avLst/>
          </a:prstGeom>
          <a:solidFill>
            <a:srgbClr val="FFFF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Modalidades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559" name="CustomShape 2"/>
          <p:cNvSpPr/>
          <p:nvPr/>
        </p:nvSpPr>
        <p:spPr>
          <a:xfrm>
            <a:off x="611280" y="2421000"/>
            <a:ext cx="7771680" cy="633240"/>
          </a:xfrm>
          <a:prstGeom prst="rect">
            <a:avLst/>
          </a:prstGeom>
          <a:solidFill>
            <a:srgbClr val="00FF99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de  la Salud                               Ciencias e Ingeniería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60" name="CustomShape 3"/>
          <p:cNvSpPr/>
          <p:nvPr/>
        </p:nvSpPr>
        <p:spPr>
          <a:xfrm>
            <a:off x="285840" y="4429080"/>
            <a:ext cx="3637800" cy="633960"/>
          </a:xfrm>
          <a:prstGeom prst="rect">
            <a:avLst/>
          </a:prstGeom>
          <a:solidFill>
            <a:srgbClr val="FF8FDA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Sociales y Humanidades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61" name="CustomShape 4"/>
          <p:cNvSpPr/>
          <p:nvPr/>
        </p:nvSpPr>
        <p:spPr>
          <a:xfrm>
            <a:off x="6520680" y="4392000"/>
            <a:ext cx="1396440" cy="501120"/>
          </a:xfrm>
          <a:prstGeom prst="rect">
            <a:avLst/>
          </a:prstGeom>
          <a:solidFill>
            <a:srgbClr val="00CC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8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ARTES</a:t>
            </a:r>
            <a:endParaRPr lang="es-E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800" b="0" strike="noStrike" spc="-1">
              <a:latin typeface="Arial"/>
            </a:endParaRPr>
          </a:p>
        </p:txBody>
      </p:sp>
      <p:sp>
        <p:nvSpPr>
          <p:cNvPr id="562" name="Line 5"/>
          <p:cNvSpPr/>
          <p:nvPr/>
        </p:nvSpPr>
        <p:spPr>
          <a:xfrm flipV="1">
            <a:off x="7019640" y="1989000"/>
            <a:ext cx="71640" cy="360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3" name="Line 6"/>
          <p:cNvSpPr/>
          <p:nvPr/>
        </p:nvSpPr>
        <p:spPr>
          <a:xfrm>
            <a:off x="7451640" y="4652640"/>
            <a:ext cx="71280" cy="50328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4" name="Line 7"/>
          <p:cNvSpPr/>
          <p:nvPr/>
        </p:nvSpPr>
        <p:spPr>
          <a:xfrm flipH="1">
            <a:off x="755640" y="4797360"/>
            <a:ext cx="502920" cy="43164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5" name="Line 8"/>
          <p:cNvSpPr/>
          <p:nvPr/>
        </p:nvSpPr>
        <p:spPr>
          <a:xfrm>
            <a:off x="3995640" y="4652640"/>
            <a:ext cx="576360" cy="576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6" name="CustomShape 9"/>
          <p:cNvSpPr/>
          <p:nvPr/>
        </p:nvSpPr>
        <p:spPr>
          <a:xfrm>
            <a:off x="0" y="0"/>
            <a:ext cx="3629880" cy="2274840"/>
          </a:xfrm>
          <a:prstGeom prst="rect">
            <a:avLst/>
          </a:prstGeom>
          <a:solidFill>
            <a:srgbClr val="00FF99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                        </a:t>
            </a: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DE LA SALUD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- Medicina, Odontología, Farmacia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Física, Química, Geología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Nutrición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Biología, Ciencias Ambientales, Ciencias del Mar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Podología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Psicología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Veterinaria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- Enfermería, Óptica, Fisioterapia, Logopedia, Terapia Ocupacional…..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</p:txBody>
      </p:sp>
      <p:sp>
        <p:nvSpPr>
          <p:cNvPr id="567" name="Line 10"/>
          <p:cNvSpPr/>
          <p:nvPr/>
        </p:nvSpPr>
        <p:spPr>
          <a:xfrm flipH="1" flipV="1">
            <a:off x="1979280" y="1989000"/>
            <a:ext cx="289080" cy="43164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8" name="CustomShape 11"/>
          <p:cNvSpPr/>
          <p:nvPr/>
        </p:nvSpPr>
        <p:spPr>
          <a:xfrm>
            <a:off x="0" y="4640400"/>
            <a:ext cx="178920" cy="45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9" name="CustomShape 12"/>
          <p:cNvSpPr/>
          <p:nvPr/>
        </p:nvSpPr>
        <p:spPr>
          <a:xfrm>
            <a:off x="0" y="5256360"/>
            <a:ext cx="3053880" cy="1362960"/>
          </a:xfrm>
          <a:prstGeom prst="rect">
            <a:avLst/>
          </a:prstGeom>
          <a:solidFill>
            <a:srgbClr val="FF8FDA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                  </a:t>
            </a: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SOCIALES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Administración y Dirección de Empresas,  Economía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Historia,  Historia del Arte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Empresariales, Estadística, Relaciones laborales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Trabajo social ….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570" name="CustomShape 13"/>
          <p:cNvSpPr/>
          <p:nvPr/>
        </p:nvSpPr>
        <p:spPr>
          <a:xfrm>
            <a:off x="3564000" y="5265720"/>
            <a:ext cx="2829960" cy="1545480"/>
          </a:xfrm>
          <a:prstGeom prst="rect">
            <a:avLst/>
          </a:prstGeom>
          <a:solidFill>
            <a:srgbClr val="FF8FDA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                  </a:t>
            </a: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HUMANIDADES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</a:t>
            </a: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Filologías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Historia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Historia del Arte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Traducción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Filosofía……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</p:txBody>
      </p:sp>
      <p:sp>
        <p:nvSpPr>
          <p:cNvPr id="571" name="CustomShape 14"/>
          <p:cNvSpPr/>
          <p:nvPr/>
        </p:nvSpPr>
        <p:spPr>
          <a:xfrm>
            <a:off x="5580000" y="0"/>
            <a:ext cx="3558600" cy="1910520"/>
          </a:xfrm>
          <a:prstGeom prst="rect">
            <a:avLst/>
          </a:prstGeom>
          <a:solidFill>
            <a:srgbClr val="00FF99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   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800080"/>
                </a:solidFill>
                <a:latin typeface="Century Schoolbook"/>
                <a:ea typeface="DejaVu Sans"/>
              </a:rPr>
              <a:t>- </a:t>
            </a: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Todas las Ingenierías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- Administrac. y Dirección de Empresas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Biología,  Ciencias Ambientales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Ciencias del Mar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Física, Química, Geología,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Matemáticas,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Economía, Arquitectura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Empresariales      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Estadística, Óptica,......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572" name="CustomShape 15"/>
          <p:cNvSpPr/>
          <p:nvPr/>
        </p:nvSpPr>
        <p:spPr>
          <a:xfrm>
            <a:off x="6248520" y="2128680"/>
            <a:ext cx="178920" cy="26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3" name="CustomShape 16"/>
          <p:cNvSpPr/>
          <p:nvPr/>
        </p:nvSpPr>
        <p:spPr>
          <a:xfrm>
            <a:off x="6705720" y="5222880"/>
            <a:ext cx="2432880" cy="1180440"/>
          </a:xfrm>
          <a:prstGeom prst="rect">
            <a:avLst/>
          </a:prstGeom>
          <a:solidFill>
            <a:srgbClr val="00CC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                   </a:t>
            </a: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ARTES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- Bellas artes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Ciencias de la Danza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Artes y diseño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Diseño de moda</a:t>
            </a:r>
            <a:endParaRPr lang="es-ES" sz="12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Cine y televisión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574" name="CustomShape 17"/>
          <p:cNvSpPr/>
          <p:nvPr/>
        </p:nvSpPr>
        <p:spPr>
          <a:xfrm>
            <a:off x="6216120" y="-4680"/>
            <a:ext cx="2264040" cy="267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E INGENIERÍA</a:t>
            </a:r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2800" b="1" strike="noStrike" spc="-1">
                <a:solidFill>
                  <a:srgbClr val="92D050"/>
                </a:solidFill>
                <a:latin typeface="Arial"/>
                <a:ea typeface="DejaVu Sans"/>
              </a:rPr>
              <a:t>QUÉ ES LA FORMACIÓN PROFESIONAL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6" name="TextShape 2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lIns="0" tIns="0" rIns="0" bIns="0"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En la actualidad la FP son los estudios profesionales más cercanos a la realidad del mercado de trabajo y dan respuesta a la necesidad de personal cualificado especializado en los distintos sectores profesionales para responder a la actual demanda de empleo.</a:t>
            </a:r>
            <a:endParaRPr lang="es-E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highlight>
                  <a:srgbClr val="FF4000"/>
                </a:highlight>
                <a:latin typeface="Arial"/>
              </a:rPr>
              <a:t>FORMACIÓN PROFESIONAL</a:t>
            </a: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8" name="TextShape 2"/>
          <p:cNvSpPr txBox="1"/>
          <p:nvPr/>
        </p:nvSpPr>
        <p:spPr>
          <a:xfrm>
            <a:off x="216000" y="1604520"/>
            <a:ext cx="8470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9" name="TextShape 3"/>
          <p:cNvSpPr txBox="1"/>
          <p:nvPr/>
        </p:nvSpPr>
        <p:spPr>
          <a:xfrm>
            <a:off x="-3600" y="2334960"/>
            <a:ext cx="9212040" cy="3425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ES" sz="1500" b="0" strike="noStrike" spc="-1">
                <a:solidFill>
                  <a:srgbClr val="224B12"/>
                </a:solidFill>
                <a:latin typeface="Arial"/>
              </a:rPr>
              <a:t>Los títulos de Formación Profesional son el instrumento para acreditar las cualificaciones y competencias propias de cada uno de ellos y asegurar un nivel de formación, de forma que su obtención acredite con alcance y validez estatal la formación necesaria para alcanzar la cualificación profesional y posibilitar una adecuada inserción profesional.</a:t>
            </a:r>
            <a:endParaRPr lang="es-ES" sz="1500" b="0" strike="noStrike" spc="-1">
              <a:latin typeface="Arial"/>
            </a:endParaRPr>
          </a:p>
          <a:p>
            <a:endParaRPr lang="es-ES" sz="1500" b="0" strike="noStrike" spc="-1">
              <a:latin typeface="Arial"/>
            </a:endParaRPr>
          </a:p>
          <a:p>
            <a:r>
              <a:rPr lang="es-ES" sz="1500" b="1" strike="noStrike" spc="-1">
                <a:solidFill>
                  <a:srgbClr val="224B12"/>
                </a:solidFill>
                <a:latin typeface="Arial"/>
              </a:rPr>
              <a:t>Las enseñanzas conducentes a la obtención de los títulos se estructuran en Ciclos Formativos, cuyas características principales son:</a:t>
            </a:r>
            <a:endParaRPr lang="es-ES" sz="1500" b="0" strike="noStrike" spc="-1">
              <a:latin typeface="Arial"/>
            </a:endParaRPr>
          </a:p>
          <a:p>
            <a:endParaRPr lang="es-ES" sz="1500" b="0" strike="noStrike" spc="-1">
              <a:latin typeface="Arial"/>
            </a:endParaRPr>
          </a:p>
          <a:p>
            <a:r>
              <a:rPr lang="es-ES" sz="1500" b="0" strike="noStrike" spc="-1">
                <a:solidFill>
                  <a:srgbClr val="224B12"/>
                </a:solidFill>
                <a:latin typeface="Arial"/>
              </a:rPr>
              <a:t>Organización modular, constituida por áreas de conocimientos teórico-prácticos en función de los diversos campos profesionales.</a:t>
            </a:r>
            <a:endParaRPr lang="es-ES" sz="1500" b="0" strike="noStrike" spc="-1">
              <a:latin typeface="Arial"/>
            </a:endParaRPr>
          </a:p>
          <a:p>
            <a:endParaRPr lang="es-ES" sz="1500" b="0" strike="noStrike" spc="-1">
              <a:latin typeface="Arial"/>
            </a:endParaRPr>
          </a:p>
          <a:p>
            <a:r>
              <a:rPr lang="es-ES" sz="1500" b="0" strike="noStrike" spc="-1">
                <a:solidFill>
                  <a:srgbClr val="224B12"/>
                </a:solidFill>
                <a:latin typeface="Arial"/>
              </a:rPr>
              <a:t>Duración de 2000 horas distribuidas en dos cursos académicos.</a:t>
            </a:r>
            <a:endParaRPr lang="es-ES" sz="1500" b="0" strike="noStrike" spc="-1">
              <a:latin typeface="Arial"/>
            </a:endParaRPr>
          </a:p>
          <a:p>
            <a:endParaRPr lang="es-ES" sz="1500" b="0" strike="noStrike" spc="-1">
              <a:latin typeface="Arial"/>
            </a:endParaRPr>
          </a:p>
          <a:p>
            <a:r>
              <a:rPr lang="es-ES" sz="1500" b="0" strike="noStrike" spc="-1">
                <a:solidFill>
                  <a:srgbClr val="224B12"/>
                </a:solidFill>
                <a:latin typeface="Arial"/>
              </a:rPr>
              <a:t>Incluyen un período de formación práctica en centros de trabajo, de carácter obligatorio.</a:t>
            </a:r>
            <a:endParaRPr lang="es-ES" sz="1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CustomShape 1"/>
          <p:cNvSpPr/>
          <p:nvPr/>
        </p:nvSpPr>
        <p:spPr>
          <a:xfrm>
            <a:off x="900000" y="220680"/>
            <a:ext cx="7770240" cy="993240"/>
          </a:xfrm>
          <a:prstGeom prst="flowChartProcess">
            <a:avLst/>
          </a:prstGeom>
          <a:solidFill>
            <a:srgbClr val="FFFF00"/>
          </a:solidFill>
          <a:ln w="57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5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FORMACIÓN PROFESIONAL ESPECÍFICA</a:t>
            </a:r>
            <a:endParaRPr lang="es-ES" sz="2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ESTRUCTURA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581" name="CustomShape 2"/>
          <p:cNvSpPr/>
          <p:nvPr/>
        </p:nvSpPr>
        <p:spPr>
          <a:xfrm>
            <a:off x="3200400" y="4937040"/>
            <a:ext cx="178920" cy="391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2" name="CustomShape 3"/>
          <p:cNvSpPr/>
          <p:nvPr/>
        </p:nvSpPr>
        <p:spPr>
          <a:xfrm>
            <a:off x="755640" y="5229360"/>
            <a:ext cx="3201480" cy="816840"/>
          </a:xfrm>
          <a:prstGeom prst="rect">
            <a:avLst/>
          </a:prstGeom>
          <a:solidFill>
            <a:srgbClr val="00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</a:t>
            </a:r>
            <a:r>
              <a:rPr lang="es-ES" sz="2400" b="1" strike="noStrike" spc="-1">
                <a:solidFill>
                  <a:srgbClr val="1F497D"/>
                </a:solidFill>
                <a:latin typeface="Century Schoolbook"/>
                <a:ea typeface="DejaVu Sans"/>
              </a:rPr>
              <a:t>Grado medio </a:t>
            </a:r>
            <a:endParaRPr lang="es-E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1F497D"/>
                </a:solidFill>
                <a:latin typeface="Century Schoolbook"/>
                <a:ea typeface="DejaVu Sans"/>
              </a:rPr>
              <a:t>(TÉCNICO)</a:t>
            </a:r>
            <a:endParaRPr lang="es-ES" sz="1600" b="0" strike="noStrike" spc="-1">
              <a:latin typeface="Arial"/>
            </a:endParaRPr>
          </a:p>
        </p:txBody>
      </p:sp>
      <p:sp>
        <p:nvSpPr>
          <p:cNvPr id="583" name="CustomShape 4"/>
          <p:cNvSpPr/>
          <p:nvPr/>
        </p:nvSpPr>
        <p:spPr>
          <a:xfrm>
            <a:off x="5000760" y="5214960"/>
            <a:ext cx="3710160" cy="781200"/>
          </a:xfrm>
          <a:prstGeom prst="rect">
            <a:avLst/>
          </a:prstGeom>
          <a:solidFill>
            <a:srgbClr val="FF66CC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</a:t>
            </a:r>
            <a:r>
              <a:rPr lang="es-ES" sz="2400" b="1" strike="noStrike" spc="-1">
                <a:solidFill>
                  <a:srgbClr val="1F497D"/>
                </a:solidFill>
                <a:latin typeface="Century Schoolbook"/>
                <a:ea typeface="DejaVu Sans"/>
              </a:rPr>
              <a:t>Grado Superior  </a:t>
            </a:r>
            <a:endParaRPr lang="es-E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1F497D"/>
                </a:solidFill>
                <a:latin typeface="Century Schoolbook"/>
                <a:ea typeface="DejaVu Sans"/>
              </a:rPr>
              <a:t> (TÉCNICO SUPERIOR)</a:t>
            </a:r>
            <a:endParaRPr lang="es-ES" sz="1600" b="0" strike="noStrike" spc="-1">
              <a:latin typeface="Arial"/>
            </a:endParaRPr>
          </a:p>
        </p:txBody>
      </p:sp>
      <p:sp>
        <p:nvSpPr>
          <p:cNvPr id="584" name="CustomShape 5"/>
          <p:cNvSpPr/>
          <p:nvPr/>
        </p:nvSpPr>
        <p:spPr>
          <a:xfrm>
            <a:off x="3132000" y="1700280"/>
            <a:ext cx="2802960" cy="909000"/>
          </a:xfrm>
          <a:prstGeom prst="flowChartAlternateProcess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Familias</a:t>
            </a:r>
            <a:endParaRPr lang="es-ES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Profesionales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585" name="CustomShape 6"/>
          <p:cNvSpPr/>
          <p:nvPr/>
        </p:nvSpPr>
        <p:spPr>
          <a:xfrm rot="1770000">
            <a:off x="3057840" y="2885400"/>
            <a:ext cx="480240" cy="1794960"/>
          </a:xfrm>
          <a:prstGeom prst="downArrow">
            <a:avLst>
              <a:gd name="adj1" fmla="val 50000"/>
              <a:gd name="adj2" fmla="val 92647"/>
            </a:avLst>
          </a:prstGeom>
          <a:solidFill>
            <a:srgbClr val="0000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6" name="CustomShape 7"/>
          <p:cNvSpPr/>
          <p:nvPr/>
        </p:nvSpPr>
        <p:spPr>
          <a:xfrm rot="20092800">
            <a:off x="5378040" y="2922480"/>
            <a:ext cx="480240" cy="1794960"/>
          </a:xfrm>
          <a:prstGeom prst="downArrow">
            <a:avLst>
              <a:gd name="adj1" fmla="val 50000"/>
              <a:gd name="adj2" fmla="val 92647"/>
            </a:avLst>
          </a:prstGeom>
          <a:solidFill>
            <a:srgbClr val="0000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CustomShape 1"/>
          <p:cNvSpPr/>
          <p:nvPr/>
        </p:nvSpPr>
        <p:spPr>
          <a:xfrm>
            <a:off x="684360" y="274680"/>
            <a:ext cx="7997040" cy="84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FF0000"/>
                </a:solidFill>
                <a:latin typeface="Century Schoolbook"/>
                <a:ea typeface="DejaVu Sans"/>
              </a:rPr>
              <a:t>CICLOS DE GRADO MEDIO: ACCESO</a:t>
            </a:r>
            <a:endParaRPr lang="es-ES" sz="3200" b="0" strike="noStrike" spc="-1">
              <a:latin typeface="Arial"/>
            </a:endParaRPr>
          </a:p>
        </p:txBody>
      </p:sp>
      <p:sp>
        <p:nvSpPr>
          <p:cNvPr id="588" name="CustomShape 2"/>
          <p:cNvSpPr/>
          <p:nvPr/>
        </p:nvSpPr>
        <p:spPr>
          <a:xfrm>
            <a:off x="684360" y="1500120"/>
            <a:ext cx="7997040" cy="413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Acceso directo: (1º cupo): 75%</a:t>
            </a:r>
            <a:endParaRPr lang="es-ES" sz="18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SzPct val="70000"/>
              <a:buFont typeface="Wingdings" charset="2"/>
              <a:buChar char="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Estar en posesión del </a:t>
            </a:r>
            <a:r>
              <a:rPr lang="es-ES" sz="18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Título de E.S.O.</a:t>
            </a:r>
            <a:endParaRPr lang="es-ES" sz="18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SzPct val="70000"/>
              <a:buFont typeface="Wingdings" charset="2"/>
              <a:buChar char="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Estar en posesión de un título de Técnico o de Técnico Superior.</a:t>
            </a:r>
            <a:endParaRPr lang="es-ES" sz="18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SzPct val="70000"/>
              <a:buFont typeface="Wingdings" charset="2"/>
              <a:buChar char="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Tener un Título Universitario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(2º cupo):</a:t>
            </a:r>
            <a:endParaRPr lang="es-ES" sz="18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SzPct val="70000"/>
              <a:buFont typeface="Wingdings" charset="2"/>
              <a:buChar char="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Disponer del título de </a:t>
            </a:r>
            <a:r>
              <a:rPr lang="es-ES" sz="18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F.P.Básica </a:t>
            </a: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10%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(3º cupo):</a:t>
            </a:r>
            <a:endParaRPr lang="es-ES" sz="1800" b="0" strike="noStrike" spc="-1">
              <a:latin typeface="Arial"/>
            </a:endParaRPr>
          </a:p>
          <a:p>
            <a:pPr marL="216000" indent="-211320">
              <a:lnSpc>
                <a:spcPct val="100000"/>
              </a:lnSpc>
              <a:buClr>
                <a:srgbClr val="000000"/>
              </a:buClr>
              <a:buSzPct val="70000"/>
              <a:buFont typeface="Wingdings" charset="2"/>
              <a:buChar char="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Haber superado </a:t>
            </a:r>
            <a:r>
              <a:rPr lang="es-ES" sz="18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la prueba de acceso </a:t>
            </a:r>
            <a:r>
              <a:rPr lang="es-ES" sz="18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 CFGM 15%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4400" b="0" strike="noStrike" spc="-1">
                <a:solidFill>
                  <a:srgbClr val="558ED5"/>
                </a:solidFill>
                <a:latin typeface="Arial"/>
                <a:ea typeface="DejaVu Sans"/>
              </a:rPr>
              <a:t>ADMISIÓN CICLOS 2022</a:t>
            </a:r>
            <a:r>
              <a:t/>
            </a:r>
            <a:br/>
            <a:r>
              <a:rPr lang="es-ES" sz="2000" b="0" strike="noStrike" spc="-1">
                <a:solidFill>
                  <a:srgbClr val="558ED5"/>
                </a:solidFill>
                <a:latin typeface="Arial"/>
                <a:ea typeface="DejaVu Sans"/>
              </a:rPr>
              <a:t>CALENDARIO DE ACTUACIONES PARA PRIMER CURSO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0" name="TextShape 2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336409550"/>
              </p:ext>
            </p:extLst>
          </p:nvPr>
        </p:nvGraphicFramePr>
        <p:xfrm>
          <a:off x="1523880" y="1397160"/>
          <a:ext cx="6095520" cy="406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2400" b="0" strike="noStrike" spc="-1">
                <a:solidFill>
                  <a:srgbClr val="558ED5"/>
                </a:solidFill>
                <a:latin typeface="Arial"/>
                <a:ea typeface="DejaVu Sans"/>
              </a:rPr>
              <a:t>ADMISIÓN CICLOS 2022</a:t>
            </a:r>
            <a:r>
              <a:t/>
            </a:r>
            <a:br/>
            <a:r>
              <a:rPr lang="es-ES" sz="2400" b="0" strike="noStrike" spc="-1">
                <a:solidFill>
                  <a:srgbClr val="558ED5"/>
                </a:solidFill>
                <a:latin typeface="Arial"/>
                <a:ea typeface="DejaVu Sans"/>
              </a:rPr>
              <a:t>CALENDARIO DE ACTUACIONES PARA PRIMER CURSO</a:t>
            </a:r>
            <a:endParaRPr lang="es-E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2" name="TextShape 2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627807912"/>
              </p:ext>
            </p:extLst>
          </p:nvPr>
        </p:nvGraphicFramePr>
        <p:xfrm>
          <a:off x="1523880" y="1397160"/>
          <a:ext cx="6095520" cy="406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>
            <a:off x="293040" y="0"/>
            <a:ext cx="6880320" cy="13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4040" rIns="0" bIns="0">
            <a:noAutofit/>
          </a:bodyPr>
          <a:lstStyle/>
          <a:p>
            <a:pPr marL="12600">
              <a:lnSpc>
                <a:spcPct val="100000"/>
              </a:lnSpc>
            </a:pPr>
            <a:r>
              <a:rPr lang="es-ES" sz="4200" b="1" strike="noStrike" spc="-1">
                <a:solidFill>
                  <a:srgbClr val="006633"/>
                </a:solidFill>
                <a:latin typeface="Garamond"/>
                <a:ea typeface="Garamond"/>
              </a:rPr>
              <a:t>Oferta Educativa			 </a:t>
            </a:r>
            <a:r>
              <a:rPr lang="es-ES" sz="3600" b="1" strike="noStrike" spc="-1">
                <a:solidFill>
                  <a:srgbClr val="2F5597"/>
                </a:solidFill>
                <a:latin typeface="Garamond"/>
                <a:ea typeface="Garamond"/>
              </a:rPr>
              <a:t>Formación Profesional</a:t>
            </a:r>
            <a:endParaRPr lang="es-ES" sz="3600" b="0" strike="noStrike" spc="-1">
              <a:latin typeface="Arial"/>
            </a:endParaRPr>
          </a:p>
        </p:txBody>
      </p:sp>
      <p:pic>
        <p:nvPicPr>
          <p:cNvPr id="594" name="Google Shape;301;p11"/>
          <p:cNvPicPr/>
          <p:nvPr/>
        </p:nvPicPr>
        <p:blipFill>
          <a:blip r:embed="rId2"/>
          <a:stretch/>
        </p:blipFill>
        <p:spPr>
          <a:xfrm>
            <a:off x="4968000" y="432000"/>
            <a:ext cx="4068720" cy="755640"/>
          </a:xfrm>
          <a:prstGeom prst="rect">
            <a:avLst/>
          </a:prstGeom>
          <a:ln>
            <a:noFill/>
          </a:ln>
        </p:spPr>
      </p:pic>
      <p:sp>
        <p:nvSpPr>
          <p:cNvPr id="595" name="CustomShape 2"/>
          <p:cNvSpPr/>
          <p:nvPr/>
        </p:nvSpPr>
        <p:spPr>
          <a:xfrm>
            <a:off x="181800" y="1477080"/>
            <a:ext cx="4388040" cy="219312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Arial"/>
              </a:rPr>
              <a:t>EDIFICACIÓN Y OBRA CIVIL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GRADO SUPERIOR: 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- PROYECTOS DE EDIFICACIÓN.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- PROYECTOS DE OBRA CIVIL.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u="sng" strike="noStrike" spc="-1">
                <a:solidFill>
                  <a:srgbClr val="FFFFFF"/>
                </a:solidFill>
                <a:uFillTx/>
                <a:latin typeface="Arial"/>
                <a:ea typeface="Arial"/>
              </a:rPr>
              <a:t>GRADO MEDIO: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strike="noStrike" spc="-1">
                <a:solidFill>
                  <a:srgbClr val="FFFFFF"/>
                </a:solidFill>
                <a:latin typeface="Arial"/>
                <a:ea typeface="Arial"/>
              </a:rPr>
              <a:t>- OBRAS DE INTERIOR, DECORACIÓN Y REHABILITACIÓN.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</p:txBody>
      </p:sp>
      <p:sp>
        <p:nvSpPr>
          <p:cNvPr id="596" name="CustomShape 3"/>
          <p:cNvSpPr/>
          <p:nvPr/>
        </p:nvSpPr>
        <p:spPr>
          <a:xfrm>
            <a:off x="4853520" y="1433160"/>
            <a:ext cx="4206600" cy="252504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FFFFFF"/>
                </a:solidFill>
                <a:latin typeface="Arial"/>
                <a:ea typeface="Arial"/>
              </a:rPr>
              <a:t>INSTALACIÓN Y MANTENIMIENTO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GRADO SUPERIOR: 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PREVENCIÓN DE RIESGOS PROFESIONALES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u="sng" strike="noStrike" spc="-1">
                <a:solidFill>
                  <a:srgbClr val="FFFFFF"/>
                </a:solidFill>
                <a:uFillTx/>
                <a:latin typeface="Arial"/>
                <a:ea typeface="Arial"/>
              </a:rPr>
              <a:t>GRADO MEDIO: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strike="noStrike" spc="-1">
                <a:solidFill>
                  <a:srgbClr val="FFFFFF"/>
                </a:solidFill>
                <a:latin typeface="Arial"/>
                <a:ea typeface="Arial"/>
              </a:rPr>
              <a:t>- I</a:t>
            </a:r>
            <a:r>
              <a:rPr lang="es-ES" sz="1200" b="1" strike="noStrike" spc="-1">
                <a:solidFill>
                  <a:srgbClr val="FFFFFF"/>
                </a:solidFill>
                <a:latin typeface="Arial"/>
                <a:ea typeface="Arial"/>
              </a:rPr>
              <a:t>NSTALACIONES FRIGORÍFICAS Y DE CLIMATIZACIÓN</a:t>
            </a:r>
            <a:endParaRPr lang="es-ES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rial"/>
                <a:ea typeface="Arial"/>
              </a:rPr>
              <a:t>- INSTALACIONES DE PRODUCCIÓN DE CALOR</a:t>
            </a:r>
            <a:endParaRPr lang="es-ES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</p:txBody>
      </p:sp>
      <p:sp>
        <p:nvSpPr>
          <p:cNvPr id="597" name="CustomShape 4"/>
          <p:cNvSpPr/>
          <p:nvPr/>
        </p:nvSpPr>
        <p:spPr>
          <a:xfrm>
            <a:off x="216000" y="3888000"/>
            <a:ext cx="4390200" cy="2734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Arial"/>
              </a:rPr>
              <a:t>HOSTELERÍA Y TURISMO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GRADO SUPERIOR: 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- GESTIÓN DE ALOJAMIENTOS TURÍSTICOS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- GUÍA, INFORMACIÓN Y ASISTENCIA TURÍSTICA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latin typeface="Arial"/>
                <a:ea typeface="Arial"/>
              </a:rPr>
              <a:t>- DIRECCIÓN DE COCINA</a:t>
            </a: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u="sng" strike="noStrike" spc="-1">
                <a:solidFill>
                  <a:srgbClr val="FFFFFF"/>
                </a:solidFill>
                <a:uFillTx/>
                <a:latin typeface="Arial"/>
                <a:ea typeface="Arial"/>
              </a:rPr>
              <a:t>GRADO MEDIO: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strike="noStrike" spc="-1">
                <a:solidFill>
                  <a:srgbClr val="FFFFFF"/>
                </a:solidFill>
                <a:latin typeface="Arial"/>
                <a:ea typeface="Arial"/>
              </a:rPr>
              <a:t>- SERVICIOS DE RESTAURACIÓN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strike="noStrike" spc="-1">
                <a:solidFill>
                  <a:srgbClr val="FFFFFF"/>
                </a:solidFill>
                <a:latin typeface="Arial"/>
                <a:ea typeface="Arial"/>
              </a:rPr>
              <a:t>- COCINA Y GASTRONOMÍA</a:t>
            </a:r>
            <a:endParaRPr lang="es-ES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300" b="0" strike="noStrike" spc="-1">
              <a:latin typeface="Arial"/>
            </a:endParaRPr>
          </a:p>
        </p:txBody>
      </p:sp>
      <p:sp>
        <p:nvSpPr>
          <p:cNvPr id="598" name="CustomShape 5"/>
          <p:cNvSpPr/>
          <p:nvPr/>
        </p:nvSpPr>
        <p:spPr>
          <a:xfrm>
            <a:off x="4896000" y="4284000"/>
            <a:ext cx="4174200" cy="2194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Arial"/>
              </a:rPr>
              <a:t>FABRICACIÓN MECÁNICA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300" b="1" u="sng" strike="noStrike" spc="-1">
                <a:solidFill>
                  <a:srgbClr val="FFFFFF"/>
                </a:solidFill>
                <a:uFillTx/>
                <a:latin typeface="Arial"/>
                <a:ea typeface="Arial"/>
              </a:rPr>
              <a:t>GRADO MEDIO:</a:t>
            </a:r>
            <a:endParaRPr lang="es-ES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rial"/>
                <a:ea typeface="Arial"/>
              </a:rPr>
              <a:t>SOLDADURA Y CALDERERÍA</a:t>
            </a:r>
            <a:endParaRPr lang="es-E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9" name="Picture 2"/>
          <p:cNvPicPr/>
          <p:nvPr/>
        </p:nvPicPr>
        <p:blipFill>
          <a:blip r:embed="rId2"/>
          <a:stretch/>
        </p:blipFill>
        <p:spPr>
          <a:xfrm>
            <a:off x="928800" y="952560"/>
            <a:ext cx="7281360" cy="4947480"/>
          </a:xfrm>
          <a:prstGeom prst="rect">
            <a:avLst/>
          </a:prstGeom>
          <a:ln>
            <a:noFill/>
          </a:ln>
        </p:spPr>
      </p:pic>
      <p:pic>
        <p:nvPicPr>
          <p:cNvPr id="600" name="Picture 2"/>
          <p:cNvPicPr/>
          <p:nvPr/>
        </p:nvPicPr>
        <p:blipFill>
          <a:blip r:embed="rId2"/>
          <a:stretch/>
        </p:blipFill>
        <p:spPr>
          <a:xfrm>
            <a:off x="928800" y="1000080"/>
            <a:ext cx="7281360" cy="4947480"/>
          </a:xfrm>
          <a:prstGeom prst="rect">
            <a:avLst/>
          </a:prstGeom>
          <a:ln>
            <a:noFill/>
          </a:ln>
        </p:spPr>
      </p:pic>
      <p:sp>
        <p:nvSpPr>
          <p:cNvPr id="601" name="CustomShape 1"/>
          <p:cNvSpPr/>
          <p:nvPr/>
        </p:nvSpPr>
        <p:spPr>
          <a:xfrm>
            <a:off x="2349360" y="2857320"/>
            <a:ext cx="6289920" cy="36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2" name="CustomShape 2"/>
          <p:cNvSpPr/>
          <p:nvPr/>
        </p:nvSpPr>
        <p:spPr>
          <a:xfrm>
            <a:off x="720000" y="7200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Resto de Oferta de Formación Profesional en la CC.AA. de Extremadura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603" name="CustomShape 3"/>
          <p:cNvSpPr/>
          <p:nvPr/>
        </p:nvSpPr>
        <p:spPr>
          <a:xfrm>
            <a:off x="457200" y="1604520"/>
            <a:ext cx="8227440" cy="39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4" name="CustomShape 4"/>
          <p:cNvSpPr/>
          <p:nvPr/>
        </p:nvSpPr>
        <p:spPr>
          <a:xfrm>
            <a:off x="2286000" y="3105720"/>
            <a:ext cx="457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https://www.educarex.es/fp/oferta-educativa.html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CustomShape 1"/>
          <p:cNvSpPr/>
          <p:nvPr/>
        </p:nvSpPr>
        <p:spPr>
          <a:xfrm>
            <a:off x="2844720" y="4767120"/>
            <a:ext cx="2153520" cy="64224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Bachillerato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45" name="CustomShape 2"/>
          <p:cNvSpPr/>
          <p:nvPr/>
        </p:nvSpPr>
        <p:spPr>
          <a:xfrm>
            <a:off x="5435640" y="5559480"/>
            <a:ext cx="2153520" cy="642240"/>
          </a:xfrm>
          <a:prstGeom prst="roundRect">
            <a:avLst>
              <a:gd name="adj" fmla="val 16667"/>
            </a:avLst>
          </a:prstGeom>
          <a:solidFill>
            <a:srgbClr val="FF97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Universidad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46" name="CustomShape 3"/>
          <p:cNvSpPr/>
          <p:nvPr/>
        </p:nvSpPr>
        <p:spPr>
          <a:xfrm>
            <a:off x="2844720" y="3035160"/>
            <a:ext cx="2369520" cy="64224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Ciclos Formativos 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de Grado Medio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47" name="CustomShape 4"/>
          <p:cNvSpPr/>
          <p:nvPr/>
        </p:nvSpPr>
        <p:spPr>
          <a:xfrm>
            <a:off x="5435640" y="4114800"/>
            <a:ext cx="2299680" cy="642240"/>
          </a:xfrm>
          <a:prstGeom prst="roundRect">
            <a:avLst>
              <a:gd name="adj" fmla="val 16667"/>
            </a:avLst>
          </a:prstGeom>
          <a:solidFill>
            <a:srgbClr val="FF97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Ciclos Formativos 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de Grado Superior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48" name="Line 5"/>
          <p:cNvSpPr/>
          <p:nvPr/>
        </p:nvSpPr>
        <p:spPr>
          <a:xfrm flipV="1">
            <a:off x="2268360" y="3213000"/>
            <a:ext cx="574560" cy="86364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Line 6"/>
          <p:cNvSpPr/>
          <p:nvPr/>
        </p:nvSpPr>
        <p:spPr>
          <a:xfrm flipV="1">
            <a:off x="5003640" y="4505040"/>
            <a:ext cx="431640" cy="57960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0" name="Line 7"/>
          <p:cNvSpPr/>
          <p:nvPr/>
        </p:nvSpPr>
        <p:spPr>
          <a:xfrm>
            <a:off x="5003640" y="5084640"/>
            <a:ext cx="431640" cy="79200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CustomShape 8"/>
          <p:cNvSpPr/>
          <p:nvPr/>
        </p:nvSpPr>
        <p:spPr>
          <a:xfrm>
            <a:off x="887040" y="6308640"/>
            <a:ext cx="1383120" cy="328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9"/>
          <p:cNvSpPr/>
          <p:nvPr/>
        </p:nvSpPr>
        <p:spPr>
          <a:xfrm>
            <a:off x="468360" y="2997360"/>
            <a:ext cx="1794960" cy="208224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Educación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Secundaria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Obligatoria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53" name="CustomShape 10"/>
          <p:cNvSpPr/>
          <p:nvPr/>
        </p:nvSpPr>
        <p:spPr>
          <a:xfrm>
            <a:off x="611280" y="1557360"/>
            <a:ext cx="3090240" cy="64224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Formación Profesional 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Básica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54" name="CustomShape 11"/>
          <p:cNvSpPr/>
          <p:nvPr/>
        </p:nvSpPr>
        <p:spPr>
          <a:xfrm>
            <a:off x="7786800" y="714240"/>
            <a:ext cx="1352520" cy="5782680"/>
          </a:xfrm>
          <a:prstGeom prst="roundRect">
            <a:avLst>
              <a:gd name="adj" fmla="val 16667"/>
            </a:avLst>
          </a:prstGeom>
          <a:solidFill>
            <a:srgbClr val="FFD393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MUNDO </a:t>
            </a:r>
            <a:endParaRPr lang="es-E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LABORAL</a:t>
            </a:r>
            <a:endParaRPr lang="es-E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Nivel 1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Ayudante 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Nivel 2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Técnico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Nivel 3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Técnico 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Superior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Niveles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4 y 5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Graduado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455" name="Line 12"/>
          <p:cNvSpPr/>
          <p:nvPr/>
        </p:nvSpPr>
        <p:spPr>
          <a:xfrm flipH="1">
            <a:off x="8027640" y="1628640"/>
            <a:ext cx="971640" cy="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Line 13"/>
          <p:cNvSpPr/>
          <p:nvPr/>
        </p:nvSpPr>
        <p:spPr>
          <a:xfrm>
            <a:off x="2268360" y="4076640"/>
            <a:ext cx="574560" cy="100800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7" name="CustomShape 14"/>
          <p:cNvSpPr/>
          <p:nvPr/>
        </p:nvSpPr>
        <p:spPr>
          <a:xfrm>
            <a:off x="684360" y="260280"/>
            <a:ext cx="6977880" cy="6422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57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SISTEMA EDUCATIVO</a:t>
            </a:r>
            <a:endParaRPr lang="es-ES" sz="3200" b="0" strike="noStrike" spc="-1">
              <a:latin typeface="Arial"/>
            </a:endParaRPr>
          </a:p>
        </p:txBody>
      </p:sp>
      <p:sp>
        <p:nvSpPr>
          <p:cNvPr id="458" name="Line 15"/>
          <p:cNvSpPr/>
          <p:nvPr/>
        </p:nvSpPr>
        <p:spPr>
          <a:xfrm flipV="1">
            <a:off x="971280" y="2205000"/>
            <a:ext cx="358920" cy="72072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9" name="Line 16"/>
          <p:cNvSpPr/>
          <p:nvPr/>
        </p:nvSpPr>
        <p:spPr>
          <a:xfrm>
            <a:off x="3995640" y="3716280"/>
            <a:ext cx="1439640" cy="79200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0" name="Line 17"/>
          <p:cNvSpPr/>
          <p:nvPr/>
        </p:nvSpPr>
        <p:spPr>
          <a:xfrm>
            <a:off x="3348000" y="2276280"/>
            <a:ext cx="360" cy="72072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1" name="Line 18"/>
          <p:cNvSpPr/>
          <p:nvPr/>
        </p:nvSpPr>
        <p:spPr>
          <a:xfrm>
            <a:off x="6443640" y="4725720"/>
            <a:ext cx="360" cy="863640"/>
          </a:xfrm>
          <a:prstGeom prst="line">
            <a:avLst/>
          </a:prstGeom>
          <a:ln w="57240">
            <a:solidFill>
              <a:srgbClr val="1F497D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2" name="Line 19"/>
          <p:cNvSpPr/>
          <p:nvPr/>
        </p:nvSpPr>
        <p:spPr>
          <a:xfrm>
            <a:off x="3708360" y="1989000"/>
            <a:ext cx="4248000" cy="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3" name="Line 20"/>
          <p:cNvSpPr/>
          <p:nvPr/>
        </p:nvSpPr>
        <p:spPr>
          <a:xfrm>
            <a:off x="5292720" y="3357360"/>
            <a:ext cx="2663640" cy="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4" name="Line 21"/>
          <p:cNvSpPr/>
          <p:nvPr/>
        </p:nvSpPr>
        <p:spPr>
          <a:xfrm>
            <a:off x="7596000" y="4437000"/>
            <a:ext cx="431640" cy="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5" name="Line 22"/>
          <p:cNvSpPr/>
          <p:nvPr/>
        </p:nvSpPr>
        <p:spPr>
          <a:xfrm>
            <a:off x="7596000" y="5805360"/>
            <a:ext cx="431640" cy="360"/>
          </a:xfrm>
          <a:prstGeom prst="line">
            <a:avLst/>
          </a:prstGeom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6" name="CustomShape 23"/>
          <p:cNvSpPr/>
          <p:nvPr/>
        </p:nvSpPr>
        <p:spPr>
          <a:xfrm>
            <a:off x="1049400" y="2492280"/>
            <a:ext cx="1553760" cy="328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Sin titulo ESO</a:t>
            </a:r>
            <a:endParaRPr lang="es-E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CustomShape 1"/>
          <p:cNvSpPr/>
          <p:nvPr/>
        </p:nvSpPr>
        <p:spPr>
          <a:xfrm>
            <a:off x="457200" y="273600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6" name="CustomShape 2"/>
          <p:cNvSpPr/>
          <p:nvPr/>
        </p:nvSpPr>
        <p:spPr>
          <a:xfrm>
            <a:off x="457200" y="1604520"/>
            <a:ext cx="8227440" cy="39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Si tienen alguna consulta no duden en contactar mediante un mensaje por Rayuela con:</a:t>
            </a:r>
            <a:endParaRPr lang="es-ES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972000" lvl="1" indent="-2145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Tutor/a de su hijo/a</a:t>
            </a:r>
            <a:endParaRPr lang="es-ES" sz="2200" b="0" strike="noStrike" spc="-1">
              <a:latin typeface="Arial"/>
            </a:endParaRPr>
          </a:p>
          <a:p>
            <a:pPr marL="972000" lvl="1" indent="-2145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Jefa de Departamento de Orientación.</a:t>
            </a:r>
            <a:endParaRPr lang="es-ES" sz="2200" b="0" strike="noStrike" spc="-1">
              <a:latin typeface="Arial"/>
            </a:endParaRPr>
          </a:p>
          <a:p>
            <a:pPr marL="972000" lvl="1" indent="-2145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Jefatura de Estudios.</a:t>
            </a: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8" name="TextShape 2"/>
          <p:cNvSpPr txBox="1"/>
          <p:nvPr/>
        </p:nvSpPr>
        <p:spPr>
          <a:xfrm>
            <a:off x="54612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240" algn="ctr">
              <a:lnSpc>
                <a:spcPct val="90000"/>
              </a:lnSpc>
              <a:spcBef>
                <a:spcPts val="1001"/>
              </a:spcBef>
              <a:buClr>
                <a:srgbClr val="558ED5"/>
              </a:buClr>
              <a:buFont typeface="Arial"/>
              <a:buChar char="•"/>
            </a:pPr>
            <a:r>
              <a:rPr lang="es-ES" sz="3600" b="0" strike="noStrike" spc="-1">
                <a:solidFill>
                  <a:srgbClr val="558ED5"/>
                </a:solidFill>
                <a:latin typeface="Arial"/>
                <a:ea typeface="DejaVu Sans"/>
              </a:rPr>
              <a:t>DIRECCIONES DE INTERÉS</a:t>
            </a:r>
            <a:endParaRPr lang="es-ES" sz="3600" b="0" strike="noStrike" spc="-1">
              <a:latin typeface="Arial"/>
            </a:endParaRPr>
          </a:p>
        </p:txBody>
      </p:sp>
      <p:sp>
        <p:nvSpPr>
          <p:cNvPr id="609" name="CustomShape 3"/>
          <p:cNvSpPr/>
          <p:nvPr/>
        </p:nvSpPr>
        <p:spPr>
          <a:xfrm>
            <a:off x="1384800" y="2950080"/>
            <a:ext cx="5892480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0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https://www.educarex.es/fp/oferta-educativa.html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https://iesunivlaboral.educarex.es</a:t>
            </a:r>
            <a:r>
              <a:rPr lang="es-ES" sz="2000" b="0" strike="noStrike" spc="-1" dirty="0" smtClean="0">
                <a:solidFill>
                  <a:srgbClr val="000000"/>
                </a:solidFill>
                <a:latin typeface="Arial"/>
                <a:ea typeface="DejaVu Sans"/>
                <a:hlinkClick r:id="rId3"/>
              </a:rPr>
              <a:t>/</a:t>
            </a:r>
            <a:endParaRPr lang="es-ES" sz="20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s-ES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 dirty="0">
              <a:latin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2155" y="2417073"/>
            <a:ext cx="6476810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4"/>
              </a:rPr>
              <a:t>https://www.educarex.es/fp/orientacion-educativa.html</a:t>
            </a:r>
            <a:r>
              <a:rPr kumimoji="0" lang="es-ES" alt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CustomShape 1"/>
          <p:cNvSpPr/>
          <p:nvPr/>
        </p:nvSpPr>
        <p:spPr>
          <a:xfrm>
            <a:off x="900000" y="5229360"/>
            <a:ext cx="7698600" cy="1002600"/>
          </a:xfrm>
          <a:prstGeom prst="flowChartAlternateProcess">
            <a:avLst/>
          </a:prstGeom>
          <a:solidFill>
            <a:srgbClr val="FFFF00"/>
          </a:solidFill>
          <a:ln w="57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Titulación: 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Título de Graduado/a en Educación Secundaria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468" name="CustomShape 2"/>
          <p:cNvSpPr/>
          <p:nvPr/>
        </p:nvSpPr>
        <p:spPr>
          <a:xfrm>
            <a:off x="755640" y="260280"/>
            <a:ext cx="8003520" cy="1362960"/>
          </a:xfrm>
          <a:prstGeom prst="flowChartProcess">
            <a:avLst/>
          </a:prstGeom>
          <a:solidFill>
            <a:srgbClr val="FFFF00"/>
          </a:solidFill>
          <a:ln w="57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5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EDUCACIÓN SECUNDARIA OBLIGATORIA</a:t>
            </a:r>
            <a:endParaRPr lang="es-ES" sz="2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Situaciones posibles al finalizar la E.S.O.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469" name="CustomShape 3"/>
          <p:cNvSpPr/>
          <p:nvPr/>
        </p:nvSpPr>
        <p:spPr>
          <a:xfrm>
            <a:off x="1042920" y="2349360"/>
            <a:ext cx="2204280" cy="713880"/>
          </a:xfrm>
          <a:prstGeom prst="rect">
            <a:avLst/>
          </a:prstGeom>
          <a:solidFill>
            <a:srgbClr val="FFCC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Con Título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470" name="CustomShape 4"/>
          <p:cNvSpPr/>
          <p:nvPr/>
        </p:nvSpPr>
        <p:spPr>
          <a:xfrm>
            <a:off x="5003640" y="2349360"/>
            <a:ext cx="2653920" cy="713880"/>
          </a:xfrm>
          <a:prstGeom prst="rect">
            <a:avLst/>
          </a:prstGeom>
          <a:solidFill>
            <a:srgbClr val="FFCC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Sin Título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471" name="CustomShape 5"/>
          <p:cNvSpPr/>
          <p:nvPr/>
        </p:nvSpPr>
        <p:spPr>
          <a:xfrm>
            <a:off x="4788000" y="3933720"/>
            <a:ext cx="1993320" cy="704160"/>
          </a:xfrm>
          <a:prstGeom prst="flowChartAlternateProcess">
            <a:avLst/>
          </a:prstGeom>
          <a:solidFill>
            <a:srgbClr val="CCFFCC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Prueba acceso </a:t>
            </a:r>
            <a:r>
              <a:rPr lang="es-ES" sz="16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FP</a:t>
            </a:r>
            <a:endParaRPr lang="es-E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de G. Medio</a:t>
            </a: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72" name="CustomShape 6"/>
          <p:cNvSpPr/>
          <p:nvPr/>
        </p:nvSpPr>
        <p:spPr>
          <a:xfrm>
            <a:off x="7143840" y="3929040"/>
            <a:ext cx="872640" cy="713880"/>
          </a:xfrm>
          <a:prstGeom prst="flowChartAlternateProcess">
            <a:avLst/>
          </a:prstGeom>
          <a:solidFill>
            <a:srgbClr val="CCFFCC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Mercado 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Laboral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</p:txBody>
      </p:sp>
      <p:sp>
        <p:nvSpPr>
          <p:cNvPr id="473" name="CustomShape 7"/>
          <p:cNvSpPr/>
          <p:nvPr/>
        </p:nvSpPr>
        <p:spPr>
          <a:xfrm>
            <a:off x="468360" y="3933720"/>
            <a:ext cx="1823400" cy="713880"/>
          </a:xfrm>
          <a:prstGeom prst="flowChartAlternateProcess">
            <a:avLst/>
          </a:prstGeom>
          <a:solidFill>
            <a:srgbClr val="00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Bachillerato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74" name="CustomShape 8"/>
          <p:cNvSpPr/>
          <p:nvPr/>
        </p:nvSpPr>
        <p:spPr>
          <a:xfrm>
            <a:off x="2411280" y="3919680"/>
            <a:ext cx="2082240" cy="713880"/>
          </a:xfrm>
          <a:prstGeom prst="flowChartAlternateProcess">
            <a:avLst/>
          </a:prstGeom>
          <a:solidFill>
            <a:srgbClr val="00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FP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Grado Medio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75" name="Line 9"/>
          <p:cNvSpPr/>
          <p:nvPr/>
        </p:nvSpPr>
        <p:spPr>
          <a:xfrm>
            <a:off x="2334960" y="3141360"/>
            <a:ext cx="723960" cy="648000"/>
          </a:xfrm>
          <a:prstGeom prst="line">
            <a:avLst/>
          </a:prstGeom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6" name="Line 10"/>
          <p:cNvSpPr/>
          <p:nvPr/>
        </p:nvSpPr>
        <p:spPr>
          <a:xfrm flipH="1">
            <a:off x="1331640" y="3139920"/>
            <a:ext cx="642960" cy="649440"/>
          </a:xfrm>
          <a:prstGeom prst="line">
            <a:avLst/>
          </a:prstGeom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Line 11"/>
          <p:cNvSpPr/>
          <p:nvPr/>
        </p:nvSpPr>
        <p:spPr>
          <a:xfrm>
            <a:off x="6929280" y="3143160"/>
            <a:ext cx="868320" cy="792000"/>
          </a:xfrm>
          <a:prstGeom prst="line">
            <a:avLst/>
          </a:prstGeom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8" name="Line 12"/>
          <p:cNvSpPr/>
          <p:nvPr/>
        </p:nvSpPr>
        <p:spPr>
          <a:xfrm flipH="1">
            <a:off x="5795640" y="3068280"/>
            <a:ext cx="644760" cy="792360"/>
          </a:xfrm>
          <a:prstGeom prst="line">
            <a:avLst/>
          </a:prstGeom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CustomShape 13"/>
          <p:cNvSpPr/>
          <p:nvPr/>
        </p:nvSpPr>
        <p:spPr>
          <a:xfrm flipH="1">
            <a:off x="1331640" y="3063600"/>
            <a:ext cx="433440" cy="72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80" name="CustomShape 14"/>
          <p:cNvSpPr/>
          <p:nvPr/>
        </p:nvSpPr>
        <p:spPr>
          <a:xfrm>
            <a:off x="2292120" y="3063600"/>
            <a:ext cx="955080" cy="72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81" name="CustomShape 15"/>
          <p:cNvSpPr/>
          <p:nvPr/>
        </p:nvSpPr>
        <p:spPr>
          <a:xfrm flipH="1">
            <a:off x="5708160" y="3063600"/>
            <a:ext cx="188280" cy="72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82" name="CustomShape 16"/>
          <p:cNvSpPr/>
          <p:nvPr/>
        </p:nvSpPr>
        <p:spPr>
          <a:xfrm>
            <a:off x="6440400" y="3068280"/>
            <a:ext cx="789840" cy="720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83" name="CustomShape 17"/>
          <p:cNvSpPr/>
          <p:nvPr/>
        </p:nvSpPr>
        <p:spPr>
          <a:xfrm>
            <a:off x="3058920" y="3063600"/>
            <a:ext cx="4171320" cy="796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TextShape 1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miter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  <p:sp>
        <p:nvSpPr>
          <p:cNvPr id="485" name="TextShape 2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3600" b="1" strike="noStrike" spc="-1">
                <a:solidFill>
                  <a:srgbClr val="E6B9B8"/>
                </a:solidFill>
                <a:latin typeface="Arial"/>
                <a:ea typeface="DejaVu Sans"/>
              </a:rPr>
              <a:t>ITINERARIOS EN 4º ESO</a:t>
            </a:r>
            <a:endParaRPr lang="es-E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6" name="CustomShape 3"/>
          <p:cNvSpPr/>
          <p:nvPr/>
        </p:nvSpPr>
        <p:spPr>
          <a:xfrm>
            <a:off x="596880" y="1884240"/>
            <a:ext cx="4127040" cy="93528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CIENTÍFICO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487" name="CustomShape 4"/>
          <p:cNvSpPr/>
          <p:nvPr/>
        </p:nvSpPr>
        <p:spPr>
          <a:xfrm>
            <a:off x="4768560" y="2238480"/>
            <a:ext cx="1346400" cy="36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8" name="CustomShape 5"/>
          <p:cNvSpPr/>
          <p:nvPr/>
        </p:nvSpPr>
        <p:spPr>
          <a:xfrm>
            <a:off x="660240" y="3140280"/>
            <a:ext cx="3911400" cy="672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ITINERARIO HUMANÍSTICO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489" name="CustomShape 6"/>
          <p:cNvSpPr/>
          <p:nvPr/>
        </p:nvSpPr>
        <p:spPr>
          <a:xfrm>
            <a:off x="660240" y="4229280"/>
            <a:ext cx="3911400" cy="91404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ENSEÑANZAS APLICADAS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490" name="CustomShape 7"/>
          <p:cNvSpPr/>
          <p:nvPr/>
        </p:nvSpPr>
        <p:spPr>
          <a:xfrm>
            <a:off x="6261120" y="1907640"/>
            <a:ext cx="2323800" cy="1232280"/>
          </a:xfrm>
          <a:prstGeom prst="ellipse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solidFill>
              <a:srgbClr val="7D5FA0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BACHILLERATO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491" name="CustomShape 8"/>
          <p:cNvSpPr/>
          <p:nvPr/>
        </p:nvSpPr>
        <p:spPr>
          <a:xfrm>
            <a:off x="6477120" y="3695760"/>
            <a:ext cx="2107800" cy="14475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CICLOS FORMATIVO GRADO MEDIO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492" name="CustomShape 9"/>
          <p:cNvSpPr/>
          <p:nvPr/>
        </p:nvSpPr>
        <p:spPr>
          <a:xfrm flipV="1">
            <a:off x="4774680" y="2958480"/>
            <a:ext cx="1826280" cy="63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3" name="CustomShape 10"/>
          <p:cNvSpPr/>
          <p:nvPr/>
        </p:nvSpPr>
        <p:spPr>
          <a:xfrm flipV="1">
            <a:off x="4774680" y="4645800"/>
            <a:ext cx="1435320" cy="39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CustomShape 11"/>
          <p:cNvSpPr/>
          <p:nvPr/>
        </p:nvSpPr>
        <p:spPr>
          <a:xfrm>
            <a:off x="4838400" y="2485440"/>
            <a:ext cx="1607400" cy="161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95" name="CustomShape 12"/>
          <p:cNvSpPr/>
          <p:nvPr/>
        </p:nvSpPr>
        <p:spPr>
          <a:xfrm>
            <a:off x="4876200" y="3598560"/>
            <a:ext cx="1339920" cy="735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96" name="CustomShape 13"/>
          <p:cNvSpPr/>
          <p:nvPr/>
        </p:nvSpPr>
        <p:spPr>
          <a:xfrm flipV="1">
            <a:off x="4673520" y="2899080"/>
            <a:ext cx="1536480" cy="166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E4B48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100000">
              <a:srgbClr val="B0C6E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¿</a:t>
            </a:r>
            <a:r>
              <a:rPr lang="es-ES" sz="4400" b="1" strike="noStrike" spc="-1">
                <a:solidFill>
                  <a:srgbClr val="92D050"/>
                </a:solidFill>
                <a:latin typeface="Arial"/>
                <a:ea typeface="DejaVu Sans"/>
              </a:rPr>
              <a:t>QUÉ ES EL BACHILLERATO</a:t>
            </a:r>
            <a:r>
              <a:rPr lang="es-E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?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8" name="TextShape 2"/>
          <p:cNvSpPr txBox="1"/>
          <p:nvPr/>
        </p:nvSpPr>
        <p:spPr>
          <a:xfrm>
            <a:off x="546120" y="1604520"/>
            <a:ext cx="8000640" cy="3551400"/>
          </a:xfrm>
          <a:prstGeom prst="rect">
            <a:avLst/>
          </a:prstGeom>
          <a:noFill/>
          <a:ln>
            <a:solidFill>
              <a:srgbClr val="558ED5"/>
            </a:solidFill>
          </a:ln>
        </p:spPr>
        <p:txBody>
          <a:bodyPr lIns="0" tIns="0" rIns="0" bIns="0"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El Bachillerato tiene como </a:t>
            </a:r>
            <a:r>
              <a:rPr lang="es-ES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finalidad</a:t>
            </a: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 proporcionar al alumnado formación, madurez intelectual y humana, conocimientos y habilidades que les permitan desarrollar funciones sociales e incorporarse a la vida activa con responsabilidad y competencia. 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000" b="0" strike="noStrike" spc="-1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Asimismo, capacitará al alumnado para </a:t>
            </a:r>
            <a:r>
              <a:rPr lang="es-ES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acceder a la educación superior</a:t>
            </a: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. </a:t>
            </a:r>
            <a:r>
              <a:t/>
            </a:r>
            <a:br/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s-E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CustomShape 1"/>
          <p:cNvSpPr/>
          <p:nvPr/>
        </p:nvSpPr>
        <p:spPr>
          <a:xfrm>
            <a:off x="755640" y="228600"/>
            <a:ext cx="7689600" cy="604080"/>
          </a:xfrm>
          <a:prstGeom prst="flowChartProcess">
            <a:avLst/>
          </a:prstGeom>
          <a:solidFill>
            <a:srgbClr val="FFFF00"/>
          </a:solidFill>
          <a:ln w="763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BACHILLERATO</a:t>
            </a:r>
            <a:endParaRPr lang="es-ES" sz="3200" b="0" strike="noStrike" spc="-1">
              <a:latin typeface="Arial"/>
            </a:endParaRPr>
          </a:p>
        </p:txBody>
      </p:sp>
      <p:sp>
        <p:nvSpPr>
          <p:cNvPr id="500" name="CustomShape 2"/>
          <p:cNvSpPr/>
          <p:nvPr/>
        </p:nvSpPr>
        <p:spPr>
          <a:xfrm>
            <a:off x="755640" y="3119400"/>
            <a:ext cx="2010600" cy="375480"/>
          </a:xfrm>
          <a:prstGeom prst="flowChartAlternateProcess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Promoción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501" name="CustomShape 3"/>
          <p:cNvSpPr/>
          <p:nvPr/>
        </p:nvSpPr>
        <p:spPr>
          <a:xfrm>
            <a:off x="826920" y="4643280"/>
            <a:ext cx="2010600" cy="709560"/>
          </a:xfrm>
          <a:prstGeom prst="flowChartAlternateProcess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Titulación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502" name="CustomShape 4"/>
          <p:cNvSpPr/>
          <p:nvPr/>
        </p:nvSpPr>
        <p:spPr>
          <a:xfrm>
            <a:off x="900000" y="3773520"/>
            <a:ext cx="7857360" cy="1000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13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</a:t>
            </a: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Máximo 2 suspensos en 1º: Promocionar a 2º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</p:txBody>
      </p:sp>
      <p:sp>
        <p:nvSpPr>
          <p:cNvPr id="503" name="CustomShape 5"/>
          <p:cNvSpPr/>
          <p:nvPr/>
        </p:nvSpPr>
        <p:spPr>
          <a:xfrm>
            <a:off x="718560" y="5429160"/>
            <a:ext cx="5830200" cy="801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Título de BACHILLER en la modalidad cursada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504" name="CustomShape 6"/>
          <p:cNvSpPr/>
          <p:nvPr/>
        </p:nvSpPr>
        <p:spPr>
          <a:xfrm>
            <a:off x="755640" y="1608120"/>
            <a:ext cx="2010600" cy="375480"/>
          </a:xfrm>
          <a:prstGeom prst="flowChartAlternateProcess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Duración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505" name="CustomShape 7"/>
          <p:cNvSpPr/>
          <p:nvPr/>
        </p:nvSpPr>
        <p:spPr>
          <a:xfrm>
            <a:off x="1145880" y="2095560"/>
            <a:ext cx="929160" cy="39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2 años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506" name="CustomShape 8"/>
          <p:cNvSpPr/>
          <p:nvPr/>
        </p:nvSpPr>
        <p:spPr>
          <a:xfrm>
            <a:off x="1143360" y="2527200"/>
            <a:ext cx="1953000" cy="39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Máximo 4 años</a:t>
            </a: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566640" y="398160"/>
            <a:ext cx="7987680" cy="604080"/>
          </a:xfrm>
          <a:prstGeom prst="flowChartProcess">
            <a:avLst/>
          </a:prstGeom>
          <a:solidFill>
            <a:srgbClr val="FFFF00"/>
          </a:solidFill>
          <a:ln w="763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MODALIDADES</a:t>
            </a:r>
            <a:r>
              <a:rPr lang="es-ES" sz="32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 DE  BACHILLERATO</a:t>
            </a:r>
            <a:endParaRPr lang="es-ES" sz="3200" b="0" strike="noStrike" spc="-1">
              <a:latin typeface="Arial"/>
            </a:endParaRPr>
          </a:p>
        </p:txBody>
      </p:sp>
      <p:sp>
        <p:nvSpPr>
          <p:cNvPr id="508" name="CustomShape 2"/>
          <p:cNvSpPr/>
          <p:nvPr/>
        </p:nvSpPr>
        <p:spPr>
          <a:xfrm>
            <a:off x="2286000" y="2786040"/>
            <a:ext cx="4051080" cy="894600"/>
          </a:xfrm>
          <a:prstGeom prst="flowChartAlternateProcess">
            <a:avLst/>
          </a:prstGeom>
          <a:solidFill>
            <a:srgbClr val="33FF99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Y TECNOLOGÍA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509" name="CustomShape 3"/>
          <p:cNvSpPr/>
          <p:nvPr/>
        </p:nvSpPr>
        <p:spPr>
          <a:xfrm>
            <a:off x="2232000" y="4214880"/>
            <a:ext cx="3669120" cy="894600"/>
          </a:xfrm>
          <a:prstGeom prst="flowChartAlternateProcess">
            <a:avLst/>
          </a:prstGeom>
          <a:solidFill>
            <a:srgbClr val="FF66CC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HUMANIDADES Y      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CIENCIAS SOCIALES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510" name="CustomShape 4"/>
          <p:cNvSpPr/>
          <p:nvPr/>
        </p:nvSpPr>
        <p:spPr>
          <a:xfrm>
            <a:off x="2286000" y="1571760"/>
            <a:ext cx="3593520" cy="894600"/>
          </a:xfrm>
          <a:prstGeom prst="flowChartAlternateProcess">
            <a:avLst/>
          </a:prstGeom>
          <a:solidFill>
            <a:srgbClr val="00CC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ARTES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511" name="Line 5"/>
          <p:cNvSpPr/>
          <p:nvPr/>
        </p:nvSpPr>
        <p:spPr>
          <a:xfrm>
            <a:off x="4286160" y="4786200"/>
            <a:ext cx="1081080" cy="287280"/>
          </a:xfrm>
          <a:prstGeom prst="line">
            <a:avLst/>
          </a:prstGeom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2" name="CustomShape 6"/>
          <p:cNvSpPr/>
          <p:nvPr/>
        </p:nvSpPr>
        <p:spPr>
          <a:xfrm>
            <a:off x="2232000" y="5341320"/>
            <a:ext cx="3669120" cy="824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GENERAL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3200" b="0" strike="noStrike" spc="-1">
                <a:solidFill>
                  <a:srgbClr val="E46C0A"/>
                </a:solidFill>
                <a:latin typeface="Arial"/>
                <a:ea typeface="DejaVu Sans"/>
              </a:rPr>
              <a:t>OPCIONES 4º ESO</a:t>
            </a: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4" name="TextShape 2"/>
          <p:cNvSpPr txBox="1"/>
          <p:nvPr/>
        </p:nvSpPr>
        <p:spPr>
          <a:xfrm>
            <a:off x="591120" y="2452320"/>
            <a:ext cx="8228880" cy="493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  <p:sp>
        <p:nvSpPr>
          <p:cNvPr id="515" name="CustomShape 3"/>
          <p:cNvSpPr/>
          <p:nvPr/>
        </p:nvSpPr>
        <p:spPr>
          <a:xfrm>
            <a:off x="723960" y="1856160"/>
            <a:ext cx="1854000" cy="64728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CIENTÍFICO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16" name="CustomShape 4"/>
          <p:cNvSpPr/>
          <p:nvPr/>
        </p:nvSpPr>
        <p:spPr>
          <a:xfrm>
            <a:off x="723960" y="2988000"/>
            <a:ext cx="1872720" cy="54972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HUMANÍSTICO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17" name="CustomShape 5"/>
          <p:cNvSpPr/>
          <p:nvPr/>
        </p:nvSpPr>
        <p:spPr>
          <a:xfrm>
            <a:off x="647640" y="3965400"/>
            <a:ext cx="2006280" cy="54288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CIENTÍFICO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18" name="CustomShape 6"/>
          <p:cNvSpPr/>
          <p:nvPr/>
        </p:nvSpPr>
        <p:spPr>
          <a:xfrm>
            <a:off x="762120" y="4665960"/>
            <a:ext cx="1968120" cy="68112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HUMANÍSTICO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19" name="CustomShape 7"/>
          <p:cNvSpPr/>
          <p:nvPr/>
        </p:nvSpPr>
        <p:spPr>
          <a:xfrm>
            <a:off x="781200" y="5640120"/>
            <a:ext cx="1929960" cy="101808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ITINERARIO ENSEÑANZAS APLICADAS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20" name="CustomShape 8"/>
          <p:cNvSpPr/>
          <p:nvPr/>
        </p:nvSpPr>
        <p:spPr>
          <a:xfrm>
            <a:off x="3060720" y="1968480"/>
            <a:ext cx="889200" cy="4186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1" name="CustomShape 9"/>
          <p:cNvSpPr/>
          <p:nvPr/>
        </p:nvSpPr>
        <p:spPr>
          <a:xfrm>
            <a:off x="3123720" y="3072600"/>
            <a:ext cx="978120" cy="3470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2" name="CustomShape 10"/>
          <p:cNvSpPr/>
          <p:nvPr/>
        </p:nvSpPr>
        <p:spPr>
          <a:xfrm rot="1267800" flipV="1">
            <a:off x="2945880" y="4271760"/>
            <a:ext cx="1426320" cy="3747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11"/>
          <p:cNvSpPr/>
          <p:nvPr/>
        </p:nvSpPr>
        <p:spPr>
          <a:xfrm>
            <a:off x="3069720" y="5981040"/>
            <a:ext cx="1322280" cy="367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4" name="CustomShape 12"/>
          <p:cNvSpPr/>
          <p:nvPr/>
        </p:nvSpPr>
        <p:spPr>
          <a:xfrm>
            <a:off x="4205160" y="1968480"/>
            <a:ext cx="1389960" cy="535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BACHILLERATO</a:t>
            </a:r>
            <a:endParaRPr lang="es-ES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CIENCIAS  Y TECNOLOGÍA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25" name="CustomShape 13"/>
          <p:cNvSpPr/>
          <p:nvPr/>
        </p:nvSpPr>
        <p:spPr>
          <a:xfrm>
            <a:off x="4461480" y="2977200"/>
            <a:ext cx="1389960" cy="6814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BACHILLERATO</a:t>
            </a:r>
            <a:endParaRPr lang="es-ES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HUMANDES Y CIENCIAS SOCIALES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26" name="CustomShape 14"/>
          <p:cNvSpPr/>
          <p:nvPr/>
        </p:nvSpPr>
        <p:spPr>
          <a:xfrm>
            <a:off x="4632120" y="4591080"/>
            <a:ext cx="1389960" cy="8175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BACHILLERATO</a:t>
            </a:r>
            <a:endParaRPr lang="es-ES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ARTES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27" name="CustomShape 15"/>
          <p:cNvSpPr/>
          <p:nvPr/>
        </p:nvSpPr>
        <p:spPr>
          <a:xfrm>
            <a:off x="4725000" y="5788800"/>
            <a:ext cx="1389960" cy="7210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CICLOS FORMATIVOS GRADO MEDIO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28" name="CustomShape 16"/>
          <p:cNvSpPr/>
          <p:nvPr/>
        </p:nvSpPr>
        <p:spPr>
          <a:xfrm>
            <a:off x="6845400" y="1856160"/>
            <a:ext cx="1378080" cy="353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CIENCIAS DE LA SALUD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29" name="CustomShape 17"/>
          <p:cNvSpPr/>
          <p:nvPr/>
        </p:nvSpPr>
        <p:spPr>
          <a:xfrm>
            <a:off x="6877800" y="2425320"/>
            <a:ext cx="1364760" cy="507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CIENCIAS E INGENIERÍA Y TECNOLOGÍA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0" name="CustomShape 18"/>
          <p:cNvSpPr/>
          <p:nvPr/>
        </p:nvSpPr>
        <p:spPr>
          <a:xfrm>
            <a:off x="6845400" y="3204720"/>
            <a:ext cx="1371240" cy="410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CIENCIAS SOCIALES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1" name="CustomShape 19"/>
          <p:cNvSpPr/>
          <p:nvPr/>
        </p:nvSpPr>
        <p:spPr>
          <a:xfrm>
            <a:off x="6851520" y="3859560"/>
            <a:ext cx="1391040" cy="4060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HUMANIDADES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2" name="CustomShape 20"/>
          <p:cNvSpPr/>
          <p:nvPr/>
        </p:nvSpPr>
        <p:spPr>
          <a:xfrm>
            <a:off x="6851520" y="4622040"/>
            <a:ext cx="1364760" cy="4683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ARTES ESCÉNICAS, MÚSICA Y DANZA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3" name="CustomShape 21"/>
          <p:cNvSpPr/>
          <p:nvPr/>
        </p:nvSpPr>
        <p:spPr>
          <a:xfrm>
            <a:off x="6783480" y="5293800"/>
            <a:ext cx="1371240" cy="3682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ARTES PLÁSTICAS, DISEÑO E IMAGEN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4" name="CustomShape 22"/>
          <p:cNvSpPr/>
          <p:nvPr/>
        </p:nvSpPr>
        <p:spPr>
          <a:xfrm>
            <a:off x="6845400" y="5944680"/>
            <a:ext cx="1378080" cy="5648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CICLOS FORMATIVOS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35" name="CustomShape 23"/>
          <p:cNvSpPr/>
          <p:nvPr/>
        </p:nvSpPr>
        <p:spPr>
          <a:xfrm rot="20975400">
            <a:off x="3085920" y="4999320"/>
            <a:ext cx="1299600" cy="3405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6" name="CustomShape 24"/>
          <p:cNvSpPr/>
          <p:nvPr/>
        </p:nvSpPr>
        <p:spPr>
          <a:xfrm flipV="1">
            <a:off x="5595120" y="2072880"/>
            <a:ext cx="1103760" cy="162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7" name="CustomShape 25"/>
          <p:cNvSpPr/>
          <p:nvPr/>
        </p:nvSpPr>
        <p:spPr>
          <a:xfrm>
            <a:off x="5591880" y="2326320"/>
            <a:ext cx="1107000" cy="289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8" name="CustomShape 26"/>
          <p:cNvSpPr/>
          <p:nvPr/>
        </p:nvSpPr>
        <p:spPr>
          <a:xfrm>
            <a:off x="5909040" y="3204720"/>
            <a:ext cx="789840" cy="4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9" name="CustomShape 27"/>
          <p:cNvSpPr/>
          <p:nvPr/>
        </p:nvSpPr>
        <p:spPr>
          <a:xfrm>
            <a:off x="5909040" y="3488760"/>
            <a:ext cx="789840" cy="53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0" name="CustomShape 28"/>
          <p:cNvSpPr/>
          <p:nvPr/>
        </p:nvSpPr>
        <p:spPr>
          <a:xfrm flipV="1">
            <a:off x="6179760" y="4750200"/>
            <a:ext cx="519120" cy="8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1" name="CustomShape 29"/>
          <p:cNvSpPr/>
          <p:nvPr/>
        </p:nvSpPr>
        <p:spPr>
          <a:xfrm>
            <a:off x="6112800" y="5054400"/>
            <a:ext cx="586440" cy="35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2" name="CustomShape 30"/>
          <p:cNvSpPr/>
          <p:nvPr/>
        </p:nvSpPr>
        <p:spPr>
          <a:xfrm>
            <a:off x="6145560" y="6068160"/>
            <a:ext cx="553320" cy="96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3" name="CustomShape 31"/>
          <p:cNvSpPr/>
          <p:nvPr/>
        </p:nvSpPr>
        <p:spPr>
          <a:xfrm>
            <a:off x="4485600" y="3849120"/>
            <a:ext cx="1291320" cy="52740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GENERAL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544" name="CustomShape 32"/>
          <p:cNvSpPr/>
          <p:nvPr/>
        </p:nvSpPr>
        <p:spPr>
          <a:xfrm>
            <a:off x="2730600" y="2504160"/>
            <a:ext cx="1661760" cy="1407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545" name="CustomShape 33"/>
          <p:cNvSpPr/>
          <p:nvPr/>
        </p:nvSpPr>
        <p:spPr>
          <a:xfrm>
            <a:off x="2780640" y="3318120"/>
            <a:ext cx="1814760" cy="97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546" name="CustomShape 34"/>
          <p:cNvSpPr/>
          <p:nvPr/>
        </p:nvSpPr>
        <p:spPr>
          <a:xfrm>
            <a:off x="2794680" y="4210560"/>
            <a:ext cx="1596600" cy="77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547" name="CustomShape 35"/>
          <p:cNvSpPr/>
          <p:nvPr/>
        </p:nvSpPr>
        <p:spPr>
          <a:xfrm flipV="1">
            <a:off x="2926440" y="4437360"/>
            <a:ext cx="1558440" cy="616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548" name="CustomShape 36"/>
          <p:cNvSpPr/>
          <p:nvPr/>
        </p:nvSpPr>
        <p:spPr>
          <a:xfrm flipV="1">
            <a:off x="2794680" y="4437360"/>
            <a:ext cx="1837080" cy="163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59240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cxnSp>
        <p:nvCxnSpPr>
          <p:cNvPr id="3" name="Conector recto de flecha 2"/>
          <p:cNvCxnSpPr/>
          <p:nvPr/>
        </p:nvCxnSpPr>
        <p:spPr>
          <a:xfrm flipV="1">
            <a:off x="2888166" y="5090400"/>
            <a:ext cx="1596714" cy="112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CustomShape 1"/>
          <p:cNvSpPr/>
          <p:nvPr/>
        </p:nvSpPr>
        <p:spPr>
          <a:xfrm>
            <a:off x="900000" y="260280"/>
            <a:ext cx="7698600" cy="1306800"/>
          </a:xfrm>
          <a:prstGeom prst="flowChartProcess">
            <a:avLst/>
          </a:prstGeom>
          <a:solidFill>
            <a:srgbClr val="FFFF00"/>
          </a:solidFill>
          <a:ln w="763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1º BACHILLERATO  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DejaVu Sans"/>
              </a:rPr>
              <a:t>MATERIAS COMUNES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Lengua Castellana I (4h)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Lengua Extranjera (Inglés 3h)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Filosofía (3h)</a:t>
            </a:r>
            <a:endParaRPr lang="es-ES" sz="1200" b="0" strike="noStrike" spc="-1">
              <a:latin typeface="Arial"/>
            </a:endParaRPr>
          </a:p>
          <a:p>
            <a:pPr marL="3200400" lvl="7" indent="-2116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Century Schoolbook"/>
                <a:ea typeface="DejaVu Sans"/>
              </a:rPr>
              <a:t>Educación Física (2h)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550" name="CustomShape 2"/>
          <p:cNvSpPr/>
          <p:nvPr/>
        </p:nvSpPr>
        <p:spPr>
          <a:xfrm>
            <a:off x="857160" y="1643040"/>
            <a:ext cx="7710480" cy="4723920"/>
          </a:xfrm>
          <a:prstGeom prst="rect">
            <a:avLst/>
          </a:prstGeom>
          <a:solidFill>
            <a:srgbClr val="C5FFFF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551" name="Table 3"/>
          <p:cNvGraphicFramePr/>
          <p:nvPr/>
        </p:nvGraphicFramePr>
        <p:xfrm>
          <a:off x="857160" y="1591200"/>
          <a:ext cx="7714800" cy="762840"/>
        </p:xfrm>
        <a:graphic>
          <a:graphicData uri="http://schemas.openxmlformats.org/drawingml/2006/table">
            <a:tbl>
              <a:tblPr/>
              <a:tblGrid>
                <a:gridCol w="38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Humanidades y Ciencias Sociales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Ciencias y Tecnología</a:t>
                      </a:r>
                      <a:endParaRPr lang="es-ES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2" name="Table 4"/>
          <p:cNvGraphicFramePr/>
          <p:nvPr/>
        </p:nvGraphicFramePr>
        <p:xfrm>
          <a:off x="857160" y="2357280"/>
          <a:ext cx="7714800" cy="727920"/>
        </p:xfrm>
        <a:graphic>
          <a:graphicData uri="http://schemas.openxmlformats.org/drawingml/2006/table">
            <a:tbl>
              <a:tblPr/>
              <a:tblGrid>
                <a:gridCol w="192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Humanidades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Ciencias Sociales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Ciencias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Tecnología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3" name="Table 5"/>
          <p:cNvGraphicFramePr/>
          <p:nvPr>
            <p:extLst>
              <p:ext uri="{D42A27DB-BD31-4B8C-83A1-F6EECF244321}">
                <p14:modId xmlns:p14="http://schemas.microsoft.com/office/powerpoint/2010/main" val="185207696"/>
              </p:ext>
            </p:extLst>
          </p:nvPr>
        </p:nvGraphicFramePr>
        <p:xfrm>
          <a:off x="857160" y="3085200"/>
          <a:ext cx="7714800" cy="3827880"/>
        </p:xfrm>
        <a:graphic>
          <a:graphicData uri="http://schemas.openxmlformats.org/drawingml/2006/table">
            <a:tbl>
              <a:tblPr/>
              <a:tblGrid>
                <a:gridCol w="192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000" b="1" strike="noStrike" spc="-1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DE MODALIDAD</a:t>
                      </a:r>
                      <a:endParaRPr lang="es-E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Latín I (4h)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dos: (4h +4h)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Griego I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Literatura Universal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Historia del Mundo Cont.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00" b="1" strike="noStrike" spc="-1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DE MODALIDAD</a:t>
                      </a:r>
                      <a:endParaRPr lang="es-E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Matem. Aplic. CCSS I (4h)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dos: (4h +4h)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Economía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Literatura Universal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Historia Mundo Cont.</a:t>
                      </a: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DE MODALIDAD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Matemáticas I (4h)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Materias</a:t>
                      </a:r>
                      <a:r>
                        <a:rPr lang="es-ES" sz="10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: </a:t>
                      </a:r>
                      <a:r>
                        <a:rPr lang="es-ES" sz="1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(4h +4h)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Física y Química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Biología , Geología y Ciencias Ambientales</a:t>
                      </a:r>
                      <a:endParaRPr lang="es-ES" sz="1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DE MODALIDAD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Matemáticas I 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dos: (4h +4h)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Física y Química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Dibujo Técnico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00" b="1" strike="noStrike" spc="-1" dirty="0" smtClean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Tecnología </a:t>
                      </a:r>
                      <a:r>
                        <a:rPr lang="es-ES" sz="10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 Ingeniería I</a:t>
                      </a:r>
                      <a:endParaRPr lang="es-ES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OPTATIVAS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una: 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2º Lengua Ext. (Francés)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Inteligencia Artificial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Análisis </a:t>
                      </a:r>
                      <a:r>
                        <a:rPr lang="es-ES" sz="1100" b="1" strike="noStrike" spc="-1" dirty="0" smtClean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Musical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Materia Modalidad*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* ( otra no elegida)</a:t>
                      </a: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OPTATIVAS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una:(4h)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2º Lengua Ext. (Francés)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Inteligencia Artificial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Análisis </a:t>
                      </a:r>
                      <a:r>
                        <a:rPr lang="es-ES" sz="1100" b="1" strike="noStrike" spc="-1" dirty="0" smtClean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Musical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Materia Modalidad*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* ( otra no elegida)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MATERIAS OPTATIVAS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una:(4h)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2º Lengua Ext. (Francés)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Inteligencia Artificial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Análisis </a:t>
                      </a:r>
                      <a:r>
                        <a:rPr lang="es-ES" sz="1100" b="1" strike="noStrike" spc="-1" dirty="0" smtClean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Musical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MATERIA OPTATIVAS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Elegir una:(4h)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2º Lengua Ext. (Francés)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Inteligencia Artificial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Análisis </a:t>
                      </a:r>
                      <a:r>
                        <a:rPr lang="es-ES" sz="1100" b="1" strike="noStrike" spc="-1" dirty="0" smtClean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Musical I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Clr>
                          <a:srgbClr val="558ED5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Materia Modalidad*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 dirty="0">
                          <a:solidFill>
                            <a:srgbClr val="558ED5"/>
                          </a:solidFill>
                          <a:latin typeface="Arial"/>
                          <a:ea typeface="DejaVu Sans"/>
                        </a:rPr>
                        <a:t>* ( otra no elegida)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Religión (2h) Si / NO</a:t>
                      </a: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Religión (2h) Si / NO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Religión (2h) Si / NO</a:t>
                      </a:r>
                      <a:endParaRPr lang="es-ES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Religión (2h) Si / NO</a:t>
                      </a:r>
                      <a:endParaRPr lang="es-ES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1142</Words>
  <Application>Microsoft Office PowerPoint</Application>
  <PresentationFormat>Presentación en pantalla (4:3)</PresentationFormat>
  <Paragraphs>345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21</vt:i4>
      </vt:variant>
    </vt:vector>
  </HeadingPairs>
  <TitlesOfParts>
    <vt:vector size="40" baseType="lpstr">
      <vt:lpstr>Arial</vt:lpstr>
      <vt:lpstr>Century Gothic</vt:lpstr>
      <vt:lpstr>Century Schoolbook</vt:lpstr>
      <vt:lpstr>DejaVu Sans</vt:lpstr>
      <vt:lpstr>Garamond</vt:lpstr>
      <vt:lpstr>StarSymbol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esther guerra berrocal</dc:creator>
  <dc:description/>
  <cp:lastModifiedBy>Usuario</cp:lastModifiedBy>
  <cp:revision>106</cp:revision>
  <dcterms:modified xsi:type="dcterms:W3CDTF">2022-06-05T18:40:23Z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