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7"/>
  </p:notesMasterIdLst>
  <p:handoutMasterIdLst>
    <p:handoutMasterId r:id="rId28"/>
  </p:handoutMasterIdLst>
  <p:sldIdLst>
    <p:sldId id="258" r:id="rId5"/>
    <p:sldId id="291" r:id="rId6"/>
    <p:sldId id="292" r:id="rId7"/>
    <p:sldId id="293" r:id="rId8"/>
    <p:sldId id="290" r:id="rId9"/>
    <p:sldId id="289" r:id="rId10"/>
    <p:sldId id="285" r:id="rId11"/>
    <p:sldId id="259" r:id="rId12"/>
    <p:sldId id="295" r:id="rId13"/>
    <p:sldId id="281" r:id="rId14"/>
    <p:sldId id="294" r:id="rId15"/>
    <p:sldId id="297" r:id="rId16"/>
    <p:sldId id="306" r:id="rId17"/>
    <p:sldId id="296" r:id="rId18"/>
    <p:sldId id="300" r:id="rId19"/>
    <p:sldId id="280" r:id="rId20"/>
    <p:sldId id="301" r:id="rId21"/>
    <p:sldId id="302" r:id="rId22"/>
    <p:sldId id="303" r:id="rId23"/>
    <p:sldId id="282" r:id="rId24"/>
    <p:sldId id="304" r:id="rId25"/>
    <p:sldId id="305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lia Marlasca Amigo" initials="AMA" lastIdx="1" clrIdx="0">
    <p:extLst>
      <p:ext uri="{19B8F6BF-5375-455C-9EA6-DF929625EA0E}">
        <p15:presenceInfo xmlns="" xmlns:p15="http://schemas.microsoft.com/office/powerpoint/2012/main" userId="Amelia Marlasca Ami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4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3A57BE-A5F4-45BE-A4C7-1F157D790C06}" type="datetime1">
              <a:rPr lang="es-ES" smtClean="0"/>
              <a:pPr rtl="0"/>
              <a:t>19/10/2022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438032-B9E0-494D-85BA-B474F0D54011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3918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04CE55-F0C8-4648-B139-931B61D8489B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764AD8-5229-44E4-9BAC-D1182B1E95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359589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es-ES" smtClean="0"/>
              <a:pPr rtl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20517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7764AD8-5229-44E4-9BAC-D1182B1E95E5}" type="slidenum">
              <a:rPr lang="es-ES" noProof="0" smtClean="0"/>
              <a:pPr rtl="0"/>
              <a:t>20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3657551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7764AD8-5229-44E4-9BAC-D1182B1E95E5}" type="slidenum">
              <a:rPr lang="es-ES" noProof="0" smtClean="0"/>
              <a:pPr rtl="0"/>
              <a:t>21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285976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7764AD8-5229-44E4-9BAC-D1182B1E95E5}" type="slidenum">
              <a:rPr lang="es-ES" noProof="0" smtClean="0"/>
              <a:pPr rtl="0"/>
              <a:t>22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300419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7764AD8-5229-44E4-9BAC-D1182B1E95E5}" type="slidenum">
              <a:rPr lang="es-ES" noProof="0" smtClean="0"/>
              <a:pPr rtl="0"/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231586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es-ES" smtClean="0"/>
              <a:pPr rtl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9411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7764AD8-5229-44E4-9BAC-D1182B1E95E5}" type="slidenum">
              <a:rPr lang="es-ES" smtClean="0"/>
              <a:pPr rtl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8356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es-ES" smtClean="0"/>
              <a:pPr rtl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65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CC22AC3-47E6-4149-8F21-6ED856F4B560}" type="slidenum">
              <a:rPr lang="es-ES" smtClean="0"/>
              <a:pPr rtl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390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7764AD8-5229-44E4-9BAC-D1182B1E95E5}" type="slidenum">
              <a:rPr lang="es-ES" noProof="0" smtClean="0"/>
              <a:pPr rtl="0"/>
              <a:t>10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3298983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7764AD8-5229-44E4-9BAC-D1182B1E95E5}" type="slidenum">
              <a:rPr lang="es-ES" noProof="0" smtClean="0"/>
              <a:pPr rtl="0"/>
              <a:t>13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194832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7764AD8-5229-44E4-9BAC-D1182B1E95E5}" type="slidenum">
              <a:rPr lang="es-ES" noProof="0" smtClean="0"/>
              <a:pPr rtl="0"/>
              <a:t>16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24568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239E562-5569-4284-AD72-3282423A4CC2}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20" name="Imagen 19" descr="El lado izquierdo es un primer plano de unas manos sobre un teclado y el derecho, un primer plano de la cara de tres personas">
            <a:extLst>
              <a:ext uri="{FF2B5EF4-FFF2-40B4-BE49-F238E27FC236}">
                <a16:creationId xmlns="" xmlns:a16="http://schemas.microsoft.com/office/drawing/2014/main" id="{F948DE47-26C1-4AB5-A9AA-4CB89E335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40" b="1624"/>
          <a:stretch/>
        </p:blipFill>
        <p:spPr>
          <a:xfrm>
            <a:off x="3048" y="1"/>
            <a:ext cx="12188952" cy="64008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B3F353BC-552B-4CB7-A684-858B25648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2295843"/>
            <a:ext cx="5970037" cy="2387600"/>
          </a:xfrm>
        </p:spPr>
        <p:txBody>
          <a:bodyPr rtlCol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="" xmlns:a16="http://schemas.microsoft.com/office/drawing/2014/main" id="{29C4AFF8-FF51-4429-9411-CC146BA37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4856481"/>
            <a:ext cx="5970037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5" name="Marcador de fecha 3">
            <a:extLst>
              <a:ext uri="{FF2B5EF4-FFF2-40B4-BE49-F238E27FC236}">
                <a16:creationId xmlns="" xmlns:a16="http://schemas.microsoft.com/office/drawing/2014/main" id="{C5C65BF4-457C-46CF-A2C5-64012C1BB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fld id="{4D2DCD1D-EB27-431E-B2A5-16A1AFA2079F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33" name="Marcador de pie de página 4">
            <a:extLst>
              <a:ext uri="{FF2B5EF4-FFF2-40B4-BE49-F238E27FC236}">
                <a16:creationId xmlns="" xmlns:a16="http://schemas.microsoft.com/office/drawing/2014/main" id="{6BBFF015-DA11-4E22-90B1-39A72107B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34" name="Marcador de número de diapositiva 5">
            <a:extLst>
              <a:ext uri="{FF2B5EF4-FFF2-40B4-BE49-F238E27FC236}">
                <a16:creationId xmlns="" xmlns:a16="http://schemas.microsoft.com/office/drawing/2014/main" id="{FBAC9BC0-AF3D-4055-90BD-09198BE56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81669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1CE732-6959-4EA3-9378-9A2210087415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18584976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1CE732-6959-4EA3-9378-9A2210087415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8621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1CE732-6959-4EA3-9378-9A2210087415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5105710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1CE732-6959-4EA3-9378-9A2210087415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457357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1CE732-6959-4EA3-9378-9A2210087415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38692153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5C2A5E-39B1-4B94-B5D9-25373A314543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294761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A122E5-FA49-4AB2-BDB0-B5E7C056F0A5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195233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1CE732-6959-4EA3-9378-9A2210087415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30912882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4302CC-286E-4803-89C0-0D7AACF1FA9A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42653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76AF8E-8993-4FEA-AD4A-20567D545D0C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294826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C001C1-67B4-41AE-90E4-63F388F07AE6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377945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01D49C-E87A-4466-8320-1C1CB4DAC212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342247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E21253-3609-469D-A1EC-DC992174F170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163884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1CE732-6959-4EA3-9378-9A2210087415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11454939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1CE732-6959-4EA3-9378-9A2210087415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26520515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1CE732-6959-4EA3-9378-9A2210087415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D79B941F-C1F6-4A66-ACE4-6D83585225A9}"/>
              </a:ext>
            </a:extLst>
          </p:cNvPr>
          <p:cNvGrpSpPr/>
          <p:nvPr userDrawn="1"/>
        </p:nvGrpSpPr>
        <p:grpSpPr>
          <a:xfrm>
            <a:off x="3048" y="-5407"/>
            <a:ext cx="12188952" cy="6863407"/>
            <a:chOff x="3048" y="-5407"/>
            <a:chExt cx="12188952" cy="6863407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938E3C96-9502-456D-8C23-AC60EA83CE26}"/>
                </a:ext>
              </a:extLst>
            </p:cNvPr>
            <p:cNvSpPr/>
            <p:nvPr userDrawn="1"/>
          </p:nvSpPr>
          <p:spPr>
            <a:xfrm>
              <a:off x="3048" y="6311900"/>
              <a:ext cx="12188952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="" xmlns:a16="http://schemas.microsoft.com/office/drawing/2014/main" id="{234AC414-C005-42CE-B58F-22DCF7840688}"/>
                </a:ext>
              </a:extLst>
            </p:cNvPr>
            <p:cNvSpPr/>
            <p:nvPr userDrawn="1"/>
          </p:nvSpPr>
          <p:spPr>
            <a:xfrm>
              <a:off x="3048" y="-5407"/>
              <a:ext cx="12188952" cy="13673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pic>
        <p:nvPicPr>
          <p:cNvPr id="31" name="Imagen 30" descr="El lado izquierdo es un primer plano de unas manos sobre un teclado y el derecho, un primer plano de la cara de tres personas">
            <a:extLst>
              <a:ext uri="{FF2B5EF4-FFF2-40B4-BE49-F238E27FC236}">
                <a16:creationId xmlns="" xmlns:a16="http://schemas.microsoft.com/office/drawing/2014/main" id="{7E335C5E-28EE-4B70-9F18-7E23BDD025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740"/>
          <a:stretch/>
        </p:blipFill>
        <p:spPr>
          <a:xfrm>
            <a:off x="2620347" y="-7553"/>
            <a:ext cx="6964163" cy="1371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2" name="Marcador de posición de título 1">
            <a:extLst>
              <a:ext uri="{FF2B5EF4-FFF2-40B4-BE49-F238E27FC236}">
                <a16:creationId xmlns="" xmlns:a16="http://schemas.microsoft.com/office/drawing/2014/main" id="{A2C69CCF-AF26-4132-8869-A041CF02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="" xmlns:a16="http://schemas.microsoft.com/office/drawing/2014/main" id="{664175BD-FBE7-4C43-9DF3-56269A70E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55073"/>
            <a:ext cx="10515600" cy="322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34" name="Marcador de fecha 3">
            <a:extLst>
              <a:ext uri="{FF2B5EF4-FFF2-40B4-BE49-F238E27FC236}">
                <a16:creationId xmlns="" xmlns:a16="http://schemas.microsoft.com/office/drawing/2014/main" id="{FB567C0C-3D20-43EA-8BFA-9A8F30C74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fld id="{191CE732-6959-4EA3-9378-9A2210087415}" type="datetime1">
              <a:rPr lang="es-ES" noProof="0" smtClean="0"/>
              <a:pPr rtl="0"/>
              <a:t>19/10/2022</a:t>
            </a:fld>
            <a:endParaRPr lang="es-ES" noProof="0"/>
          </a:p>
        </p:txBody>
      </p:sp>
      <p:sp>
        <p:nvSpPr>
          <p:cNvPr id="35" name="Marcador de pie de página 4">
            <a:extLst>
              <a:ext uri="{FF2B5EF4-FFF2-40B4-BE49-F238E27FC236}">
                <a16:creationId xmlns="" xmlns:a16="http://schemas.microsoft.com/office/drawing/2014/main" id="{7FCEA962-7C05-4825-A5E6-74C70C156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36" name="Marcador de número de diapositiva 5">
            <a:extLst>
              <a:ext uri="{FF2B5EF4-FFF2-40B4-BE49-F238E27FC236}">
                <a16:creationId xmlns="" xmlns:a16="http://schemas.microsoft.com/office/drawing/2014/main" id="{9693117B-F3AF-42B1-85AA-3215DCE9C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fld id="{0C8C4CCD-1362-4CC7-BA2D-0BEF6B3ABFE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20704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4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91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648">
          <p15:clr>
            <a:srgbClr val="F26B43"/>
          </p15:clr>
        </p15:guide>
        <p15:guide id="6" pos="7152">
          <p15:clr>
            <a:srgbClr val="F26B43"/>
          </p15:clr>
        </p15:guide>
        <p15:guide id="7" orient="horz" pos="4104">
          <p15:clr>
            <a:srgbClr val="F26B43"/>
          </p15:clr>
        </p15:guide>
        <p15:guide id="8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ntabria.es/documents/39930/399967/ANEXO+VI.+GS.pdf/541dfc3f-45da-dd24-30a3-27298da52587?t=164554241059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educantabria.es/documents/39930/399967/ANEXO+VII.+GS.pdf/11ca0950-5296-f934-5e08-d7e42192d450?t=1645542410833" TargetMode="External"/><Relationship Id="rId4" Type="http://schemas.openxmlformats.org/officeDocument/2006/relationships/hyperlink" Target="https://www.educantabria.es/documents/39930/399967/ANEXO+V.+GS.pdf/f96403f2-03f7-a640-5b4a-79861cc70d11?t=164554241038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ntabria.es/documents/39930/399665/GS.zip/8ff4ecaa-99c1-804d-ae4e-8550166f5137?t=1637324372533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oc.cantabria.es/boces/verAnuncioAction.do?idAnuBlob=36184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adesantander.es/oferta-educativa/pruebas-libres-y-acceso/ampliar.php?Id_contenido=47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unican.es/admision/acceso-a-estudios-de-grado/mayores-de-25-40-y-45-ano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unican.es/admision/acceso-a-estudios-de-grado/mayores-de-25-40-y-45-ano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unican.es/Estudio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ucantabria.es/web/educantabria/fp/formacion-profesional/fp-a-distancia/oferta-educativa-a-distancia" TargetMode="External"/><Relationship Id="rId4" Type="http://schemas.openxmlformats.org/officeDocument/2006/relationships/hyperlink" Target="https://www.educantabria.es/documents/39930/328706/TablaPeriodicaFPCantabria20220625.pdf/d1cb5b77-c03f-0140-7719-d80a1a30620c?t=165608042197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ntabria.es/fp/epa/equivalencia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ntabria.es/acceso-grado-superio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pe.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boc.cantabria.es/boces/verAnuncioAction.do?idAnuBlob=369298" TargetMode="External"/><Relationship Id="rId4" Type="http://schemas.openxmlformats.org/officeDocument/2006/relationships/hyperlink" Target="https://www.educantabria.es/documents/39930/399967/ANEXO+V.+GS.pdf/f96403f2-03f7-a640-5b4a-79861cc70d11?t=16455424103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8C9B83F-64CD-41C1-925F-A08801FFD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E1655065-0BD7-4422-BEC0-4401E9980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4DDD90AC-ABEC-4A76-9C9C-AD0A5F8FC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="" xmlns:a16="http://schemas.microsoft.com/office/drawing/2014/main" id="{21A8AFEF-EC50-4C0B-9C64-814B76C82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="" xmlns:a16="http://schemas.microsoft.com/office/drawing/2014/main" id="{CAFAA800-E117-4357-84E4-56B63EA03E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8DDFC9F4-3B45-402D-8AD7-60B3F08E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="" xmlns:a16="http://schemas.microsoft.com/office/drawing/2014/main" id="{F26A0854-FBE4-4587-B349-06BE192BD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="" xmlns:a16="http://schemas.microsoft.com/office/drawing/2014/main" id="{54A9C4C6-FF7D-470E-BFCA-CE4F60A1F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="" xmlns:a16="http://schemas.microsoft.com/office/drawing/2014/main" id="{B1721EA8-4871-45D4-B78F-AE805A3004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E5763971-E3A3-45C6-9BA8-2E032C7A5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="" xmlns:a16="http://schemas.microsoft.com/office/drawing/2014/main" id="{32752E94-0E01-4AF5-A43A-F2FAD8737C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2818" y="1719405"/>
            <a:ext cx="5783745" cy="40646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CURSO DE PREPARACIÓN</a:t>
            </a:r>
            <a:br>
              <a:rPr lang="en-US" sz="3400" dirty="0"/>
            </a:br>
            <a:r>
              <a:rPr lang="en-US" sz="3400" dirty="0"/>
              <a:t> DE PRUEBAS DE </a:t>
            </a:r>
            <a:r>
              <a:rPr lang="en-US" sz="3400" b="1" dirty="0"/>
              <a:t>ACCESO</a:t>
            </a:r>
            <a:br>
              <a:rPr lang="en-US" sz="3400" b="1" dirty="0"/>
            </a:br>
            <a:r>
              <a:rPr lang="en-US" sz="3400" b="1" dirty="0"/>
              <a:t> A </a:t>
            </a:r>
            <a:br>
              <a:rPr lang="en-US" sz="3400" b="1" dirty="0"/>
            </a:br>
            <a:r>
              <a:rPr lang="en-US" sz="3400" b="1" dirty="0"/>
              <a:t>EDUCACIÓN SUPERIOR</a:t>
            </a:r>
            <a:br>
              <a:rPr lang="en-US" sz="3400" b="1" dirty="0"/>
            </a:b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> </a:t>
            </a:r>
            <a:br>
              <a:rPr lang="en-US" sz="3400" b="1" dirty="0"/>
            </a:br>
            <a:r>
              <a:rPr lang="en-US" sz="3400" dirty="0" err="1">
                <a:solidFill>
                  <a:srgbClr val="002060"/>
                </a:solidFill>
              </a:rPr>
              <a:t>curso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académico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smtClean="0">
                <a:solidFill>
                  <a:srgbClr val="002060"/>
                </a:solidFill>
              </a:rPr>
              <a:t>2022-2023</a:t>
            </a:r>
            <a:r>
              <a:rPr lang="en-US" sz="3400" dirty="0">
                <a:solidFill>
                  <a:srgbClr val="002060"/>
                </a:solidFill>
              </a:rPr>
              <a:t> </a:t>
            </a:r>
            <a:endParaRPr lang="es-ES" dirty="0"/>
          </a:p>
        </p:txBody>
      </p:sp>
      <p:pic>
        <p:nvPicPr>
          <p:cNvPr id="7" name="Imagen 6" descr="Imagen que contiene texto, señal&#10;&#10;Descripción generada automáticamente">
            <a:extLst>
              <a:ext uri="{FF2B5EF4-FFF2-40B4-BE49-F238E27FC236}">
                <a16:creationId xmlns="" xmlns:a16="http://schemas.microsoft.com/office/drawing/2014/main" id="{86969B9B-3E51-46BD-89DF-FD458EB61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4" r="2196"/>
          <a:stretch/>
        </p:blipFill>
        <p:spPr>
          <a:xfrm>
            <a:off x="-1799257" y="2058074"/>
            <a:ext cx="3440329" cy="360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35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6">
            <a:extLst>
              <a:ext uri="{FF2B5EF4-FFF2-40B4-BE49-F238E27FC236}">
                <a16:creationId xmlns="" xmlns:a16="http://schemas.microsoft.com/office/drawing/2014/main" id="{28460BD8-AE3F-4AC9-9D0B-717052AA5D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54420CFE-F482-466E-9E1E-C78513C0B8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331032B-BD21-4BDA-920C-12E358052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="" xmlns:a16="http://schemas.microsoft.com/office/drawing/2014/main" id="{E7514DA3-59E7-409E-8A3B-AD097F6E5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="" xmlns:a16="http://schemas.microsoft.com/office/drawing/2014/main" id="{57B9A2A6-3BE4-4599-9364-F71C5BFD6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="" xmlns:a16="http://schemas.microsoft.com/office/drawing/2014/main" id="{4FD744C6-4ED8-4BC9-BF68-6BDF701C5D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="" xmlns:a16="http://schemas.microsoft.com/office/drawing/2014/main" id="{092C5BAD-C911-4F8F-A1C5-470268BE6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="" xmlns:a16="http://schemas.microsoft.com/office/drawing/2014/main" id="{B133D0C8-4EC4-424F-8E70-0482D5B1B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="" xmlns:a16="http://schemas.microsoft.com/office/drawing/2014/main" id="{7B1532A0-F4B3-4DE8-B18F-740CAAD25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8EFDD162-BBBA-4062-8BBF-53DBA109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DCFC9E65-3E19-4483-B952-25D29683CA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2" name="Rectangle 18">
            <a:extLst>
              <a:ext uri="{FF2B5EF4-FFF2-40B4-BE49-F238E27FC236}">
                <a16:creationId xmlns="" xmlns:a16="http://schemas.microsoft.com/office/drawing/2014/main" id="{2783C067-F8BF-4755-B516-8A0CD74CF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20">
            <a:extLst>
              <a:ext uri="{FF2B5EF4-FFF2-40B4-BE49-F238E27FC236}">
                <a16:creationId xmlns="" xmlns:a16="http://schemas.microsoft.com/office/drawing/2014/main" id="{2ED796EC-E7FF-46DB-B912-FB08BF12A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2">
            <a:extLst>
              <a:ext uri="{FF2B5EF4-FFF2-40B4-BE49-F238E27FC236}">
                <a16:creationId xmlns="" xmlns:a16="http://schemas.microsoft.com/office/drawing/2014/main" id="{549A2DAB-B431-487D-95AD-BB0FECB49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="" xmlns:a16="http://schemas.microsoft.com/office/drawing/2014/main" id="{0819F787-32B4-46A8-BC57-C6571BCEE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26">
            <a:extLst>
              <a:ext uri="{FF2B5EF4-FFF2-40B4-BE49-F238E27FC236}">
                <a16:creationId xmlns="" xmlns:a16="http://schemas.microsoft.com/office/drawing/2014/main" id="{C5ECDEE1-7093-418F-9CF5-24EEB115C1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8">
            <a:extLst>
              <a:ext uri="{FF2B5EF4-FFF2-40B4-BE49-F238E27FC236}">
                <a16:creationId xmlns="" xmlns:a16="http://schemas.microsoft.com/office/drawing/2014/main" id="{045062AF-EB11-4651-BC4A-4DA21768D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F2CD67-F04B-47CB-999E-02E39241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38" y="254794"/>
            <a:ext cx="8925582" cy="9521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ESTRUCTURA DE LA PRUEBA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A53BEB37-7032-47B6-B3BF-7FD9BFEA1B0B}"/>
              </a:ext>
            </a:extLst>
          </p:cNvPr>
          <p:cNvSpPr/>
          <p:nvPr/>
        </p:nvSpPr>
        <p:spPr>
          <a:xfrm>
            <a:off x="1503684" y="1461750"/>
            <a:ext cx="7630784" cy="1475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 smtClean="0"/>
          </a:p>
          <a:p>
            <a:r>
              <a:rPr lang="es-ES" dirty="0" smtClean="0"/>
              <a:t>PARTE COMÚN :  SE COMPONE DE TRES EJERCICIOS. 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Lengua castellana y literatura.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Inglés/ </a:t>
            </a:r>
            <a:r>
              <a:rPr lang="es-ES" dirty="0" smtClean="0">
                <a:solidFill>
                  <a:schemeClr val="tx1"/>
                </a:solidFill>
              </a:rPr>
              <a:t>Francés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Matemáticas/ </a:t>
            </a:r>
            <a:r>
              <a:rPr lang="es-ES" dirty="0" smtClean="0">
                <a:solidFill>
                  <a:schemeClr val="tx1"/>
                </a:solidFill>
              </a:rPr>
              <a:t>Hª de España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CONTENIDOS DE LA PARTE COMÚN.</a:t>
            </a:r>
            <a:endParaRPr lang="es-ES" b="1" i="1" u="sng" dirty="0" smtClean="0"/>
          </a:p>
          <a:p>
            <a:pPr marL="2147888" indent="-263525"/>
            <a:endParaRPr lang="es-ES" dirty="0"/>
          </a:p>
        </p:txBody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DD8ED1AC-EDE9-4B11-8BDB-A40218D86B8A}"/>
              </a:ext>
            </a:extLst>
          </p:cNvPr>
          <p:cNvSpPr/>
          <p:nvPr/>
        </p:nvSpPr>
        <p:spPr>
          <a:xfrm>
            <a:off x="1547518" y="3176587"/>
            <a:ext cx="7630784" cy="19270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87525" indent="-1787525"/>
            <a:r>
              <a:rPr lang="es-ES" dirty="0" smtClean="0">
                <a:solidFill>
                  <a:schemeClr val="tx1"/>
                </a:solidFill>
              </a:rPr>
              <a:t>PARTE ESPECÍFICA: </a:t>
            </a:r>
          </a:p>
          <a:p>
            <a:pPr marL="1787525" indent="-1787525"/>
            <a:r>
              <a:rPr lang="es-ES" dirty="0">
                <a:solidFill>
                  <a:schemeClr val="tx1"/>
                </a:solidFill>
              </a:rPr>
              <a:t>U</a:t>
            </a:r>
            <a:r>
              <a:rPr lang="es-ES" dirty="0" smtClean="0">
                <a:solidFill>
                  <a:schemeClr val="tx1"/>
                </a:solidFill>
              </a:rPr>
              <a:t>na materia vinculada a la Familia Profesional del Ciclo al que se quiera</a:t>
            </a:r>
          </a:p>
          <a:p>
            <a:pPr marL="1787525" indent="-1787525"/>
            <a:r>
              <a:rPr lang="es-ES" dirty="0" smtClean="0">
                <a:solidFill>
                  <a:schemeClr val="tx1"/>
                </a:solidFill>
              </a:rPr>
              <a:t>acceder: </a:t>
            </a:r>
            <a:r>
              <a:rPr lang="es-ES" dirty="0" smtClean="0">
                <a:solidFill>
                  <a:schemeClr val="tx1"/>
                </a:solidFill>
                <a:hlinkClick r:id="rId4"/>
              </a:rPr>
              <a:t>ANEXO V</a:t>
            </a:r>
            <a:endParaRPr lang="es-ES" dirty="0" smtClean="0">
              <a:solidFill>
                <a:schemeClr val="tx1"/>
              </a:solidFill>
            </a:endParaRPr>
          </a:p>
          <a:p>
            <a:pPr marL="1787525" indent="-1787525"/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CONTENIDOS DE LA PARTE ESPECÍFICA.</a:t>
            </a:r>
            <a:endParaRPr lang="es-ES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147888" indent="-2147888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57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1307804"/>
            <a:ext cx="8596668" cy="62259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CALIFICACIONES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18977" y="2158409"/>
            <a:ext cx="89951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/>
              <a:t>Las materias de la parte común </a:t>
            </a:r>
            <a:r>
              <a:rPr lang="es-ES" sz="2000" dirty="0" smtClean="0"/>
              <a:t>y específica </a:t>
            </a:r>
            <a:r>
              <a:rPr lang="es-ES" sz="2000" b="1" dirty="0" smtClean="0"/>
              <a:t>se </a:t>
            </a:r>
            <a:r>
              <a:rPr lang="es-ES" sz="2000" b="1" dirty="0"/>
              <a:t>calificarán numéricamente entre 0 y 10 puntos</a:t>
            </a:r>
            <a:r>
              <a:rPr lang="es-ES" sz="2000" dirty="0"/>
              <a:t>, </a:t>
            </a:r>
            <a:r>
              <a:rPr lang="es-ES" sz="2000" b="1" dirty="0"/>
              <a:t>con dos decimales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b="1" dirty="0" smtClean="0"/>
              <a:t>La </a:t>
            </a:r>
            <a:r>
              <a:rPr lang="es-ES" sz="2000" b="1" dirty="0"/>
              <a:t>calificación de la parte común </a:t>
            </a:r>
            <a:r>
              <a:rPr lang="es-ES" sz="2000" dirty="0"/>
              <a:t>será </a:t>
            </a:r>
            <a:r>
              <a:rPr lang="es-ES" sz="2000" b="1" dirty="0"/>
              <a:t>la media aritmética</a:t>
            </a:r>
            <a:r>
              <a:rPr lang="es-ES" sz="2000" dirty="0"/>
              <a:t> de las calificaciones de cada una de las materias de dicha </a:t>
            </a:r>
            <a:r>
              <a:rPr lang="es-ES" sz="2000" dirty="0" smtClean="0"/>
              <a:t>parte.</a:t>
            </a:r>
          </a:p>
          <a:p>
            <a:pPr algn="just"/>
            <a:endParaRPr lang="es-E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b="1" dirty="0"/>
              <a:t>La calificación final de la prueba </a:t>
            </a:r>
            <a:r>
              <a:rPr lang="es-ES" sz="2000" dirty="0"/>
              <a:t>será </a:t>
            </a:r>
            <a:r>
              <a:rPr lang="es-ES" sz="2000" b="1" dirty="0"/>
              <a:t>la media aritmética de las calificaciones obtenidas en cada una de las partes (común y específica). </a:t>
            </a:r>
            <a:r>
              <a:rPr lang="es-ES" sz="2000" dirty="0"/>
              <a:t>Se calculará siempre que se obtenga</a:t>
            </a:r>
            <a:r>
              <a:rPr lang="es-ES" sz="2000" b="1" dirty="0"/>
              <a:t>, al menos, una puntuación de cuatro en cada una de la partes de la prueba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/>
              <a:t>Se considerará “</a:t>
            </a:r>
            <a:r>
              <a:rPr lang="es-ES" sz="2000" b="1" dirty="0"/>
              <a:t>Apto</a:t>
            </a:r>
            <a:r>
              <a:rPr lang="es-ES" sz="2000" dirty="0"/>
              <a:t>” el aspirante que obtenga </a:t>
            </a:r>
            <a:r>
              <a:rPr lang="es-ES" sz="2000" b="1" dirty="0"/>
              <a:t>la calificación final de 5 puntos </a:t>
            </a:r>
            <a:r>
              <a:rPr lang="es-ES" sz="2000" dirty="0"/>
              <a:t>o superior en el conjunto de la prueba.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9418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1573618"/>
            <a:ext cx="8596668" cy="116958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MODELOS DE EXÁMENES DE AÑOS ANTERIORES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562986" y="2828836"/>
            <a:ext cx="7581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hlinkClick r:id="rId2"/>
              </a:rPr>
              <a:t>Descarga </a:t>
            </a:r>
            <a:r>
              <a:rPr lang="es-ES" dirty="0">
                <a:hlinkClick r:id="rId2"/>
              </a:rPr>
              <a:t>de los modelos de </a:t>
            </a:r>
            <a:r>
              <a:rPr lang="es-ES" dirty="0" smtClean="0">
                <a:hlinkClick r:id="rId2"/>
              </a:rPr>
              <a:t>exámenes </a:t>
            </a:r>
            <a:r>
              <a:rPr lang="es-ES" dirty="0">
                <a:hlinkClick r:id="rId2"/>
              </a:rPr>
              <a:t>de años anteriores</a:t>
            </a:r>
            <a:r>
              <a:rPr lang="es-ES" dirty="0"/>
              <a:t>.</a:t>
            </a:r>
          </a:p>
          <a:p>
            <a:pPr algn="ctr"/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0926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C52ED567-06B3-4107-9773-BBB6BD786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0F6E4E02-889A-432C-A7FA-7277A53A4E82}"/>
              </a:ext>
            </a:extLst>
          </p:cNvPr>
          <p:cNvSpPr/>
          <p:nvPr/>
        </p:nvSpPr>
        <p:spPr>
          <a:xfrm>
            <a:off x="202019" y="1031358"/>
            <a:ext cx="7187609" cy="5188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https://boc.cantabria.es/boces/verAnuncioAction.do?idAnuBlob=361842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Descontadas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plazas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reservadas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(5%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deportistas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alto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rendimiento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5%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discapacidad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El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60 %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TÍTULO 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BACHILLER.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El 20%   TÍTULO DE TÉCNICO EN GRADO MEDIO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El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 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ACCESO POR ESTAS VÍAS: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indent="84138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Haber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superado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las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pruebas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ciclos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formativos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grado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superior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prueba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la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universidad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mayores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25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años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61950" indent="84138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Estar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posesión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título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Bachiller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establecido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la Ley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Orgánica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1/1990, de 3 de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octubre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Ordenación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General del Sistema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Educativo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61950" indent="84138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Haber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superado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segundo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curso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cualquier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modalidad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Bachillerato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Experimental.</a:t>
            </a:r>
          </a:p>
          <a:p>
            <a:pPr marL="361950" indent="84138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Haber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superado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curso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orientación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universitaria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preuniversitaria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61950" indent="84138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Estar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posesión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título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Técnico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Especialista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Técnico Superior o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equivalente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efectos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académicos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estar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posesión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una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titulación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universitaria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equivalente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551D8B-3775-4477-88B7-7B7C350D34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1A901C3D-CFAE-460D-BD0E-7D22164D7D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37C0EA9-1437-4437-9D20-2BBDA1AA9F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="" xmlns:a16="http://schemas.microsoft.com/office/drawing/2014/main" id="{BB934D2B-85E2-4375-94EE-B66C16BF79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="" xmlns:a16="http://schemas.microsoft.com/office/drawing/2014/main" id="{9B445E02-D785-4565-B842-9567BBC09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2C153736-D102-4F57-9DE7-615AFC02B0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BA407A52-66F4-4CDE-A726-FF79F3EC34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="" xmlns:a16="http://schemas.microsoft.com/office/drawing/2014/main" id="{D28FFB34-4FC3-46F5-B900-D3B774FD0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="" xmlns:a16="http://schemas.microsoft.com/office/drawing/2014/main" id="{205F7B13-ACB5-46BE-8070-0431266B1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D52A0D23-45DD-4DF4-ADE6-A81F409BB9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CE6012-CA6C-4C97-8E0C-09762ADB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540" y="1253067"/>
            <a:ext cx="3431860" cy="481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ACCESO AL CICLO FORMATIVO DE GRADO SUPERIOR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59A1204-5E8C-44E4-95AF-647DB24994AA}"/>
              </a:ext>
            </a:extLst>
          </p:cNvPr>
          <p:cNvSpPr/>
          <p:nvPr/>
        </p:nvSpPr>
        <p:spPr>
          <a:xfrm>
            <a:off x="462807" y="42106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313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1796902"/>
            <a:ext cx="8596668" cy="2796363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PRUEBA DE ACCESO A LA UNIVERSIDAD PARA MAYORES DE</a:t>
            </a:r>
            <a:br>
              <a:rPr lang="es-ES" sz="4400" dirty="0" smtClean="0"/>
            </a:br>
            <a:r>
              <a:rPr lang="es-ES" sz="4400" dirty="0" smtClean="0"/>
              <a:t>25 AÑOS 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xmlns="" val="104003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1329070"/>
            <a:ext cx="8596668" cy="60133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DESTINATARIOS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8586" y="1924492"/>
            <a:ext cx="88569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ES" sz="2000" dirty="0" smtClean="0"/>
              <a:t>Las </a:t>
            </a:r>
            <a:r>
              <a:rPr lang="es-ES" sz="2000" dirty="0"/>
              <a:t>personas mayores de 25 </a:t>
            </a:r>
            <a:r>
              <a:rPr lang="es-ES" sz="2000" dirty="0" smtClean="0"/>
              <a:t>años o que los cumplan en el año natural en el que se realiza la prueba que </a:t>
            </a:r>
            <a:r>
              <a:rPr lang="es-ES" sz="2000" b="1" dirty="0" smtClean="0"/>
              <a:t>no posean un título universitario, el título de bachiller, de técnico superior de FP, COU o bachillerato</a:t>
            </a:r>
            <a:r>
              <a:rPr lang="es-ES" sz="2000" dirty="0" smtClean="0"/>
              <a:t>, </a:t>
            </a:r>
            <a:r>
              <a:rPr lang="es-ES" sz="2000" dirty="0"/>
              <a:t>pueden realizar esta prueba para acceder a: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es-ES" sz="2000" dirty="0"/>
              <a:t>Un grado universitario.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es-ES" sz="2000" dirty="0"/>
              <a:t>Un ciclo </a:t>
            </a:r>
            <a:r>
              <a:rPr lang="es-ES" sz="2000" dirty="0" smtClean="0"/>
              <a:t>formativo </a:t>
            </a:r>
            <a:r>
              <a:rPr lang="es-ES" sz="2000" dirty="0"/>
              <a:t>de Grado Superior de Formación </a:t>
            </a:r>
            <a:r>
              <a:rPr lang="es-ES" sz="2000" dirty="0" smtClean="0"/>
              <a:t>Profesional (sin necesidad de cursar la específica). </a:t>
            </a:r>
            <a:endParaRPr lang="es-E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dirty="0"/>
              <a:t>Puedes realizar la prueba de acceso para mayores de 25 años en la universidad de tu </a:t>
            </a:r>
            <a:r>
              <a:rPr lang="es-ES" sz="2000" dirty="0" smtClean="0"/>
              <a:t>elección: 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CADA UNIVERSIDAD TIENE SU PRUEBA DE ACCESO</a:t>
            </a:r>
            <a:r>
              <a:rPr lang="es-ES" sz="2000" dirty="0" smtClean="0"/>
              <a:t>, </a:t>
            </a:r>
            <a:r>
              <a:rPr lang="es-ES" sz="2000" dirty="0"/>
              <a:t>siempre que en ella se impartan los estudios que desees cursar, si se trata de estudios universitarios.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dirty="0"/>
              <a:t>Tienes prioridad en la admisión si te matriculas en la Universidad en la que has realizado la prueba.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25630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6">
            <a:extLst>
              <a:ext uri="{FF2B5EF4-FFF2-40B4-BE49-F238E27FC236}">
                <a16:creationId xmlns="" xmlns:a16="http://schemas.microsoft.com/office/drawing/2014/main" id="{28460BD8-AE3F-4AC9-9D0B-717052AA5D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54420CFE-F482-466E-9E1E-C78513C0B8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331032B-BD21-4BDA-920C-12E358052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="" xmlns:a16="http://schemas.microsoft.com/office/drawing/2014/main" id="{E7514DA3-59E7-409E-8A3B-AD097F6E5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="" xmlns:a16="http://schemas.microsoft.com/office/drawing/2014/main" id="{57B9A2A6-3BE4-4599-9364-F71C5BFD6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="" xmlns:a16="http://schemas.microsoft.com/office/drawing/2014/main" id="{4FD744C6-4ED8-4BC9-BF68-6BDF701C5D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="" xmlns:a16="http://schemas.microsoft.com/office/drawing/2014/main" id="{092C5BAD-C911-4F8F-A1C5-470268BE6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="" xmlns:a16="http://schemas.microsoft.com/office/drawing/2014/main" id="{B133D0C8-4EC4-424F-8E70-0482D5B1B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="" xmlns:a16="http://schemas.microsoft.com/office/drawing/2014/main" id="{7B1532A0-F4B3-4DE8-B18F-740CAAD25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8EFDD162-BBBA-4062-8BBF-53DBA109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DCFC9E65-3E19-4483-B952-25D29683CA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2" name="Rectangle 18">
            <a:extLst>
              <a:ext uri="{FF2B5EF4-FFF2-40B4-BE49-F238E27FC236}">
                <a16:creationId xmlns="" xmlns:a16="http://schemas.microsoft.com/office/drawing/2014/main" id="{2783C067-F8BF-4755-B516-8A0CD74CF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20">
            <a:extLst>
              <a:ext uri="{FF2B5EF4-FFF2-40B4-BE49-F238E27FC236}">
                <a16:creationId xmlns="" xmlns:a16="http://schemas.microsoft.com/office/drawing/2014/main" id="{2ED796EC-E7FF-46DB-B912-FB08BF12A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2">
            <a:extLst>
              <a:ext uri="{FF2B5EF4-FFF2-40B4-BE49-F238E27FC236}">
                <a16:creationId xmlns="" xmlns:a16="http://schemas.microsoft.com/office/drawing/2014/main" id="{549A2DAB-B431-487D-95AD-BB0FECB49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="" xmlns:a16="http://schemas.microsoft.com/office/drawing/2014/main" id="{0819F787-32B4-46A8-BC57-C6571BCEE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26">
            <a:extLst>
              <a:ext uri="{FF2B5EF4-FFF2-40B4-BE49-F238E27FC236}">
                <a16:creationId xmlns="" xmlns:a16="http://schemas.microsoft.com/office/drawing/2014/main" id="{C5ECDEE1-7093-418F-9CF5-24EEB115C1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8">
            <a:extLst>
              <a:ext uri="{FF2B5EF4-FFF2-40B4-BE49-F238E27FC236}">
                <a16:creationId xmlns="" xmlns:a16="http://schemas.microsoft.com/office/drawing/2014/main" id="{045062AF-EB11-4651-BC4A-4DA21768D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F2CD67-F04B-47CB-999E-02E39241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38" y="254794"/>
            <a:ext cx="8925582" cy="9521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PARTES DE LA PRUEBA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A53BEB37-7032-47B6-B3BF-7FD9BFEA1B0B}"/>
              </a:ext>
            </a:extLst>
          </p:cNvPr>
          <p:cNvSpPr/>
          <p:nvPr/>
        </p:nvSpPr>
        <p:spPr>
          <a:xfrm>
            <a:off x="1056072" y="1318437"/>
            <a:ext cx="7630784" cy="1663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u="sng" dirty="0" smtClean="0"/>
              <a:t>FASE GENERAL</a:t>
            </a:r>
            <a:r>
              <a:rPr lang="es-ES" dirty="0" smtClean="0"/>
              <a:t>:  </a:t>
            </a:r>
          </a:p>
          <a:p>
            <a:r>
              <a:rPr lang="es-ES" dirty="0" smtClean="0"/>
              <a:t>1º Comentario de texto o desarrollo de un </a:t>
            </a:r>
            <a:r>
              <a:rPr lang="es-ES" dirty="0">
                <a:solidFill>
                  <a:schemeClr val="tx1"/>
                </a:solidFill>
              </a:rPr>
              <a:t>t</a:t>
            </a:r>
            <a:r>
              <a:rPr lang="es-ES" dirty="0" smtClean="0">
                <a:solidFill>
                  <a:schemeClr val="tx1"/>
                </a:solidFill>
              </a:rPr>
              <a:t>ema </a:t>
            </a:r>
            <a:r>
              <a:rPr lang="es-ES" dirty="0">
                <a:solidFill>
                  <a:schemeClr val="tx1"/>
                </a:solidFill>
              </a:rPr>
              <a:t>general de </a:t>
            </a:r>
            <a:r>
              <a:rPr lang="es-ES" dirty="0" smtClean="0">
                <a:solidFill>
                  <a:schemeClr val="tx1"/>
                </a:solidFill>
              </a:rPr>
              <a:t>actualidad.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2º Lengua castellana</a:t>
            </a:r>
          </a:p>
          <a:p>
            <a:r>
              <a:rPr lang="es-ES" dirty="0" smtClean="0"/>
              <a:t>3º </a:t>
            </a:r>
            <a:r>
              <a:rPr lang="es-ES" dirty="0" smtClean="0">
                <a:solidFill>
                  <a:schemeClr val="tx1"/>
                </a:solidFill>
              </a:rPr>
              <a:t>Lengua extranjera </a:t>
            </a:r>
            <a:r>
              <a:rPr lang="es-ES" dirty="0" smtClean="0"/>
              <a:t>(a elegir: alemán, francés,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inglés</a:t>
            </a:r>
            <a:r>
              <a:rPr lang="es-ES" dirty="0" smtClean="0"/>
              <a:t>, italiano o portugués. Valorará destrezas de comprensión y de expresión escrita.</a:t>
            </a:r>
          </a:p>
          <a:p>
            <a:pPr marL="2147888" indent="-2065338"/>
            <a:endParaRPr lang="es-ES" dirty="0"/>
          </a:p>
        </p:txBody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DD8ED1AC-EDE9-4B11-8BDB-A40218D86B8A}"/>
              </a:ext>
            </a:extLst>
          </p:cNvPr>
          <p:cNvSpPr/>
          <p:nvPr/>
        </p:nvSpPr>
        <p:spPr>
          <a:xfrm>
            <a:off x="298982" y="3048000"/>
            <a:ext cx="9144964" cy="30395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7888" indent="-2147888"/>
            <a:r>
              <a:rPr lang="es-ES" u="sng" dirty="0" smtClean="0">
                <a:solidFill>
                  <a:schemeClr val="tx1"/>
                </a:solidFill>
              </a:rPr>
              <a:t>FASE </a:t>
            </a:r>
            <a:r>
              <a:rPr lang="es-ES" u="sng" dirty="0">
                <a:solidFill>
                  <a:schemeClr val="tx1"/>
                </a:solidFill>
              </a:rPr>
              <a:t>ESPECÍFICA </a:t>
            </a:r>
            <a:r>
              <a:rPr lang="es-ES" dirty="0" smtClean="0">
                <a:solidFill>
                  <a:schemeClr val="tx1"/>
                </a:solidFill>
              </a:rPr>
              <a:t>:Elegir </a:t>
            </a:r>
            <a:r>
              <a:rPr lang="es-ES" dirty="0">
                <a:solidFill>
                  <a:schemeClr val="tx1"/>
                </a:solidFill>
              </a:rPr>
              <a:t>1 o 2 de las materias vinculadas a la opción a la que </a:t>
            </a:r>
            <a:r>
              <a:rPr lang="es-ES" dirty="0" smtClean="0">
                <a:solidFill>
                  <a:schemeClr val="tx1"/>
                </a:solidFill>
              </a:rPr>
              <a:t>pertenece el </a:t>
            </a:r>
            <a:r>
              <a:rPr lang="es-ES" dirty="0">
                <a:solidFill>
                  <a:schemeClr val="tx1"/>
                </a:solidFill>
              </a:rPr>
              <a:t>Grado al que deseas acceder 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  <a:endParaRPr lang="es-ES" dirty="0">
              <a:solidFill>
                <a:schemeClr val="tx1"/>
              </a:solidFill>
            </a:endParaRPr>
          </a:p>
          <a:p>
            <a:pPr marL="2147888" indent="-2147888"/>
            <a:endParaRPr lang="es-ES" dirty="0">
              <a:solidFill>
                <a:srgbClr val="FF0000"/>
              </a:solidFill>
            </a:endParaRPr>
          </a:p>
          <a:p>
            <a:pPr marL="2147888" indent="-2147888"/>
            <a:r>
              <a:rPr lang="es-ES" dirty="0">
                <a:solidFill>
                  <a:srgbClr val="FF0000"/>
                </a:solidFill>
              </a:rPr>
              <a:t>Opción A: Artes y Humanidades 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Historía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España e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Historía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del Arte)</a:t>
            </a:r>
            <a:endParaRPr lang="es-ES" dirty="0">
              <a:solidFill>
                <a:srgbClr val="FF0000"/>
              </a:solidFill>
            </a:endParaRPr>
          </a:p>
          <a:p>
            <a:pPr marL="2147888" indent="-2147888"/>
            <a:r>
              <a:rPr lang="es-ES" dirty="0">
                <a:solidFill>
                  <a:srgbClr val="FF0000"/>
                </a:solidFill>
              </a:rPr>
              <a:t>Opción B: Ciencias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(Matemáticas, Física, Química)</a:t>
            </a:r>
            <a:endParaRPr lang="es-ES" dirty="0">
              <a:solidFill>
                <a:srgbClr val="FF0000"/>
              </a:solidFill>
            </a:endParaRPr>
          </a:p>
          <a:p>
            <a:pPr marL="2147888" indent="-2147888"/>
            <a:r>
              <a:rPr lang="es-ES" dirty="0">
                <a:solidFill>
                  <a:srgbClr val="FF0000"/>
                </a:solidFill>
              </a:rPr>
              <a:t>Opción C: Ciencias de la salud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(Matemáticas, Física, Química, Biología)</a:t>
            </a:r>
            <a:endParaRPr lang="es-ES" dirty="0">
              <a:solidFill>
                <a:srgbClr val="FF0000"/>
              </a:solidFill>
            </a:endParaRPr>
          </a:p>
          <a:p>
            <a:pPr marL="2147888" indent="-2147888"/>
            <a:r>
              <a:rPr lang="es-ES" dirty="0">
                <a:solidFill>
                  <a:srgbClr val="FF0000"/>
                </a:solidFill>
              </a:rPr>
              <a:t>Opción D: Ciencias sociales y jurídicas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(Matemáticas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aplicadas a las Ciencias Sociales,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Historía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España y Geografía)</a:t>
            </a:r>
            <a:endParaRPr lang="es-ES" dirty="0">
              <a:solidFill>
                <a:srgbClr val="FF0000"/>
              </a:solidFill>
            </a:endParaRPr>
          </a:p>
          <a:p>
            <a:pPr marL="2147888" indent="-2147888"/>
            <a:r>
              <a:rPr lang="es-ES" dirty="0">
                <a:solidFill>
                  <a:srgbClr val="FF0000"/>
                </a:solidFill>
              </a:rPr>
              <a:t>Opción E: Ingeniería y arquitectura: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(Matemáticas, Física y Química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147888" indent="-2147888"/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OFERTA DE ESTUDIOS DE GRADO DE LA UNIVERSIDAD DE CANTABRIA POR RAMAS DE CONOCIMIENTO</a:t>
            </a:r>
            <a:endParaRPr lang="es-ES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34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1796902"/>
            <a:ext cx="8596668" cy="2796363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PRUEBA DE ACCESO A LA UNIVERSIDAD PARA MAYORES DE</a:t>
            </a:r>
            <a:br>
              <a:rPr lang="es-ES" sz="4400" dirty="0" smtClean="0"/>
            </a:br>
            <a:r>
              <a:rPr lang="es-ES" sz="4400" dirty="0" smtClean="0"/>
              <a:t>45 AÑOS 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xmlns="" val="294527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1329070"/>
            <a:ext cx="8596668" cy="60133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DESTINATARIOS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8586" y="1924492"/>
            <a:ext cx="8856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endParaRPr lang="es-ES" sz="2000" dirty="0" smtClean="0"/>
          </a:p>
          <a:p>
            <a:pPr algn="just"/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829340" y="2200940"/>
            <a:ext cx="83146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Podrán presentarse a la prueba de acceso a la Universidad de Cantabria para mayores de 45 años quienes no posean ninguna titulación académica habilitante para acceder a la universidad por otras vías ni puedan acreditar experiencia laboral o profesional y cumplan o hayan cumplido dicha edad en el año natural en el que se celebre la mencionada prueba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/>
              <a:t>Las pruebas de acceso a la Universidad para mayores de 40 y 45 años no dan acceso a las enseñanzas de Formación Profesional.</a:t>
            </a:r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0241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1403498"/>
            <a:ext cx="8596668" cy="52690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PARTES DE LA PRUEBA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52893" y="1988289"/>
            <a:ext cx="85911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Comprenderá </a:t>
            </a:r>
            <a:r>
              <a:rPr lang="es-ES" dirty="0"/>
              <a:t>dos ejercicios referidos a los siguientes </a:t>
            </a:r>
            <a:r>
              <a:rPr lang="es-ES" dirty="0" smtClean="0"/>
              <a:t>ámbitos:</a:t>
            </a:r>
          </a:p>
          <a:p>
            <a:endParaRPr 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/>
              <a:t>Comentario de texto o desarrollo de un tema general de actualidad.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/>
              <a:t>Lengua castellana.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s-ES" dirty="0"/>
              <a:t>U</a:t>
            </a:r>
            <a:r>
              <a:rPr lang="es-ES" dirty="0" smtClean="0"/>
              <a:t>na </a:t>
            </a:r>
            <a:r>
              <a:rPr lang="es-ES" dirty="0"/>
              <a:t>entrevista </a:t>
            </a:r>
            <a:r>
              <a:rPr lang="es-ES" dirty="0" smtClean="0"/>
              <a:t>personal sobre </a:t>
            </a:r>
            <a:r>
              <a:rPr lang="es-ES" dirty="0"/>
              <a:t>los siguientes </a:t>
            </a:r>
            <a:r>
              <a:rPr lang="es-ES" dirty="0" smtClean="0"/>
              <a:t>aspectos: Currículum </a:t>
            </a:r>
            <a:r>
              <a:rPr lang="es-ES" dirty="0"/>
              <a:t>del </a:t>
            </a:r>
            <a:r>
              <a:rPr lang="es-ES" dirty="0" smtClean="0"/>
              <a:t>candidato, Conocimiento </a:t>
            </a:r>
            <a:r>
              <a:rPr lang="es-ES" dirty="0"/>
              <a:t>de lenguas </a:t>
            </a:r>
            <a:r>
              <a:rPr lang="es-ES" dirty="0" smtClean="0"/>
              <a:t>extranjeras, Conocimientos </a:t>
            </a:r>
            <a:r>
              <a:rPr lang="es-ES" dirty="0"/>
              <a:t>relacionados con los estudios a los que desea acceder.</a:t>
            </a:r>
          </a:p>
          <a:p>
            <a:endParaRPr lang="es-ES" dirty="0"/>
          </a:p>
          <a:p>
            <a:r>
              <a:rPr lang="es-ES" dirty="0"/>
              <a:t>La Universidad de Cantabria realiza anualmente una convocatoria de prueba de acceso para mayores de 25 años y otra para mayores de 45 años. La realización de las mismas se lleva a cabo generalmente en la primera quincena de mayo (</a:t>
            </a:r>
            <a:r>
              <a:rPr lang="es-ES" dirty="0">
                <a:hlinkClick r:id="rId2" tooltip="consultar en web UC fechas de inscripción"/>
              </a:rPr>
              <a:t>consultar en web UC fechas de inscripción</a:t>
            </a:r>
            <a:r>
              <a:rPr lang="es-ES" dirty="0"/>
              <a:t>).</a:t>
            </a:r>
          </a:p>
          <a:p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759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3174086-281F-412F-8F36-AB619E2AC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4361" y="2160589"/>
            <a:ext cx="8299643" cy="3880773"/>
          </a:xfrm>
        </p:spPr>
        <p:txBody>
          <a:bodyPr/>
          <a:lstStyle/>
          <a:p>
            <a:pPr lvl="1"/>
            <a:r>
              <a:rPr lang="es-ES" sz="4000" b="1" dirty="0">
                <a:solidFill>
                  <a:schemeClr val="accent2">
                    <a:lumMod val="50000"/>
                  </a:schemeClr>
                </a:solidFill>
              </a:rPr>
              <a:t>ESTUDIOS SUPERIORES</a:t>
            </a:r>
          </a:p>
          <a:p>
            <a:pPr lvl="1"/>
            <a:endParaRPr lang="es-ES" dirty="0"/>
          </a:p>
          <a:p>
            <a:pPr lvl="1"/>
            <a:r>
              <a:rPr lang="es-ES" sz="3200" dirty="0"/>
              <a:t>Formación Profesional Grado Superior</a:t>
            </a:r>
          </a:p>
          <a:p>
            <a:pPr lvl="1"/>
            <a:r>
              <a:rPr lang="es-ES" sz="3200" dirty="0"/>
              <a:t>Estudios Universitarios</a:t>
            </a:r>
          </a:p>
        </p:txBody>
      </p:sp>
    </p:spTree>
    <p:extLst>
      <p:ext uri="{BB962C8B-B14F-4D97-AF65-F5344CB8AC3E}">
        <p14:creationId xmlns:p14="http://schemas.microsoft.com/office/powerpoint/2010/main" xmlns="" val="390139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="" xmlns:a16="http://schemas.microsoft.com/office/drawing/2014/main" id="{BDDE9CD4-0E0A-4129-8689-A89C4E9A6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Biblioteca pública desenfocada abstracta con estanterías">
            <a:extLst>
              <a:ext uri="{FF2B5EF4-FFF2-40B4-BE49-F238E27FC236}">
                <a16:creationId xmlns="" xmlns:a16="http://schemas.microsoft.com/office/drawing/2014/main" id="{63796376-94BA-42C5-8674-A27FD093D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236" b="14495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85DB3CA2-FA66-42B9-90EF-394894352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2C8D0718-07C6-45A2-A743-BC64673C9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FAE7BCCE-817C-4933-A587-F1EF87D4B4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23">
              <a:extLst>
                <a:ext uri="{FF2B5EF4-FFF2-40B4-BE49-F238E27FC236}">
                  <a16:creationId xmlns="" xmlns:a16="http://schemas.microsoft.com/office/drawing/2014/main" id="{0E96C1E8-3E07-4AF1-BA61-7FB948F90A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Rectangle 25">
              <a:extLst>
                <a:ext uri="{FF2B5EF4-FFF2-40B4-BE49-F238E27FC236}">
                  <a16:creationId xmlns="" xmlns:a16="http://schemas.microsoft.com/office/drawing/2014/main" id="{B3B592D1-4031-4144-A2DB-B2D8F8C738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Isosceles Triangle 127">
              <a:extLst>
                <a:ext uri="{FF2B5EF4-FFF2-40B4-BE49-F238E27FC236}">
                  <a16:creationId xmlns="" xmlns:a16="http://schemas.microsoft.com/office/drawing/2014/main" id="{55CB28D4-D6D1-4DB7-B557-D5FF65237B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Rectangle 27">
              <a:extLst>
                <a:ext uri="{FF2B5EF4-FFF2-40B4-BE49-F238E27FC236}">
                  <a16:creationId xmlns="" xmlns:a16="http://schemas.microsoft.com/office/drawing/2014/main" id="{F69D97D4-6031-4064-9BBA-2E96839A3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" name="Rectangle 28">
              <a:extLst>
                <a:ext uri="{FF2B5EF4-FFF2-40B4-BE49-F238E27FC236}">
                  <a16:creationId xmlns="" xmlns:a16="http://schemas.microsoft.com/office/drawing/2014/main" id="{BAF978AE-97B1-4224-A562-EBCE373A12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1" name="Rectangle 29">
              <a:extLst>
                <a:ext uri="{FF2B5EF4-FFF2-40B4-BE49-F238E27FC236}">
                  <a16:creationId xmlns="" xmlns:a16="http://schemas.microsoft.com/office/drawing/2014/main" id="{3A18250B-41A2-4BA7-9E5C-679CF3AEFB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2" name="Isosceles Triangle 131">
              <a:extLst>
                <a:ext uri="{FF2B5EF4-FFF2-40B4-BE49-F238E27FC236}">
                  <a16:creationId xmlns="" xmlns:a16="http://schemas.microsoft.com/office/drawing/2014/main" id="{C8751ECC-5286-4332-9942-2D01B71359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" name="Isosceles Triangle 132">
              <a:extLst>
                <a:ext uri="{FF2B5EF4-FFF2-40B4-BE49-F238E27FC236}">
                  <a16:creationId xmlns="" xmlns:a16="http://schemas.microsoft.com/office/drawing/2014/main" id="{5952A4A6-F619-458C-A026-6E5D6AF15D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CE6012-CA6C-4C97-8E0C-09762ADB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 smtClean="0"/>
              <a:t>ADMISIÓN EN LA UNIVERSIDAD DE CANTABRIA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59A1204-5E8C-44E4-95AF-647DB24994AA}"/>
              </a:ext>
            </a:extLst>
          </p:cNvPr>
          <p:cNvSpPr/>
          <p:nvPr/>
        </p:nvSpPr>
        <p:spPr>
          <a:xfrm>
            <a:off x="677334" y="2160589"/>
            <a:ext cx="8596668" cy="453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https://web.unican.es/admision/acceso-a-estudios-de-grado/mayores-de-25-40-y-45-anos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TENDRÁS  PREFERENCIA DE </a:t>
            </a:r>
            <a:r>
              <a:rPr lang="en-US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ADMISIÓN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HAS REALIZADO LAS PRUEBAS EN LA UNIVERSIDAD DE CANTABRIA.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AQUELLAS ENSEÑANZAS VINCULADAS A CADA UNA DE LAS OPCIONES DE LA PRUEBA DE ACCESO.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HAY CONCURRENCIA COMPETITIVA TENDRAS PRIORIDAD SI TE HAS EXAMINADO DE DOS MATERIAS DE LA OPCIÓN ELEGIDA.</a:t>
            </a:r>
            <a:endParaRPr lang="es-ES" sz="1600" dirty="0"/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s-ES" sz="1600" dirty="0" smtClean="0"/>
              <a:t>EN IGUALDAD DE CONDICIONES SEGÚN LOS TRES CRITERIOS ANTERIORES EL QUE TENGA MEJOR RESULTADO EN LA PRUEBA.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RESERVA PLAZAS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: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Mayores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 25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años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:  2% de las plazas,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excepto</a:t>
            </a:r>
            <a:r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en Enfermería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y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Fisioterapia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, que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será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un 3%.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Mayores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de 45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años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Mayores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de 40 que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acrediten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experiencia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laboral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profesional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: 1% de las plazas.</a:t>
            </a:r>
          </a:p>
        </p:txBody>
      </p:sp>
    </p:spTree>
    <p:extLst>
      <p:ext uri="{BB962C8B-B14F-4D97-AF65-F5344CB8AC3E}">
        <p14:creationId xmlns:p14="http://schemas.microsoft.com/office/powerpoint/2010/main" xmlns="" val="38552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E9690B-E873-4022-8261-CD2A7047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5F453DE-C387-422F-BE10-02E9FF45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3"/>
              </a:rPr>
              <a:t>OFERTA ACTUAL  DE ESTUDIOS DE GRADO EN LA UNIVERSIDAD DE CANTABRIA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>
                <a:hlinkClick r:id="rId4"/>
              </a:rPr>
              <a:t>OFERTA ACTUAL DE CICLOS FORMATIVOS GRADO SUPERIOR EN CANTABRIA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5"/>
              </a:rPr>
              <a:t>OFERTA DE CICLOS FORMATIVOS A DISTANCIA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256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DF591E7-184E-4F96-98CB-FE8CDED0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4" y="1528997"/>
            <a:ext cx="3372786" cy="4114043"/>
          </a:xfrm>
        </p:spPr>
        <p:txBody>
          <a:bodyPr anchor="ctr">
            <a:normAutofit/>
          </a:bodyPr>
          <a:lstStyle/>
          <a:p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CONSIDERACIONES  de inicio de curso</a:t>
            </a:r>
            <a:r>
              <a:rPr lang="es-ES" b="1" dirty="0"/>
              <a:t/>
            </a:r>
            <a:br>
              <a:rPr lang="es-ES" b="1" dirty="0"/>
            </a:b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27A52D6-7631-45B5-B09B-F7B525FEA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492" y="1599001"/>
            <a:ext cx="6086006" cy="411404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es-ES" dirty="0">
              <a:solidFill>
                <a:schemeClr val="tx1"/>
              </a:solidFill>
            </a:endParaRPr>
          </a:p>
          <a:p>
            <a:pPr algn="just"/>
            <a:r>
              <a:rPr lang="es-ES" smtClean="0">
                <a:solidFill>
                  <a:schemeClr val="tx1"/>
                </a:solidFill>
              </a:rPr>
              <a:t>Si </a:t>
            </a:r>
            <a:r>
              <a:rPr lang="es-ES" dirty="0">
                <a:solidFill>
                  <a:schemeClr val="tx1"/>
                </a:solidFill>
              </a:rPr>
              <a:t>durante las dos primeras semanas del curso el alumno no acude a las actividades lectivas, será dado de baja de </a:t>
            </a:r>
            <a:r>
              <a:rPr lang="es-ES" dirty="0" err="1">
                <a:solidFill>
                  <a:schemeClr val="tx1"/>
                </a:solidFill>
              </a:rPr>
              <a:t>oﬁcio</a:t>
            </a:r>
            <a:r>
              <a:rPr lang="es-ES" dirty="0">
                <a:solidFill>
                  <a:schemeClr val="tx1"/>
                </a:solidFill>
              </a:rPr>
              <a:t> y su plaza será adjudicada  al siguiente solicitante de la lista. 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Si durante el primer mes del curso  hay una ausencia a las clases mayor del 50 % de las horas, el alumno será dado de baja de </a:t>
            </a:r>
            <a:r>
              <a:rPr lang="es-ES" dirty="0" err="1">
                <a:solidFill>
                  <a:schemeClr val="tx1"/>
                </a:solidFill>
              </a:rPr>
              <a:t>oﬁcio</a:t>
            </a:r>
            <a:r>
              <a:rPr lang="es-ES" dirty="0">
                <a:solidFill>
                  <a:schemeClr val="tx1"/>
                </a:solidFill>
              </a:rPr>
              <a:t> y su plaza será adjudicada al siguiente solicitante de la lista. </a:t>
            </a:r>
          </a:p>
          <a:p>
            <a:pPr marL="0" indent="0" algn="ctr">
              <a:buNone/>
            </a:pPr>
            <a:r>
              <a:rPr lang="es-ES" dirty="0">
                <a:solidFill>
                  <a:srgbClr val="002060"/>
                </a:solidFill>
              </a:rPr>
              <a:t>CADA CASO SE REVISA CON EL ALUMNO-A.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81C795D-18A4-4F0D-AC92-30DE95FF9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264" y="44598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4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9">
            <a:extLst>
              <a:ext uri="{FF2B5EF4-FFF2-40B4-BE49-F238E27FC236}">
                <a16:creationId xmlns="" xmlns:a16="http://schemas.microsoft.com/office/drawing/2014/main" id="{C52ED567-06B3-4107-9773-BBB6BD786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1283" y="645565"/>
            <a:ext cx="6155266" cy="3255815"/>
          </a:xfrm>
        </p:spPr>
        <p:txBody>
          <a:bodyPr rtlCol="0" anchor="ctr">
            <a:normAutofit fontScale="85000" lnSpcReduction="20000"/>
          </a:bodyPr>
          <a:lstStyle/>
          <a:p>
            <a:pPr rtl="0">
              <a:lnSpc>
                <a:spcPct val="90000"/>
              </a:lnSpc>
            </a:pPr>
            <a:endParaRPr lang="es-ES" dirty="0" smtClean="0"/>
          </a:p>
          <a:p>
            <a:pPr algn="just">
              <a:lnSpc>
                <a:spcPct val="120000"/>
              </a:lnSpc>
            </a:pPr>
            <a:r>
              <a:rPr lang="es-ES" dirty="0" smtClean="0"/>
              <a:t>El </a:t>
            </a:r>
            <a:r>
              <a:rPr lang="es-ES" dirty="0"/>
              <a:t>curso ha comenzado el </a:t>
            </a:r>
            <a:r>
              <a:rPr lang="es-ES" dirty="0" smtClean="0"/>
              <a:t>21 </a:t>
            </a:r>
            <a:r>
              <a:rPr lang="es-ES" dirty="0"/>
              <a:t>de septiembre de </a:t>
            </a:r>
            <a:r>
              <a:rPr lang="es-ES" dirty="0" smtClean="0"/>
              <a:t>2022 </a:t>
            </a:r>
            <a:r>
              <a:rPr lang="es-ES" dirty="0"/>
              <a:t>y finalizará en Mayo </a:t>
            </a:r>
            <a:r>
              <a:rPr lang="es-ES" dirty="0" smtClean="0"/>
              <a:t>2023, </a:t>
            </a:r>
            <a:r>
              <a:rPr lang="es-ES" dirty="0"/>
              <a:t>en los grupos de preparación a la Universidad, y en junio </a:t>
            </a:r>
            <a:r>
              <a:rPr lang="es-ES" dirty="0" smtClean="0"/>
              <a:t>2023 </a:t>
            </a:r>
            <a:r>
              <a:rPr lang="es-ES" dirty="0"/>
              <a:t>en los grupos de acceso a FPGS</a:t>
            </a:r>
            <a:r>
              <a:rPr lang="es-ES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s-ES" dirty="0" smtClean="0"/>
              <a:t>NO CONDUCEN A LA OBTENCIÓN DE UN TITULO PERO CAPACITAN PARA EL ACCESO A ENSEÑANZAS REGLADAS.</a:t>
            </a:r>
            <a:endParaRPr lang="en-US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s-E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►</a:t>
            </a:r>
            <a:r>
              <a:rPr lang="es-ES" dirty="0"/>
              <a:t>LA PRUEBA de acceso a la UNIVERSIDAD: plazo de matrícula posiblemente </a:t>
            </a:r>
            <a:r>
              <a:rPr lang="es-ES" b="1" dirty="0"/>
              <a:t>en abril </a:t>
            </a:r>
            <a:r>
              <a:rPr lang="es-ES" dirty="0"/>
              <a:t>y la prueba a primeros de </a:t>
            </a:r>
            <a:r>
              <a:rPr lang="es-ES" b="1" dirty="0">
                <a:solidFill>
                  <a:schemeClr val="accent5"/>
                </a:solidFill>
              </a:rPr>
              <a:t>MAYO</a:t>
            </a:r>
            <a:r>
              <a:rPr lang="es-ES" dirty="0"/>
              <a:t>.  </a:t>
            </a:r>
            <a:r>
              <a:rPr lang="es-ES" dirty="0" smtClean="0"/>
              <a:t>Sede: </a:t>
            </a:r>
            <a:r>
              <a:rPr lang="es-ES" dirty="0"/>
              <a:t>la Facultad de Educación</a:t>
            </a:r>
            <a:r>
              <a:rPr lang="es-ES" dirty="0" smtClean="0"/>
              <a:t>.</a:t>
            </a:r>
            <a:endParaRPr lang="es-ES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s-E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►</a:t>
            </a:r>
            <a:r>
              <a:rPr lang="es-ES" dirty="0"/>
              <a:t>LA PRUEBA DE ACCESO A CFGS: plazo de matrícula posiblemente </a:t>
            </a:r>
            <a:r>
              <a:rPr lang="es-ES" b="1" dirty="0"/>
              <a:t>en abril </a:t>
            </a:r>
            <a:r>
              <a:rPr lang="es-ES" dirty="0"/>
              <a:t>y la prueba a </a:t>
            </a:r>
            <a:r>
              <a:rPr lang="es-ES" dirty="0" smtClean="0"/>
              <a:t> </a:t>
            </a:r>
            <a:r>
              <a:rPr lang="es-ES" dirty="0"/>
              <a:t>mediados </a:t>
            </a:r>
            <a:r>
              <a:rPr lang="es-ES" dirty="0">
                <a:solidFill>
                  <a:schemeClr val="tx1"/>
                </a:solidFill>
              </a:rPr>
              <a:t>de </a:t>
            </a:r>
            <a:r>
              <a:rPr lang="es-ES" b="1" dirty="0">
                <a:solidFill>
                  <a:schemeClr val="accent5"/>
                </a:solidFill>
              </a:rPr>
              <a:t>JUNIO</a:t>
            </a:r>
            <a:r>
              <a:rPr lang="es-ES" dirty="0"/>
              <a:t>.  Lugar: los cursos anteriores se ha realizado en el IES Augusto González Linares.</a:t>
            </a:r>
            <a:endParaRPr lang="es-ES" sz="1400" dirty="0"/>
          </a:p>
          <a:p>
            <a:pPr rtl="0">
              <a:lnSpc>
                <a:spcPct val="90000"/>
              </a:lnSpc>
            </a:pPr>
            <a:endParaRPr lang="es-ES" sz="1400" dirty="0"/>
          </a:p>
        </p:txBody>
      </p:sp>
      <p:sp>
        <p:nvSpPr>
          <p:cNvPr id="31" name="Rectangle 21">
            <a:extLst>
              <a:ext uri="{FF2B5EF4-FFF2-40B4-BE49-F238E27FC236}">
                <a16:creationId xmlns="" xmlns:a16="http://schemas.microsoft.com/office/drawing/2014/main" id="{AF551D8B-3775-4477-88B7-7B7C350D34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3" name="Straight Connector 23">
            <a:extLst>
              <a:ext uri="{FF2B5EF4-FFF2-40B4-BE49-F238E27FC236}">
                <a16:creationId xmlns="" xmlns:a16="http://schemas.microsoft.com/office/drawing/2014/main" id="{1A901C3D-CFAE-460D-BD0E-7D22164D7D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5">
            <a:extLst>
              <a:ext uri="{FF2B5EF4-FFF2-40B4-BE49-F238E27FC236}">
                <a16:creationId xmlns="" xmlns:a16="http://schemas.microsoft.com/office/drawing/2014/main" id="{837C0EA9-1437-4437-9D20-2BBDA1AA9F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="" xmlns:a16="http://schemas.microsoft.com/office/drawing/2014/main" id="{BB934D2B-85E2-4375-94EE-B66C16BF79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="" xmlns:a16="http://schemas.microsoft.com/office/drawing/2014/main" id="{9B445E02-D785-4565-B842-9567BBC09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2C153736-D102-4F57-9DE7-615AFC02B0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="" xmlns:a16="http://schemas.microsoft.com/office/drawing/2014/main" id="{BA407A52-66F4-4CDE-A726-FF79F3EC34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="" xmlns:a16="http://schemas.microsoft.com/office/drawing/2014/main" id="{D28FFB34-4FC3-46F5-B900-D3B774FD0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="" xmlns:a16="http://schemas.microsoft.com/office/drawing/2014/main" id="{205F7B13-ACB5-46BE-8070-0431266B1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D52A0D23-45DD-4DF4-ADE6-A81F409BB9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rtlCol="0" anchor="ctr">
            <a:norm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Duración y organización del curso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C7FC176-DD48-4F7F-B636-1FB753E1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150" y="0"/>
            <a:ext cx="1225402" cy="122540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F16540A-E45E-4D9F-855D-4F2F3EF91546}"/>
              </a:ext>
            </a:extLst>
          </p:cNvPr>
          <p:cNvSpPr/>
          <p:nvPr/>
        </p:nvSpPr>
        <p:spPr>
          <a:xfrm>
            <a:off x="541867" y="4073236"/>
            <a:ext cx="6454098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CLASES:</a:t>
            </a:r>
          </a:p>
          <a:p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►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TURNO DE MAÑANA: </a:t>
            </a:r>
            <a:r>
              <a:rPr lang="es-E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materias comunes 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(4h/semana) : Lengua castellana, Inglés, Matemáticas, Hª </a:t>
            </a: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España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 </a:t>
            </a:r>
            <a:r>
              <a:rPr lang="es-E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materias específicas 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(3h/semana):  Geografía, Hª del Arte, Química. </a:t>
            </a:r>
          </a:p>
          <a:p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►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TURNO DE TARDE: </a:t>
            </a:r>
            <a:r>
              <a:rPr lang="es-E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 materias comunes y resto de específicas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Física, Psicología y Biología.</a:t>
            </a:r>
          </a:p>
        </p:txBody>
      </p:sp>
    </p:spTree>
    <p:extLst>
      <p:ext uri="{BB962C8B-B14F-4D97-AF65-F5344CB8AC3E}">
        <p14:creationId xmlns:p14="http://schemas.microsoft.com/office/powerpoint/2010/main" xmlns="" val="263802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603AE127-802C-459A-A612-DB85B67F0D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394" y="1179151"/>
            <a:ext cx="3599202" cy="4463889"/>
          </a:xfrm>
        </p:spPr>
        <p:txBody>
          <a:bodyPr rtlCol="0" anchor="ctr">
            <a:normAutofit/>
          </a:bodyPr>
          <a:lstStyle/>
          <a:p>
            <a:pPr rtl="0"/>
            <a:r>
              <a:rPr lang="es-ES" b="1"/>
              <a:t>CERTIFICACIÓN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9323D83D-50D6-4040-A58B-FCEA340F88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A1FE6BB-DFB2-4080-9B5E-076EF5DDE6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56669" y="1514898"/>
            <a:ext cx="6410809" cy="3864697"/>
          </a:xfrm>
        </p:spPr>
        <p:txBody>
          <a:bodyPr rtlCol="0" anchor="ctr"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s-ES" dirty="0">
                <a:solidFill>
                  <a:schemeClr val="tx1"/>
                </a:solidFill>
              </a:rPr>
              <a:t>Una vez finalizado el curso y realizada la evaluación final (APTO/ NO APTO), los alumnos reciben la correspondiente certificación académica.  </a:t>
            </a:r>
          </a:p>
          <a:p>
            <a:pPr algn="just">
              <a:lnSpc>
                <a:spcPct val="110000"/>
              </a:lnSpc>
            </a:pPr>
            <a:r>
              <a:rPr lang="es-ES" dirty="0">
                <a:solidFill>
                  <a:schemeClr val="tx1"/>
                </a:solidFill>
              </a:rPr>
              <a:t>La certificación académica NO exime de hacer la prueba ni genera ninguna exención.</a:t>
            </a:r>
          </a:p>
          <a:p>
            <a:pPr algn="just">
              <a:lnSpc>
                <a:spcPct val="110000"/>
              </a:lnSpc>
            </a:pPr>
            <a:r>
              <a:rPr lang="es-ES" dirty="0">
                <a:solidFill>
                  <a:schemeClr val="tx1"/>
                </a:solidFill>
              </a:rPr>
              <a:t>La superación de las pruebas de acceso a la universidad para mayores de 25 años y para mayores de 45 años no equivale a titulación académica alguna.</a:t>
            </a:r>
          </a:p>
          <a:p>
            <a:pPr algn="just">
              <a:lnSpc>
                <a:spcPct val="110000"/>
              </a:lnSpc>
            </a:pPr>
            <a:r>
              <a:rPr lang="es-ES" b="1" dirty="0">
                <a:solidFill>
                  <a:schemeClr val="tx1"/>
                </a:solidFill>
              </a:rPr>
              <a:t>Las materias cursadas no serán convalidables </a:t>
            </a:r>
            <a:r>
              <a:rPr lang="es-ES" dirty="0">
                <a:solidFill>
                  <a:schemeClr val="tx1"/>
                </a:solidFill>
              </a:rPr>
              <a:t>con sus </a:t>
            </a:r>
            <a:r>
              <a:rPr lang="es-ES" b="1" dirty="0">
                <a:solidFill>
                  <a:schemeClr val="tx1"/>
                </a:solidFill>
              </a:rPr>
              <a:t>homólogas del Bachillerato</a:t>
            </a:r>
            <a:r>
              <a:rPr lang="es-ES" dirty="0">
                <a:solidFill>
                  <a:schemeClr val="tx1"/>
                </a:solidFill>
              </a:rPr>
              <a:t>, siendo su validez únicamente de tipo preparatorio para la parte </a:t>
            </a:r>
            <a:r>
              <a:rPr lang="es-ES" dirty="0" smtClean="0">
                <a:solidFill>
                  <a:schemeClr val="tx1"/>
                </a:solidFill>
              </a:rPr>
              <a:t>común y específica de </a:t>
            </a:r>
            <a:r>
              <a:rPr lang="es-ES" dirty="0">
                <a:solidFill>
                  <a:schemeClr val="tx1"/>
                </a:solidFill>
              </a:rPr>
              <a:t>la prueba de acceso a los ciclos formativos de grado superior.</a:t>
            </a:r>
            <a:r>
              <a:rPr lang="es-ES" sz="1700" dirty="0">
                <a:solidFill>
                  <a:schemeClr val="tx1"/>
                </a:solidFill>
              </a:rPr>
              <a:t/>
            </a:r>
            <a:br>
              <a:rPr lang="es-ES" sz="1700" dirty="0">
                <a:solidFill>
                  <a:schemeClr val="tx1"/>
                </a:solidFill>
              </a:rPr>
            </a:br>
            <a:endParaRPr lang="es-ES" sz="1700" dirty="0">
              <a:solidFill>
                <a:schemeClr val="tx1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F10FD715-4DCE-4779-B634-EC78315EA2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028A28F-7EA7-4362-B256-D1CA5CB44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150" y="0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30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6" y="27"/>
            <a:ext cx="6120000" cy="631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044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1350334"/>
            <a:ext cx="8596668" cy="5800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sz="4000" dirty="0" smtClean="0">
                <a:latin typeface="Arial"/>
                <a:cs typeface="Arial"/>
              </a:rPr>
              <a:t>QUÉ </a:t>
            </a:r>
            <a:r>
              <a:rPr lang="es-ES" sz="4000" spc="-5" dirty="0" smtClean="0">
                <a:latin typeface="Arial"/>
                <a:cs typeface="Arial"/>
              </a:rPr>
              <a:t>ES UNA PRUEBA DE</a:t>
            </a:r>
            <a:r>
              <a:rPr lang="es-ES" sz="4000" spc="-20" dirty="0" smtClean="0">
                <a:latin typeface="Arial"/>
                <a:cs typeface="Arial"/>
              </a:rPr>
              <a:t> </a:t>
            </a:r>
            <a:r>
              <a:rPr lang="es-ES" sz="4000" spc="-5" dirty="0" smtClean="0">
                <a:latin typeface="Arial"/>
                <a:cs typeface="Arial"/>
              </a:rPr>
              <a:t>ACCESO</a:t>
            </a:r>
            <a:r>
              <a:rPr lang="es-ES" spc="-5" dirty="0" smtClean="0">
                <a:latin typeface="Arial"/>
                <a:cs typeface="Arial"/>
              </a:rPr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spc="-5" dirty="0">
                <a:latin typeface="Arial"/>
                <a:cs typeface="Arial"/>
              </a:rPr>
              <a:t>Otra vía de acceso a diversos niveles del  sistema educativo para quienes no cuentan  con requisitos</a:t>
            </a:r>
            <a:r>
              <a:rPr lang="es-ES" sz="2000" spc="-15" dirty="0">
                <a:latin typeface="Arial"/>
                <a:cs typeface="Arial"/>
              </a:rPr>
              <a:t> </a:t>
            </a:r>
            <a:r>
              <a:rPr lang="es-ES" sz="2000" spc="-5" dirty="0" smtClean="0">
                <a:latin typeface="Arial"/>
                <a:cs typeface="Arial"/>
              </a:rPr>
              <a:t>académicos.</a:t>
            </a:r>
            <a:endParaRPr lang="es-ES" sz="2000" spc="-5" dirty="0" smtClean="0">
              <a:latin typeface="Arial"/>
              <a:cs typeface="Arial"/>
            </a:endParaRPr>
          </a:p>
          <a:p>
            <a:r>
              <a:rPr lang="es-ES" sz="2000" spc="-5" dirty="0" smtClean="0">
                <a:latin typeface="Arial"/>
                <a:cs typeface="Arial"/>
              </a:rPr>
              <a:t>Equivalencias a efectos académicos y profesionales:</a:t>
            </a:r>
          </a:p>
          <a:p>
            <a:r>
              <a:rPr lang="es-ES" sz="2000" spc="-5" dirty="0" smtClean="0">
                <a:latin typeface="Arial"/>
                <a:cs typeface="Arial"/>
                <a:hlinkClick r:id="rId2"/>
              </a:rPr>
              <a:t>Equivalencias</a:t>
            </a:r>
            <a:r>
              <a:rPr lang="es-ES" sz="2000" spc="-5" dirty="0" smtClean="0">
                <a:latin typeface="Arial"/>
                <a:cs typeface="Arial"/>
              </a:rPr>
              <a:t> de la Pruebas de Acceso a Grado Superior.</a:t>
            </a:r>
          </a:p>
          <a:p>
            <a:r>
              <a:rPr lang="es-ES" sz="2000" spc="-5" dirty="0" smtClean="0">
                <a:latin typeface="Arial"/>
                <a:cs typeface="Arial"/>
                <a:hlinkClick r:id="rId2"/>
              </a:rPr>
              <a:t>Equivalencias</a:t>
            </a:r>
            <a:r>
              <a:rPr lang="es-ES" sz="2000" spc="-5" dirty="0" smtClean="0">
                <a:latin typeface="Arial"/>
                <a:cs typeface="Arial"/>
              </a:rPr>
              <a:t> </a:t>
            </a:r>
            <a:r>
              <a:rPr lang="es-ES" sz="2000" spc="-5" dirty="0">
                <a:latin typeface="Arial"/>
                <a:cs typeface="Arial"/>
              </a:rPr>
              <a:t>de la Pruebas de Acceso a </a:t>
            </a:r>
            <a:r>
              <a:rPr lang="es-ES" sz="2000" spc="-5" dirty="0" smtClean="0">
                <a:latin typeface="Arial"/>
                <a:cs typeface="Arial"/>
              </a:rPr>
              <a:t>la Universidad</a:t>
            </a:r>
            <a:r>
              <a:rPr lang="es-ES" sz="2000" dirty="0" smtClean="0"/>
              <a:t> </a:t>
            </a:r>
            <a:r>
              <a:rPr lang="es-ES" sz="2000" dirty="0"/>
              <a:t>para mayores de veinticinco </a:t>
            </a:r>
            <a:r>
              <a:rPr lang="es-ES" sz="2000" dirty="0" smtClean="0"/>
              <a:t>años.</a:t>
            </a:r>
          </a:p>
          <a:p>
            <a:pPr marL="0" indent="0" algn="just">
              <a:buNone/>
            </a:pPr>
            <a:r>
              <a:rPr lang="es-ES" b="1" i="1" u="sng" dirty="0"/>
              <a:t>A</a:t>
            </a:r>
            <a:r>
              <a:rPr lang="es-ES" b="1" i="1" u="sng" dirty="0" smtClean="0"/>
              <a:t> </a:t>
            </a:r>
            <a:r>
              <a:rPr lang="es-ES" b="1" i="1" u="sng" dirty="0"/>
              <a:t>efectos de acceso a empleos públicos y </a:t>
            </a:r>
            <a:r>
              <a:rPr lang="es-ES" b="1" i="1" u="sng" dirty="0" smtClean="0"/>
              <a:t>privados </a:t>
            </a:r>
            <a:r>
              <a:rPr lang="es-ES" dirty="0" smtClean="0"/>
              <a:t>superar ambas pruebas </a:t>
            </a:r>
            <a:r>
              <a:rPr lang="es-ES" b="1" i="1" u="sng" dirty="0" smtClean="0"/>
              <a:t>equivale al título de Bachiller</a:t>
            </a:r>
            <a:r>
              <a:rPr lang="es-ES" dirty="0" smtClean="0"/>
              <a:t>, siempre </a:t>
            </a:r>
            <a:r>
              <a:rPr lang="es-ES" dirty="0"/>
              <a:t>que se acredite estar en posesión del título de Graduado en Educación Secundaria Obligatoria.</a:t>
            </a:r>
            <a:endParaRPr lang="es-ES" spc="-5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3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2381692"/>
            <a:ext cx="8596668" cy="2211573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PRUEBAS DE ACCESO A CICLOS FORMATIVOS DE GRADO SUPERIOR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xmlns="" val="15625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502" y="192657"/>
            <a:ext cx="8596668" cy="89186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REQUISITOS DE ACCESO</a:t>
            </a:r>
            <a:r>
              <a:rPr lang="es-ES_tradnl" b="1" dirty="0" smtClean="0"/>
              <a:t> </a:t>
            </a:r>
            <a:r>
              <a:rPr lang="es-ES_tradnl" dirty="0"/>
              <a:t/>
            </a:r>
            <a:br>
              <a:rPr lang="es-ES_tradnl" dirty="0"/>
            </a:br>
            <a:endParaRPr lang="es-E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3502" y="1343951"/>
            <a:ext cx="8766462" cy="4697411"/>
          </a:xfrm>
        </p:spPr>
        <p:txBody>
          <a:bodyPr rtlCol="0">
            <a:normAutofit/>
          </a:bodyPr>
          <a:lstStyle/>
          <a:p>
            <a:pPr algn="just" fontAlgn="base"/>
            <a:r>
              <a:rPr lang="es-ES" dirty="0">
                <a:solidFill>
                  <a:srgbClr val="2B2E38"/>
                </a:solidFill>
                <a:latin typeface="Source Sans Pro"/>
              </a:rPr>
              <a:t>Recuerda que podrás presentarte a la prueba de acceso a los ciclos formativos de GRADO SUPERIOR si</a:t>
            </a:r>
            <a:r>
              <a:rPr lang="es-ES" dirty="0" smtClean="0">
                <a:solidFill>
                  <a:srgbClr val="2B2E38"/>
                </a:solidFill>
                <a:latin typeface="Source Sans Pro"/>
              </a:rPr>
              <a:t>:</a:t>
            </a:r>
            <a:endParaRPr lang="es-ES" b="1" dirty="0" smtClean="0">
              <a:solidFill>
                <a:srgbClr val="2B2E38"/>
              </a:solidFill>
              <a:latin typeface="Source Sans Pro"/>
            </a:endParaRPr>
          </a:p>
          <a:p>
            <a:pPr algn="just" fontAlgn="base">
              <a:buFont typeface="Arial"/>
              <a:buChar char="•"/>
            </a:pPr>
            <a:r>
              <a:rPr lang="es-ES" b="1" dirty="0" smtClean="0">
                <a:solidFill>
                  <a:srgbClr val="2B2E38"/>
                </a:solidFill>
                <a:latin typeface="Source Sans Pro"/>
              </a:rPr>
              <a:t>No </a:t>
            </a:r>
            <a:r>
              <a:rPr lang="es-ES" b="1" dirty="0">
                <a:solidFill>
                  <a:srgbClr val="2B2E38"/>
                </a:solidFill>
                <a:latin typeface="Source Sans Pro"/>
              </a:rPr>
              <a:t>posees</a:t>
            </a:r>
            <a:r>
              <a:rPr lang="es-ES" dirty="0">
                <a:solidFill>
                  <a:srgbClr val="2B2E38"/>
                </a:solidFill>
                <a:latin typeface="Source Sans Pro"/>
              </a:rPr>
              <a:t> los </a:t>
            </a:r>
            <a:r>
              <a:rPr lang="es-ES" b="1" dirty="0">
                <a:solidFill>
                  <a:srgbClr val="2B2E38"/>
                </a:solidFill>
                <a:latin typeface="Source Sans Pro"/>
              </a:rPr>
              <a:t>requisitos</a:t>
            </a:r>
            <a:r>
              <a:rPr lang="es-ES" dirty="0">
                <a:solidFill>
                  <a:srgbClr val="2B2E38"/>
                </a:solidFill>
                <a:latin typeface="Source Sans Pro"/>
              </a:rPr>
              <a:t> académicos exigidos </a:t>
            </a:r>
            <a:r>
              <a:rPr lang="es-ES" dirty="0" smtClean="0">
                <a:solidFill>
                  <a:srgbClr val="2B2E38"/>
                </a:solidFill>
                <a:latin typeface="Source Sans Pro"/>
              </a:rPr>
              <a:t>para </a:t>
            </a:r>
            <a:r>
              <a:rPr lang="es-ES" b="1" dirty="0" smtClean="0">
                <a:solidFill>
                  <a:srgbClr val="2B2E38"/>
                </a:solidFill>
                <a:latin typeface="Source Sans Pro"/>
              </a:rPr>
              <a:t>el acceso directo  </a:t>
            </a:r>
            <a:r>
              <a:rPr lang="es-ES" b="1" dirty="0">
                <a:solidFill>
                  <a:srgbClr val="2B2E38"/>
                </a:solidFill>
                <a:latin typeface="Source Sans Pro"/>
              </a:rPr>
              <a:t>al ciclo formativo de grado superior</a:t>
            </a:r>
            <a:r>
              <a:rPr lang="es-ES" dirty="0">
                <a:solidFill>
                  <a:srgbClr val="2B2E38"/>
                </a:solidFill>
                <a:latin typeface="Source Sans Pro"/>
              </a:rPr>
              <a:t>. (</a:t>
            </a:r>
            <a:r>
              <a:rPr lang="es-ES" dirty="0">
                <a:solidFill>
                  <a:srgbClr val="525FFF"/>
                </a:solidFill>
                <a:latin typeface="Source Sans Pro"/>
                <a:hlinkClick r:id="rId3"/>
              </a:rPr>
              <a:t>si no sabes cuáles son los requisitos académicos, pulsa aquí</a:t>
            </a:r>
            <a:r>
              <a:rPr lang="es-ES" dirty="0" smtClean="0">
                <a:solidFill>
                  <a:srgbClr val="525FFF"/>
                </a:solidFill>
                <a:latin typeface="Source Sans Pro"/>
                <a:hlinkClick r:id="rId3"/>
              </a:rPr>
              <a:t>)</a:t>
            </a:r>
            <a:endParaRPr lang="es-ES" dirty="0" smtClean="0">
              <a:solidFill>
                <a:srgbClr val="2B2E38"/>
              </a:solidFill>
              <a:latin typeface="Source Sans Pro"/>
            </a:endParaRPr>
          </a:p>
          <a:p>
            <a:pPr algn="just" fontAlgn="base">
              <a:buFont typeface="Arial"/>
              <a:buChar char="•"/>
            </a:pPr>
            <a:r>
              <a:rPr lang="es-ES" dirty="0" smtClean="0">
                <a:solidFill>
                  <a:srgbClr val="2B2E38"/>
                </a:solidFill>
                <a:latin typeface="Source Sans Pro"/>
              </a:rPr>
              <a:t>Tienes </a:t>
            </a:r>
            <a:r>
              <a:rPr lang="es-ES" dirty="0">
                <a:solidFill>
                  <a:srgbClr val="2B2E38"/>
                </a:solidFill>
                <a:latin typeface="Source Sans Pro"/>
              </a:rPr>
              <a:t>cumplidos </a:t>
            </a:r>
            <a:r>
              <a:rPr lang="es-ES" b="1" dirty="0">
                <a:solidFill>
                  <a:srgbClr val="2B2E38"/>
                </a:solidFill>
                <a:latin typeface="Source Sans Pro"/>
              </a:rPr>
              <a:t>19 años</a:t>
            </a:r>
            <a:r>
              <a:rPr lang="es-ES" dirty="0">
                <a:solidFill>
                  <a:srgbClr val="2B2E38"/>
                </a:solidFill>
                <a:latin typeface="Source Sans Pro"/>
              </a:rPr>
              <a:t> de edad o los cumples en el año natural de celebración de la prueba</a:t>
            </a:r>
            <a:r>
              <a:rPr lang="es-ES" dirty="0" smtClean="0">
                <a:solidFill>
                  <a:srgbClr val="2B2E38"/>
                </a:solidFill>
                <a:latin typeface="Source Sans Pro"/>
              </a:rPr>
              <a:t>.</a:t>
            </a:r>
          </a:p>
          <a:p>
            <a:r>
              <a:rPr lang="es-ES" dirty="0"/>
              <a:t>Podrán participar en estas pruebas quienes las hayan superado en ocasiones anteriores y </a:t>
            </a:r>
            <a:r>
              <a:rPr lang="es-ES" b="1" dirty="0"/>
              <a:t>deseen mejorar la calificación obtenida</a:t>
            </a:r>
            <a:r>
              <a:rPr lang="es-ES" dirty="0"/>
              <a:t>.</a:t>
            </a:r>
          </a:p>
          <a:p>
            <a:r>
              <a:rPr lang="es-ES" b="1" dirty="0"/>
              <a:t>Igualmente</a:t>
            </a:r>
            <a:r>
              <a:rPr lang="es-ES" dirty="0"/>
              <a:t>, </a:t>
            </a:r>
            <a:r>
              <a:rPr lang="es-ES" b="1" dirty="0"/>
              <a:t>quienes</a:t>
            </a:r>
            <a:r>
              <a:rPr lang="es-ES" dirty="0"/>
              <a:t> habiendo superado la prueba completa en convocatorias anteriores, </a:t>
            </a:r>
            <a:r>
              <a:rPr lang="es-ES" b="1" dirty="0"/>
              <a:t>deseen presentarse en Cantabria por una opción distinta</a:t>
            </a:r>
            <a:r>
              <a:rPr lang="es-ES" dirty="0"/>
              <a:t>.</a:t>
            </a:r>
          </a:p>
          <a:p>
            <a:r>
              <a:rPr lang="es-ES" b="1" i="1" u="sng" dirty="0"/>
              <a:t>No se podrá concurrir a las pruebas de acceso en más de una comunidad autónoma en un mismo curso escolar</a:t>
            </a:r>
            <a:r>
              <a:rPr lang="es-E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La superación completa </a:t>
            </a:r>
            <a:r>
              <a:rPr lang="es-ES" dirty="0" smtClean="0"/>
              <a:t>de la prueba tiene validez a nivel nacional.</a:t>
            </a:r>
            <a:endParaRPr lang="es-ES" dirty="0"/>
          </a:p>
          <a:p>
            <a:pPr algn="just" fontAlgn="base">
              <a:buFont typeface="Arial"/>
              <a:buChar char="•"/>
            </a:pPr>
            <a:endParaRPr lang="es-ES" b="0" i="0" dirty="0">
              <a:solidFill>
                <a:srgbClr val="2B2E38"/>
              </a:solidFill>
              <a:effectLst/>
              <a:latin typeface="Source Sans Pro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18FB52E-6CFA-4B72-862E-C9F5AB8D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533" y="44598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4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C52ED567-06B3-4107-9773-BBB6BD786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arcador de contenido 2"/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5360384"/>
          </a:xfrm>
        </p:spPr>
        <p:txBody>
          <a:bodyPr rtlCol="0" anchor="ctr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s-ES" sz="1100" b="1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1100" b="1" dirty="0">
                <a:ea typeface="+mn-lt"/>
                <a:cs typeface="+mn-lt"/>
              </a:rPr>
              <a:t>A) Podrán quedar </a:t>
            </a:r>
            <a:r>
              <a:rPr lang="es-ES" sz="1200" b="1" u="sng" dirty="0" smtClean="0">
                <a:ea typeface="+mn-lt"/>
                <a:cs typeface="+mn-lt"/>
              </a:rPr>
              <a:t>EXENTOS DE LA PRUEBA</a:t>
            </a:r>
            <a:r>
              <a:rPr lang="es-ES" sz="1100" b="1" dirty="0" smtClean="0">
                <a:ea typeface="+mn-lt"/>
                <a:cs typeface="+mn-lt"/>
              </a:rPr>
              <a:t>, </a:t>
            </a:r>
            <a:r>
              <a:rPr lang="es-ES" sz="1100" b="1" dirty="0">
                <a:ea typeface="+mn-lt"/>
                <a:cs typeface="+mn-lt"/>
              </a:rPr>
              <a:t>pero </a:t>
            </a:r>
            <a:r>
              <a:rPr lang="es-ES" sz="1100" b="1" dirty="0" smtClean="0">
                <a:solidFill>
                  <a:schemeClr val="accent5"/>
                </a:solidFill>
                <a:ea typeface="+mn-lt"/>
                <a:cs typeface="+mn-lt"/>
              </a:rPr>
              <a:t>DEBERÁN INSCRIBIRSE EN LA MISMA</a:t>
            </a:r>
            <a:r>
              <a:rPr lang="es-ES" sz="1100" b="1" dirty="0" smtClean="0">
                <a:ea typeface="+mn-lt"/>
                <a:cs typeface="+mn-lt"/>
              </a:rPr>
              <a:t>:</a:t>
            </a:r>
            <a:endParaRPr lang="es-ES" sz="1100" dirty="0"/>
          </a:p>
          <a:p>
            <a:pPr>
              <a:lnSpc>
                <a:spcPct val="90000"/>
              </a:lnSpc>
            </a:pPr>
            <a:r>
              <a:rPr lang="es-ES" sz="1100" dirty="0">
                <a:ea typeface="+mn-lt"/>
                <a:cs typeface="+mn-lt"/>
              </a:rPr>
              <a:t>Quienes acrediten la superación de tres módulos asociados a unidades de competencia de un ciclo formativo de grado superior en oferta modular durante el curso (2021-2022).</a:t>
            </a:r>
          </a:p>
          <a:p>
            <a:pPr>
              <a:lnSpc>
                <a:spcPct val="90000"/>
              </a:lnSpc>
            </a:pPr>
            <a:r>
              <a:rPr lang="es-ES" sz="1100" dirty="0">
                <a:ea typeface="+mn-lt"/>
                <a:cs typeface="+mn-lt"/>
              </a:rPr>
              <a:t>Quienes acrediten un certificado de profesionalidad de nivel 3 perteneciente a la familia profesional incluida en la opción elegida de la parte específica</a:t>
            </a:r>
            <a:r>
              <a:rPr lang="es-ES" sz="1100" dirty="0" smtClean="0">
                <a:ea typeface="+mn-lt"/>
                <a:cs typeface="+mn-lt"/>
              </a:rPr>
              <a:t>. ( Los expide la administración laboral , no la administración educativa). </a:t>
            </a:r>
            <a:r>
              <a:rPr lang="es-ES" sz="1100" dirty="0" smtClean="0">
                <a:ea typeface="+mn-lt"/>
                <a:cs typeface="+mn-lt"/>
                <a:hlinkClick r:id="rId3"/>
              </a:rPr>
              <a:t>https://www.sepe.es/</a:t>
            </a:r>
            <a:endParaRPr lang="es-ES" sz="11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es-ES" sz="800" b="1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1100" b="1" dirty="0">
                <a:ea typeface="+mn-lt"/>
                <a:cs typeface="+mn-lt"/>
              </a:rPr>
              <a:t>B)  </a:t>
            </a:r>
            <a:r>
              <a:rPr lang="es-ES" sz="1100" b="1" i="1" dirty="0">
                <a:ea typeface="+mn-lt"/>
                <a:cs typeface="+mn-lt"/>
              </a:rPr>
              <a:t>Estarán </a:t>
            </a:r>
            <a:r>
              <a:rPr lang="es-ES" sz="1200" b="1" i="1" u="sng" dirty="0" smtClean="0">
                <a:ea typeface="+mn-lt"/>
                <a:cs typeface="+mn-lt"/>
              </a:rPr>
              <a:t>EXENTOS DE </a:t>
            </a:r>
            <a:r>
              <a:rPr lang="es-ES" sz="1200" b="1" u="sng" dirty="0" smtClean="0">
                <a:ea typeface="+mn-lt"/>
                <a:cs typeface="+mn-lt"/>
              </a:rPr>
              <a:t>LA REALIZACIÓN DE LA PARTE COMÚN </a:t>
            </a:r>
            <a:r>
              <a:rPr lang="es-ES" sz="1100" b="1" dirty="0" smtClean="0">
                <a:ea typeface="+mn-lt"/>
                <a:cs typeface="+mn-lt"/>
              </a:rPr>
              <a:t>de </a:t>
            </a:r>
            <a:r>
              <a:rPr lang="es-ES" sz="1100" b="1" dirty="0">
                <a:ea typeface="+mn-lt"/>
                <a:cs typeface="+mn-lt"/>
              </a:rPr>
              <a:t>la prueba:</a:t>
            </a:r>
          </a:p>
          <a:p>
            <a:pPr>
              <a:lnSpc>
                <a:spcPct val="90000"/>
              </a:lnSpc>
            </a:pPr>
            <a:r>
              <a:rPr lang="es-ES" sz="1100" dirty="0">
                <a:ea typeface="+mn-lt"/>
                <a:cs typeface="+mn-lt"/>
              </a:rPr>
              <a:t>Quienes hayan superado con anterioridad una prueba de acceso a ciclos formativos de grado superior y </a:t>
            </a:r>
            <a:r>
              <a:rPr lang="es-ES" sz="1100" b="1" dirty="0">
                <a:ea typeface="+mn-lt"/>
                <a:cs typeface="+mn-lt"/>
              </a:rPr>
              <a:t>desean cambiar de opción.</a:t>
            </a:r>
            <a:endParaRPr lang="es-ES" sz="1100" b="1" dirty="0"/>
          </a:p>
          <a:p>
            <a:pPr>
              <a:lnSpc>
                <a:spcPct val="90000"/>
              </a:lnSpc>
            </a:pPr>
            <a:r>
              <a:rPr lang="es-ES" sz="1100" dirty="0">
                <a:ea typeface="+mn-lt"/>
                <a:cs typeface="+mn-lt"/>
              </a:rPr>
              <a:t>Quienes hayan superado, en convocatorias anteriores celebradas en Cantabria, la parte común de la prueba de acceso a los ciclos formativos de grado superior de artes plásticas y diseño, y de enseñanzas deportivas</a:t>
            </a:r>
            <a:r>
              <a:rPr lang="es-ES" sz="1100" dirty="0" smtClean="0">
                <a:ea typeface="+mn-lt"/>
                <a:cs typeface="+mn-lt"/>
              </a:rPr>
              <a:t>.</a:t>
            </a:r>
          </a:p>
          <a:p>
            <a:pPr>
              <a:lnSpc>
                <a:spcPct val="90000"/>
              </a:lnSpc>
            </a:pPr>
            <a:endParaRPr lang="es-ES" sz="1100" dirty="0"/>
          </a:p>
          <a:p>
            <a:pPr marL="0" indent="0">
              <a:lnSpc>
                <a:spcPct val="90000"/>
              </a:lnSpc>
              <a:buNone/>
            </a:pPr>
            <a:r>
              <a:rPr lang="es-ES" sz="1100" b="1" dirty="0">
                <a:ea typeface="+mn-lt"/>
                <a:cs typeface="+mn-lt"/>
              </a:rPr>
              <a:t>C) Estarán </a:t>
            </a:r>
            <a:r>
              <a:rPr lang="es-ES" sz="1200" b="1" u="sng" dirty="0" smtClean="0">
                <a:ea typeface="+mn-lt"/>
                <a:cs typeface="+mn-lt"/>
              </a:rPr>
              <a:t>EXENTOS DE LA PARTE ESPECÍFICA</a:t>
            </a:r>
            <a:r>
              <a:rPr lang="es-ES" sz="1100" b="1" dirty="0" smtClean="0">
                <a:ea typeface="+mn-lt"/>
                <a:cs typeface="+mn-lt"/>
              </a:rPr>
              <a:t>:</a:t>
            </a:r>
            <a:endParaRPr lang="es-ES" sz="1100" b="1" dirty="0"/>
          </a:p>
          <a:p>
            <a:pPr>
              <a:lnSpc>
                <a:spcPct val="90000"/>
              </a:lnSpc>
            </a:pPr>
            <a:r>
              <a:rPr lang="es-ES" sz="1100" dirty="0">
                <a:ea typeface="+mn-lt"/>
                <a:cs typeface="+mn-lt"/>
              </a:rPr>
              <a:t>Quienes acrediten experiencia laboral de, al menos, un año con jornada completa en el campo profesional relacionado con los estudios que desea estudiar.</a:t>
            </a:r>
          </a:p>
          <a:p>
            <a:pPr>
              <a:lnSpc>
                <a:spcPct val="90000"/>
              </a:lnSpc>
            </a:pPr>
            <a:r>
              <a:rPr lang="es-ES" sz="1100" dirty="0" smtClean="0">
                <a:ea typeface="+mn-lt"/>
                <a:cs typeface="+mn-lt"/>
              </a:rPr>
              <a:t>Quienes </a:t>
            </a:r>
            <a:r>
              <a:rPr lang="es-ES" sz="1100" dirty="0">
                <a:ea typeface="+mn-lt"/>
                <a:cs typeface="+mn-lt"/>
              </a:rPr>
              <a:t>acrediten haber superado la materia de Bachillerato correspondiente a la opción elegida en la parte específica</a:t>
            </a:r>
            <a:r>
              <a:rPr lang="es-ES" sz="1100" dirty="0" smtClean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s-E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n-lt"/>
                <a:cs typeface="+mn-lt"/>
                <a:hlinkClick r:id="rId4"/>
              </a:rPr>
              <a:t>( ANEXO 5</a:t>
            </a:r>
            <a:r>
              <a:rPr lang="es-E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).</a:t>
            </a:r>
          </a:p>
          <a:p>
            <a:r>
              <a:rPr lang="es-ES" sz="1100" dirty="0" smtClean="0"/>
              <a:t>Estarán exentos de la materia de Química, los inscritos en la opción C que acrediten la superación de módulos profesionales de los ciclos formativos de grado medio relacionados con la materia.</a:t>
            </a:r>
          </a:p>
          <a:p>
            <a:r>
              <a:rPr lang="es-ES" sz="1100" dirty="0" smtClean="0"/>
              <a:t> Quienes acrediten la condición de deportistas de alto nivel o de alto rendimiento, en relación con las enseñanzas conducentes a títulos de formación profesional de la familia profesional de Actividades Físicas y Deportivas.</a:t>
            </a:r>
          </a:p>
          <a:p>
            <a:pPr>
              <a:lnSpc>
                <a:spcPct val="90000"/>
              </a:lnSpc>
            </a:pPr>
            <a:endParaRPr lang="es-ES" sz="1100" dirty="0">
              <a:solidFill>
                <a:schemeClr val="accent2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ES" sz="1100" b="1" dirty="0" smtClean="0">
                <a:ea typeface="+mn-lt"/>
                <a:cs typeface="+mn-lt"/>
              </a:rPr>
              <a:t>ESTARÁN </a:t>
            </a:r>
            <a:r>
              <a:rPr lang="es-ES" sz="1100" b="1" dirty="0">
                <a:ea typeface="+mn-lt"/>
                <a:cs typeface="+mn-lt"/>
              </a:rPr>
              <a:t>EXENTOS DE LA PARTE SUPERADA, QUIENES </a:t>
            </a:r>
            <a:r>
              <a:rPr lang="es-ES" sz="1100" b="1" dirty="0" smtClean="0">
                <a:ea typeface="+mn-lt"/>
                <a:cs typeface="+mn-lt"/>
              </a:rPr>
              <a:t>OBTUVIERON </a:t>
            </a:r>
            <a:r>
              <a:rPr lang="es-ES" sz="1100" b="1" dirty="0">
                <a:ea typeface="+mn-lt"/>
                <a:cs typeface="+mn-lt"/>
              </a:rPr>
              <a:t>UN 5 O MÁS EN ALGUNAS DE LAS PARTES EN CONVOCATORIAS ANTERIORES CELEBRADAS EN CANTABRIA.</a:t>
            </a:r>
            <a:endParaRPr lang="es-ES" sz="1100" b="1" dirty="0"/>
          </a:p>
          <a:p>
            <a:pPr>
              <a:lnSpc>
                <a:spcPct val="90000"/>
              </a:lnSpc>
            </a:pPr>
            <a:endParaRPr lang="es-ES" sz="11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F551D8B-3775-4477-88B7-7B7C350D34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A901C3D-CFAE-460D-BD0E-7D22164D7D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837C0EA9-1437-4437-9D20-2BBDA1AA9F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="" xmlns:a16="http://schemas.microsoft.com/office/drawing/2014/main" id="{BB934D2B-85E2-4375-94EE-B66C16BF79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="" xmlns:a16="http://schemas.microsoft.com/office/drawing/2014/main" id="{9B445E02-D785-4565-B842-9567BBC09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2C153736-D102-4F57-9DE7-615AFC02B0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="" xmlns:a16="http://schemas.microsoft.com/office/drawing/2014/main" id="{BA407A52-66F4-4CDE-A726-FF79F3EC34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="" xmlns:a16="http://schemas.microsoft.com/office/drawing/2014/main" id="{D28FFB34-4FC3-46F5-B900-D3B774FD0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="" xmlns:a16="http://schemas.microsoft.com/office/drawing/2014/main" id="{205F7B13-ACB5-46BE-8070-0431266B1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="" xmlns:a16="http://schemas.microsoft.com/office/drawing/2014/main" id="{D52A0D23-45DD-4DF4-ADE6-A81F409BB9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000" b="1" dirty="0">
                <a:solidFill>
                  <a:schemeClr val="bg1"/>
                </a:solidFill>
              </a:rPr>
              <a:t/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/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/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/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EXENCIONES </a:t>
            </a:r>
            <a:r>
              <a:rPr lang="es-ES" sz="2000" b="1" dirty="0" smtClean="0">
                <a:solidFill>
                  <a:schemeClr val="bg1"/>
                </a:solidFill>
              </a:rPr>
              <a:t>EN LA PRUEBA DE ACCESO CFGS</a:t>
            </a:r>
            <a:r>
              <a:rPr lang="es-ES" sz="2000" b="1" dirty="0">
                <a:solidFill>
                  <a:schemeClr val="bg1"/>
                </a:solidFill>
              </a:rPr>
              <a:t/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(</a:t>
            </a:r>
            <a:r>
              <a:rPr lang="es-ES" sz="2000" b="1" dirty="0">
                <a:solidFill>
                  <a:schemeClr val="bg1"/>
                </a:solidFill>
                <a:hlinkClick r:id="rId5"/>
              </a:rPr>
              <a:t>Según la última convocatoria de febrero </a:t>
            </a:r>
            <a:r>
              <a:rPr lang="es-ES" sz="2000" b="1" dirty="0" smtClean="0">
                <a:solidFill>
                  <a:schemeClr val="bg1"/>
                </a:solidFill>
                <a:hlinkClick r:id="rId5"/>
              </a:rPr>
              <a:t>2022</a:t>
            </a:r>
            <a:r>
              <a:rPr lang="es-ES" sz="2000" b="1" dirty="0" smtClean="0">
                <a:solidFill>
                  <a:schemeClr val="bg1"/>
                </a:solidFill>
              </a:rPr>
              <a:t>).</a:t>
            </a:r>
            <a:r>
              <a:rPr lang="es-ES" sz="2000" b="1" dirty="0">
                <a:solidFill>
                  <a:schemeClr val="bg1"/>
                </a:solidFill>
              </a:rPr>
              <a:t/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/>
            </a:r>
            <a:br>
              <a:rPr lang="es-ES" sz="2000" b="1" dirty="0">
                <a:solidFill>
                  <a:schemeClr val="bg1"/>
                </a:solidFill>
              </a:rPr>
            </a:b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4" name="Imagen 3" descr="Imagen que contiene texto, señal, alimentos&#10;&#10;Descripción generada automáticamente">
            <a:extLst>
              <a:ext uri="{FF2B5EF4-FFF2-40B4-BE49-F238E27FC236}">
                <a16:creationId xmlns="" xmlns:a16="http://schemas.microsoft.com/office/drawing/2014/main" id="{5FC1A320-86C0-4AA7-9DA3-BA47F6EBC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35" y="129396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19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541E21DCE61F44BEF2144A6403413A" ma:contentTypeVersion="4" ma:contentTypeDescription="Crear nuevo documento." ma:contentTypeScope="" ma:versionID="310b39560beed58f29192cd0d2248a22">
  <xsd:schema xmlns:xsd="http://www.w3.org/2001/XMLSchema" xmlns:xs="http://www.w3.org/2001/XMLSchema" xmlns:p="http://schemas.microsoft.com/office/2006/metadata/properties" xmlns:ns3="822a67da-3a07-4142-9bd2-4d11232a314d" targetNamespace="http://schemas.microsoft.com/office/2006/metadata/properties" ma:root="true" ma:fieldsID="48794c7e0846490fea8f6d3c5f1ebdfa" ns3:_="">
    <xsd:import namespace="822a67da-3a07-4142-9bd2-4d11232a31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a67da-3a07-4142-9bd2-4d11232a31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D98E26-9366-4DAE-9A6B-39FE79C229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9C3D3D-61E9-494E-8352-53D08281CBF9}">
  <ds:schemaRefs>
    <ds:schemaRef ds:uri="822a67da-3a07-4142-9bd2-4d11232a31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69E7362-174F-4440-8370-B757B82328EC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822a67da-3a07-4142-9bd2-4d11232a314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1572</Words>
  <Application>Microsoft Office PowerPoint</Application>
  <PresentationFormat>Personalizado</PresentationFormat>
  <Paragraphs>151</Paragraphs>
  <Slides>22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Faceta</vt:lpstr>
      <vt:lpstr>CURSO DE PREPARACIÓN  DE PRUEBAS DE ACCESO  A  EDUCACIÓN SUPERIOR     curso académico 2022-2023 </vt:lpstr>
      <vt:lpstr>Diapositiva 2</vt:lpstr>
      <vt:lpstr>Duración y organización del curso</vt:lpstr>
      <vt:lpstr>CERTIFICACIÓN</vt:lpstr>
      <vt:lpstr>Diapositiva 5</vt:lpstr>
      <vt:lpstr>¿ QUÉ ES UNA PRUEBA DE ACCESO?</vt:lpstr>
      <vt:lpstr>PRUEBAS DE ACCESO A CICLOS FORMATIVOS DE GRADO SUPERIOR</vt:lpstr>
      <vt:lpstr>REQUISITOS DE ACCESO  </vt:lpstr>
      <vt:lpstr>    EXENCIONES EN LA PRUEBA DE ACCESO CFGS (Según la última convocatoria de febrero 2022).  </vt:lpstr>
      <vt:lpstr>ESTRUCTURA DE LA PRUEBA</vt:lpstr>
      <vt:lpstr>CALIFICACIONES</vt:lpstr>
      <vt:lpstr>MODELOS DE EXÁMENES DE AÑOS ANTERIORES</vt:lpstr>
      <vt:lpstr>ACCESO AL CICLO FORMATIVO DE GRADO SUPERIOR</vt:lpstr>
      <vt:lpstr>PRUEBA DE ACCESO A LA UNIVERSIDAD PARA MAYORES DE 25 AÑOS </vt:lpstr>
      <vt:lpstr>DESTINATARIOS</vt:lpstr>
      <vt:lpstr>PARTES DE LA PRUEBA</vt:lpstr>
      <vt:lpstr>PRUEBA DE ACCESO A LA UNIVERSIDAD PARA MAYORES DE 45 AÑOS </vt:lpstr>
      <vt:lpstr>DESTINATARIOS</vt:lpstr>
      <vt:lpstr>PARTES DE LA PRUEBA</vt:lpstr>
      <vt:lpstr>ADMISIÓN EN LA UNIVERSIDAD DE CANTABRIA</vt:lpstr>
      <vt:lpstr>Diapositiva 21</vt:lpstr>
      <vt:lpstr>CONSIDERACIONES  de inicio de curso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PREPARACIÓN  DE PRUEBAS DE ACCESO  A  EDUCACIÓN SUPERIOR     curso académico 2021-2022</dc:title>
  <dc:creator>Amelia Marlasca Amigo</dc:creator>
  <cp:lastModifiedBy>USUARIO</cp:lastModifiedBy>
  <cp:revision>72</cp:revision>
  <dcterms:created xsi:type="dcterms:W3CDTF">2021-09-29T10:58:48Z</dcterms:created>
  <dcterms:modified xsi:type="dcterms:W3CDTF">2022-10-19T09:28:53Z</dcterms:modified>
</cp:coreProperties>
</file>