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3" r:id="rId4"/>
    <p:sldId id="258" r:id="rId5"/>
    <p:sldId id="261" r:id="rId6"/>
    <p:sldId id="262"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11" autoAdjust="0"/>
  </p:normalViewPr>
  <p:slideViewPr>
    <p:cSldViewPr snapToGrid="0">
      <p:cViewPr varScale="1">
        <p:scale>
          <a:sx n="74" d="100"/>
          <a:sy n="74" d="100"/>
        </p:scale>
        <p:origin x="84"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000" b="1" dirty="0">
                <a:solidFill>
                  <a:srgbClr val="00B050"/>
                </a:solidFill>
              </a:rPr>
              <a:t>BÚSQUEDA DE SOLUCIONES</a:t>
            </a:r>
            <a:r>
              <a:rPr lang="es-ES" dirty="0"/>
              <a:t>: </a:t>
            </a:r>
          </a:p>
        </p:txBody>
      </p:sp>
      <p:sp>
        <p:nvSpPr>
          <p:cNvPr id="3" name="Subtítulo 2"/>
          <p:cNvSpPr>
            <a:spLocks noGrp="1"/>
          </p:cNvSpPr>
          <p:nvPr>
            <p:ph type="subTitle" idx="1"/>
          </p:nvPr>
        </p:nvSpPr>
        <p:spPr/>
        <p:txBody>
          <a:bodyPr>
            <a:normAutofit/>
          </a:bodyPr>
          <a:lstStyle/>
          <a:p>
            <a:r>
              <a:rPr lang="es-ES" sz="4000" b="1" dirty="0">
                <a:solidFill>
                  <a:srgbClr val="FF0000"/>
                </a:solidFill>
              </a:rPr>
              <a:t>LAS AUTOINSTRUCCIONES</a:t>
            </a:r>
          </a:p>
        </p:txBody>
      </p:sp>
    </p:spTree>
    <p:extLst>
      <p:ext uri="{BB962C8B-B14F-4D97-AF65-F5344CB8AC3E}">
        <p14:creationId xmlns:p14="http://schemas.microsoft.com/office/powerpoint/2010/main" val="284587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Necesidad de las auto-instrucciones</a:t>
            </a:r>
            <a:endParaRPr lang="es-ES" b="1" dirty="0"/>
          </a:p>
        </p:txBody>
      </p:sp>
      <p:sp>
        <p:nvSpPr>
          <p:cNvPr id="3" name="Marcador de contenido 2"/>
          <p:cNvSpPr>
            <a:spLocks noGrp="1"/>
          </p:cNvSpPr>
          <p:nvPr>
            <p:ph idx="1"/>
          </p:nvPr>
        </p:nvSpPr>
        <p:spPr/>
        <p:txBody>
          <a:bodyPr/>
          <a:lstStyle/>
          <a:p>
            <a:endParaRPr lang="es-ES" dirty="0" smtClean="0"/>
          </a:p>
          <a:p>
            <a:r>
              <a:rPr lang="es-ES" dirty="0" smtClean="0"/>
              <a:t>A veces los alumnos tienen problemas para saber organizar la información que tienen que utilizar. Por otro lado, pueden mostrar dificultades para saber estructurar los pasos que tienen que dar ante cualquier actividad, problema o situación de aprendizaje. Vamos a ofrecer las reflexiones o pensamientos que tienen que aprender a aplicar para resolver dichas situaciones.</a:t>
            </a:r>
            <a:endParaRPr lang="es-ES" dirty="0"/>
          </a:p>
        </p:txBody>
      </p:sp>
    </p:spTree>
    <p:extLst>
      <p:ext uri="{BB962C8B-B14F-4D97-AF65-F5344CB8AC3E}">
        <p14:creationId xmlns:p14="http://schemas.microsoft.com/office/powerpoint/2010/main" val="183331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982132"/>
            <a:ext cx="9601197" cy="1303867"/>
          </a:xfrm>
        </p:spPr>
        <p:txBody>
          <a:bodyPr/>
          <a:lstStyle/>
          <a:p>
            <a:pPr algn="l"/>
            <a:r>
              <a:rPr lang="es-ES" b="1" dirty="0">
                <a:solidFill>
                  <a:schemeClr val="tx1"/>
                </a:solidFill>
              </a:rPr>
              <a:t>PASOS A DAR: </a:t>
            </a:r>
          </a:p>
        </p:txBody>
      </p:sp>
      <p:sp>
        <p:nvSpPr>
          <p:cNvPr id="3" name="Marcador de contenido 2"/>
          <p:cNvSpPr>
            <a:spLocks noGrp="1"/>
          </p:cNvSpPr>
          <p:nvPr>
            <p:ph idx="1"/>
          </p:nvPr>
        </p:nvSpPr>
        <p:spPr/>
        <p:txBody>
          <a:bodyPr/>
          <a:lstStyle/>
          <a:p>
            <a:r>
              <a:rPr lang="es-ES" b="1" dirty="0">
                <a:solidFill>
                  <a:srgbClr val="00B050"/>
                </a:solidFill>
              </a:rPr>
              <a:t>1. ¿SÉ LO QUE TENGO QUE HACER</a:t>
            </a:r>
            <a:r>
              <a:rPr lang="es-ES" dirty="0"/>
              <a:t>?</a:t>
            </a:r>
          </a:p>
          <a:p>
            <a:r>
              <a:rPr lang="es-ES" b="1" dirty="0">
                <a:solidFill>
                  <a:srgbClr val="00B0F0"/>
                </a:solidFill>
              </a:rPr>
              <a:t>2. ¿QUÉ TENGO QUE HACER?</a:t>
            </a:r>
          </a:p>
          <a:p>
            <a:r>
              <a:rPr lang="es-ES" b="1" dirty="0">
                <a:solidFill>
                  <a:srgbClr val="7030A0"/>
                </a:solidFill>
              </a:rPr>
              <a:t>3.¿CÓMO LO VOY A HACER?</a:t>
            </a:r>
          </a:p>
          <a:p>
            <a:r>
              <a:rPr lang="es-ES" b="1" dirty="0">
                <a:solidFill>
                  <a:srgbClr val="002060"/>
                </a:solidFill>
              </a:rPr>
              <a:t>4. REVISO LOS PASOS</a:t>
            </a:r>
          </a:p>
          <a:p>
            <a:r>
              <a:rPr lang="es-ES" dirty="0">
                <a:solidFill>
                  <a:srgbClr val="FF0000"/>
                </a:solidFill>
              </a:rPr>
              <a:t>5. </a:t>
            </a:r>
            <a:r>
              <a:rPr lang="es-ES" b="1" dirty="0">
                <a:solidFill>
                  <a:srgbClr val="FF0000"/>
                </a:solidFill>
              </a:rPr>
              <a:t>AUTORREFUERZO</a:t>
            </a:r>
          </a:p>
          <a:p>
            <a:endParaRPr lang="es-ES" dirty="0"/>
          </a:p>
        </p:txBody>
      </p:sp>
    </p:spTree>
    <p:extLst>
      <p:ext uri="{BB962C8B-B14F-4D97-AF65-F5344CB8AC3E}">
        <p14:creationId xmlns:p14="http://schemas.microsoft.com/office/powerpoint/2010/main" val="336841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53038"/>
            <a:ext cx="9601196" cy="1332962"/>
          </a:xfrm>
        </p:spPr>
        <p:txBody>
          <a:bodyPr>
            <a:normAutofit/>
          </a:bodyPr>
          <a:lstStyle/>
          <a:p>
            <a:pPr algn="l" defTabSz="179388">
              <a:tabLst>
                <a:tab pos="631825" algn="l"/>
                <a:tab pos="811213" algn="l"/>
                <a:tab pos="1609725" algn="l"/>
              </a:tabLst>
            </a:pPr>
            <a:r>
              <a:rPr lang="es-ES" sz="2400" b="1" dirty="0"/>
              <a:t>SITUACIONES POSIBLES EN LOS QUE LO VOY A UTILIZAR</a:t>
            </a:r>
          </a:p>
        </p:txBody>
      </p:sp>
      <p:sp>
        <p:nvSpPr>
          <p:cNvPr id="3" name="Marcador de contenido 2"/>
          <p:cNvSpPr>
            <a:spLocks noGrp="1"/>
          </p:cNvSpPr>
          <p:nvPr>
            <p:ph idx="1"/>
          </p:nvPr>
        </p:nvSpPr>
        <p:spPr/>
        <p:txBody>
          <a:bodyPr>
            <a:normAutofit/>
          </a:bodyPr>
          <a:lstStyle/>
          <a:p>
            <a:pPr marL="0" indent="0">
              <a:buNone/>
            </a:pPr>
            <a:r>
              <a:rPr lang="es-ES" b="1" dirty="0">
                <a:effectLst>
                  <a:outerShdw blurRad="38100" dist="38100" dir="2700000" algn="tl">
                    <a:srgbClr val="000000">
                      <a:alpha val="43137"/>
                    </a:srgbClr>
                  </a:outerShdw>
                </a:effectLst>
              </a:rPr>
              <a:t>  -HACER UN EJERCICIO DE EXAMEN</a:t>
            </a:r>
          </a:p>
          <a:p>
            <a:pPr marL="0" indent="0">
              <a:buNone/>
            </a:pP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 PLANIFICAR TAREA DE VACACIONES DE NAVIDAD</a:t>
            </a:r>
          </a:p>
          <a:p>
            <a:pPr marL="0" indent="0">
              <a:buNone/>
            </a:pP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-PREPARAR RECUPERACIONES…</a:t>
            </a:r>
          </a:p>
          <a:p>
            <a:pPr marL="0" indent="0">
              <a:buNone/>
            </a:pP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-OTROS…</a:t>
            </a:r>
          </a:p>
        </p:txBody>
      </p:sp>
    </p:spTree>
    <p:extLst>
      <p:ext uri="{BB962C8B-B14F-4D97-AF65-F5344CB8AC3E}">
        <p14:creationId xmlns:p14="http://schemas.microsoft.com/office/powerpoint/2010/main" val="42416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l"/>
            <a:r>
              <a:rPr lang="es-ES" sz="1600" dirty="0"/>
              <a:t>(EN UN EXAMEN): </a:t>
            </a:r>
            <a:br>
              <a:rPr lang="es-ES" sz="1600" dirty="0"/>
            </a:br>
            <a:r>
              <a:rPr lang="es-ES" sz="2700" b="1" dirty="0">
                <a:solidFill>
                  <a:srgbClr val="00B050"/>
                </a:solidFill>
              </a:rPr>
              <a:t>1. ¿SÉ LO QUE TENGO QUE HACER? </a:t>
            </a:r>
            <a:r>
              <a:rPr lang="es-ES" sz="2700" dirty="0"/>
              <a:t>Echo un vistazo general al      	ejercicio. Lo leo entero desde que comienza hasta que termina. </a:t>
            </a:r>
            <a:r>
              <a:rPr lang="es-ES" sz="2000" dirty="0"/>
              <a:t/>
            </a:r>
            <a:br>
              <a:rPr lang="es-ES" sz="2000" dirty="0"/>
            </a:br>
            <a:endParaRPr lang="es-ES" sz="2000" dirty="0"/>
          </a:p>
        </p:txBody>
      </p:sp>
      <p:sp>
        <p:nvSpPr>
          <p:cNvPr id="3" name="Marcador de contenido 2"/>
          <p:cNvSpPr>
            <a:spLocks noGrp="1"/>
          </p:cNvSpPr>
          <p:nvPr>
            <p:ph idx="1"/>
          </p:nvPr>
        </p:nvSpPr>
        <p:spPr/>
        <p:txBody>
          <a:bodyPr/>
          <a:lstStyle/>
          <a:p>
            <a:pPr lvl="0"/>
            <a:r>
              <a:rPr lang="es-ES" dirty="0">
                <a:solidFill>
                  <a:srgbClr val="00B050"/>
                </a:solidFill>
              </a:rPr>
              <a:t>NO</a:t>
            </a:r>
            <a:r>
              <a:rPr lang="es-ES" dirty="0"/>
              <a:t>: </a:t>
            </a:r>
          </a:p>
          <a:p>
            <a:pPr marL="0" lvl="0" indent="0">
              <a:buNone/>
            </a:pPr>
            <a:r>
              <a:rPr lang="es-ES" dirty="0"/>
              <a:t>	Si no sé lo que tengo que hacer lo releo. Si sigo sin comprender pregunto al 	profesor, interpreto a través de lo que he estudiado a qué se puede referir.</a:t>
            </a:r>
          </a:p>
          <a:p>
            <a:pPr marL="0" lvl="0" indent="0">
              <a:buNone/>
            </a:pPr>
            <a:endParaRPr lang="es-ES" dirty="0"/>
          </a:p>
          <a:p>
            <a:pPr lvl="0"/>
            <a:r>
              <a:rPr lang="es-ES" dirty="0" smtClean="0">
                <a:solidFill>
                  <a:srgbClr val="00B050"/>
                </a:solidFill>
              </a:rPr>
              <a:t>SI</a:t>
            </a:r>
          </a:p>
          <a:p>
            <a:pPr lvl="0"/>
            <a:r>
              <a:rPr lang="es-ES" dirty="0" smtClean="0">
                <a:solidFill>
                  <a:schemeClr val="tx1"/>
                </a:solidFill>
              </a:rPr>
              <a:t>Sigo adelante</a:t>
            </a:r>
            <a:endParaRPr lang="es-ES" dirty="0">
              <a:solidFill>
                <a:schemeClr val="tx1"/>
              </a:solidFill>
            </a:endParaRPr>
          </a:p>
          <a:p>
            <a:endParaRPr lang="es-ES" dirty="0"/>
          </a:p>
        </p:txBody>
      </p:sp>
    </p:spTree>
    <p:extLst>
      <p:ext uri="{BB962C8B-B14F-4D97-AF65-F5344CB8AC3E}">
        <p14:creationId xmlns:p14="http://schemas.microsoft.com/office/powerpoint/2010/main" val="282372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tabLst>
                <a:tab pos="450850" algn="l"/>
              </a:tabLst>
            </a:pPr>
            <a:r>
              <a:rPr lang="es-ES" dirty="0"/>
              <a:t>2. ¿QUÉ TENGO QUE HACER?</a:t>
            </a:r>
          </a:p>
        </p:txBody>
      </p:sp>
      <p:sp>
        <p:nvSpPr>
          <p:cNvPr id="3" name="Marcador de contenido 2"/>
          <p:cNvSpPr>
            <a:spLocks noGrp="1"/>
          </p:cNvSpPr>
          <p:nvPr>
            <p:ph idx="1"/>
          </p:nvPr>
        </p:nvSpPr>
        <p:spPr/>
        <p:txBody>
          <a:bodyPr>
            <a:normAutofit fontScale="85000" lnSpcReduction="20000"/>
          </a:bodyPr>
          <a:lstStyle/>
          <a:p>
            <a:pPr marL="0" indent="0">
              <a:buNone/>
            </a:pPr>
            <a:r>
              <a:rPr lang="es-ES" b="1" dirty="0">
                <a:solidFill>
                  <a:srgbClr val="0070C0"/>
                </a:solidFill>
              </a:rPr>
              <a:t>  PASOS A DAR:</a:t>
            </a:r>
          </a:p>
          <a:p>
            <a:pPr marL="0" indent="0">
              <a:buNone/>
            </a:pPr>
            <a:r>
              <a:rPr lang="es-ES" b="1" dirty="0">
                <a:solidFill>
                  <a:srgbClr val="0070C0"/>
                </a:solidFill>
              </a:rPr>
              <a:t>    - </a:t>
            </a:r>
            <a:r>
              <a:rPr lang="es-ES" b="1" dirty="0">
                <a:solidFill>
                  <a:schemeClr val="tx1"/>
                </a:solidFill>
                <a:highlight>
                  <a:srgbClr val="FFFF00"/>
                </a:highlight>
              </a:rPr>
              <a:t>Digo mentalmente lo que tengo que hacer</a:t>
            </a:r>
          </a:p>
          <a:p>
            <a:pPr marL="174625" indent="0" algn="just">
              <a:lnSpc>
                <a:spcPct val="107000"/>
              </a:lnSpc>
              <a:spcAft>
                <a:spcPts val="800"/>
              </a:spcAft>
              <a:buNone/>
            </a:pPr>
            <a:r>
              <a:rPr lang="es-ES" dirty="0">
                <a:effectLst/>
                <a:latin typeface="Garamond" panose="02020404030301010803" pitchFamily="18" charset="0"/>
                <a:ea typeface="Calibri" panose="020F0502020204030204" pitchFamily="34" charset="0"/>
                <a:cs typeface="Times New Roman" panose="02020603050405020304" pitchFamily="18" charset="0"/>
              </a:rPr>
              <a:t>- </a:t>
            </a:r>
            <a:r>
              <a:rPr lang="es-ES" b="1"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Analizamos si tenemos conocimientos suficientes</a:t>
            </a:r>
            <a:r>
              <a:rPr lang="es-ES" b="1" dirty="0">
                <a:effectLst/>
                <a:latin typeface="Garamond" panose="02020404030301010803" pitchFamily="18" charset="0"/>
                <a:ea typeface="Calibri" panose="020F0502020204030204" pitchFamily="34" charset="0"/>
                <a:cs typeface="Times New Roman" panose="02020603050405020304" pitchFamily="18" charset="0"/>
              </a:rPr>
              <a:t> </a:t>
            </a:r>
            <a:r>
              <a:rPr lang="es-ES" dirty="0">
                <a:effectLst/>
                <a:latin typeface="Garamond" panose="02020404030301010803" pitchFamily="18" charset="0"/>
                <a:ea typeface="Calibri" panose="020F0502020204030204" pitchFamily="34" charset="0"/>
                <a:cs typeface="Times New Roman" panose="02020603050405020304" pitchFamily="18" charset="0"/>
              </a:rPr>
              <a:t>para contestar a la preguntas. Y si no los tenemos  revisamos nuestro material de clase, libro, </a:t>
            </a:r>
            <a:r>
              <a:rPr lang="es-ES" dirty="0" err="1">
                <a:effectLst/>
                <a:latin typeface="Garamond" panose="02020404030301010803" pitchFamily="18" charset="0"/>
                <a:ea typeface="Calibri" panose="020F0502020204030204" pitchFamily="34" charset="0"/>
                <a:cs typeface="Times New Roman" panose="02020603050405020304" pitchFamily="18" charset="0"/>
              </a:rPr>
              <a:t>etc</a:t>
            </a:r>
            <a:r>
              <a:rPr lang="es-ES" dirty="0">
                <a:effectLst/>
                <a:latin typeface="Garamond" panose="02020404030301010803" pitchFamily="18" charset="0"/>
                <a:ea typeface="Calibri" panose="020F0502020204030204" pitchFamily="34" charset="0"/>
                <a:cs typeface="Times New Roman" panose="02020603050405020304" pitchFamily="18" charset="0"/>
              </a:rPr>
              <a:t>… Repasamos aquello que hemos dado en clase y que se supone que tenemos que saber.</a:t>
            </a:r>
          </a:p>
          <a:p>
            <a:pPr marL="174625" indent="0" algn="just">
              <a:lnSpc>
                <a:spcPct val="107000"/>
              </a:lnSpc>
              <a:spcAft>
                <a:spcPts val="800"/>
              </a:spcAft>
              <a:buNone/>
            </a:pPr>
            <a:r>
              <a:rPr lang="es-ES" dirty="0">
                <a:effectLst/>
                <a:latin typeface="Garamond" panose="02020404030301010803" pitchFamily="18" charset="0"/>
                <a:ea typeface="Calibri" panose="020F0502020204030204" pitchFamily="34" charset="0"/>
                <a:cs typeface="Times New Roman" panose="02020603050405020304" pitchFamily="18" charset="0"/>
              </a:rPr>
              <a:t>- </a:t>
            </a:r>
            <a:r>
              <a:rPr lang="es-ES" b="1"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Analizamos los verbos </a:t>
            </a:r>
            <a:r>
              <a:rPr lang="es-ES"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que se utilizan en el enunciado</a:t>
            </a:r>
            <a:r>
              <a:rPr lang="es-ES" dirty="0">
                <a:effectLst/>
                <a:latin typeface="Garamond" panose="02020404030301010803" pitchFamily="18" charset="0"/>
                <a:ea typeface="Calibri" panose="020F0502020204030204" pitchFamily="34" charset="0"/>
                <a:cs typeface="Times New Roman" panose="02020603050405020304" pitchFamily="18" charset="0"/>
              </a:rPr>
              <a:t> (busca, subraya, escribe, rodea, completa, selecciona…)</a:t>
            </a:r>
          </a:p>
          <a:p>
            <a:pPr marL="174625" indent="0" algn="just">
              <a:lnSpc>
                <a:spcPct val="107000"/>
              </a:lnSpc>
              <a:spcAft>
                <a:spcPts val="800"/>
              </a:spcAft>
              <a:buNone/>
            </a:pPr>
            <a:r>
              <a:rPr lang="es-ES" dirty="0">
                <a:effectLst/>
                <a:latin typeface="Garamond" panose="02020404030301010803" pitchFamily="18" charset="0"/>
                <a:ea typeface="Calibri" panose="020F0502020204030204" pitchFamily="34" charset="0"/>
                <a:cs typeface="Times New Roman" panose="02020603050405020304" pitchFamily="18" charset="0"/>
              </a:rPr>
              <a:t>- </a:t>
            </a:r>
            <a:r>
              <a:rPr lang="es-ES"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Vemos si piden </a:t>
            </a:r>
            <a:r>
              <a:rPr lang="es-ES" b="1"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una, dos o más cosas</a:t>
            </a:r>
            <a:r>
              <a:rPr lang="es-ES"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 en un mismo enunciado</a:t>
            </a:r>
            <a:r>
              <a:rPr lang="es-ES" dirty="0">
                <a:effectLst/>
                <a:latin typeface="Garamond" panose="02020404030301010803" pitchFamily="18" charset="0"/>
                <a:ea typeface="Calibri" panose="020F0502020204030204" pitchFamily="34" charset="0"/>
                <a:cs typeface="Times New Roman" panose="02020603050405020304" pitchFamily="18" charset="0"/>
              </a:rPr>
              <a:t>. </a:t>
            </a:r>
          </a:p>
          <a:p>
            <a:pPr marL="0" indent="0">
              <a:buNone/>
            </a:pPr>
            <a:r>
              <a:rPr lang="es-ES" b="1" dirty="0">
                <a:solidFill>
                  <a:srgbClr val="0070C0"/>
                </a:solidFill>
              </a:rPr>
              <a:t>  </a:t>
            </a:r>
          </a:p>
          <a:p>
            <a:pPr marL="0" indent="0">
              <a:buNone/>
            </a:pPr>
            <a:endParaRPr lang="es-ES" dirty="0"/>
          </a:p>
        </p:txBody>
      </p:sp>
    </p:spTree>
    <p:extLst>
      <p:ext uri="{BB962C8B-B14F-4D97-AF65-F5344CB8AC3E}">
        <p14:creationId xmlns:p14="http://schemas.microsoft.com/office/powerpoint/2010/main" val="264559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2EA44A-10F4-4341-97B6-1B7D4A550370}"/>
              </a:ext>
            </a:extLst>
          </p:cNvPr>
          <p:cNvSpPr>
            <a:spLocks noGrp="1"/>
          </p:cNvSpPr>
          <p:nvPr>
            <p:ph type="title"/>
          </p:nvPr>
        </p:nvSpPr>
        <p:spPr/>
        <p:txBody>
          <a:bodyPr/>
          <a:lstStyle/>
          <a:p>
            <a:pPr algn="l"/>
            <a:r>
              <a:rPr lang="es-ES" dirty="0"/>
              <a:t>3. ¿CÓMO LO TENGO QUE HACER ?</a:t>
            </a:r>
          </a:p>
        </p:txBody>
      </p:sp>
      <p:sp>
        <p:nvSpPr>
          <p:cNvPr id="3" name="Marcador de contenido 2">
            <a:extLst>
              <a:ext uri="{FF2B5EF4-FFF2-40B4-BE49-F238E27FC236}">
                <a16:creationId xmlns:a16="http://schemas.microsoft.com/office/drawing/2014/main" xmlns="" id="{5D0E1F07-232F-48F3-9F78-5190F587EF2A}"/>
              </a:ext>
            </a:extLst>
          </p:cNvPr>
          <p:cNvSpPr>
            <a:spLocks noGrp="1"/>
          </p:cNvSpPr>
          <p:nvPr>
            <p:ph idx="1"/>
          </p:nvPr>
        </p:nvSpPr>
        <p:spPr/>
        <p:txBody>
          <a:bodyPr/>
          <a:lstStyle/>
          <a:p>
            <a:pPr indent="0" algn="just">
              <a:lnSpc>
                <a:spcPct val="107000"/>
              </a:lnSpc>
              <a:spcAft>
                <a:spcPts val="800"/>
              </a:spcAft>
              <a:buNone/>
            </a:pP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sz="1800" dirty="0">
                <a:effectLst/>
                <a:latin typeface="Verdana" panose="020B0604030504040204" pitchFamily="34" charset="0"/>
                <a:ea typeface="Calibri" panose="020F0502020204030204" pitchFamily="34" charset="0"/>
                <a:cs typeface="Times New Roman" panose="02020603050405020304" pitchFamily="18" charset="0"/>
              </a:rPr>
              <a:t>-</a:t>
            </a:r>
            <a:r>
              <a:rPr lang="es-ES" sz="18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PLANIFICO MENTALMENTE</a:t>
            </a:r>
            <a:r>
              <a:rPr lang="es-ES" sz="1800" dirty="0">
                <a:effectLst/>
                <a:latin typeface="Verdana" panose="020B0604030504040204" pitchFamily="34" charset="0"/>
                <a:ea typeface="Calibri" panose="020F0502020204030204" pitchFamily="34" charset="0"/>
                <a:cs typeface="Times New Roman" panose="02020603050405020304" pitchFamily="18" charset="0"/>
              </a:rPr>
              <a:t> LOS PASOS</a:t>
            </a:r>
          </a:p>
          <a:p>
            <a:pPr indent="0" algn="just">
              <a:lnSpc>
                <a:spcPct val="107000"/>
              </a:lnSpc>
              <a:spcAft>
                <a:spcPts val="80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sz="1800" dirty="0">
                <a:effectLst/>
                <a:latin typeface="Verdana" panose="020B0604030504040204" pitchFamily="34" charset="0"/>
                <a:ea typeface="Calibri" panose="020F0502020204030204" pitchFamily="34" charset="0"/>
                <a:cs typeface="Times New Roman" panose="02020603050405020304" pitchFamily="18" charset="0"/>
              </a:rPr>
              <a:t>-</a:t>
            </a:r>
            <a:r>
              <a:rPr lang="es-ES" sz="18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QUÉ DATOS TENGO </a:t>
            </a:r>
            <a:r>
              <a:rPr lang="es-ES" sz="1800" dirty="0">
                <a:effectLst/>
                <a:latin typeface="Verdana" panose="020B0604030504040204" pitchFamily="34" charset="0"/>
                <a:ea typeface="Calibri" panose="020F0502020204030204" pitchFamily="34" charset="0"/>
                <a:cs typeface="Times New Roman" panose="02020603050405020304" pitchFamily="18" charset="0"/>
              </a:rPr>
              <a:t>(ME AYUDO DE DIBUJOS O ESQUEMAS)</a:t>
            </a:r>
          </a:p>
          <a:p>
            <a:pPr indent="0" algn="just">
              <a:lnSpc>
                <a:spcPct val="107000"/>
              </a:lnSpc>
              <a:spcAft>
                <a:spcPts val="80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sz="1800" dirty="0">
                <a:effectLst/>
                <a:latin typeface="Verdana" panose="020B0604030504040204" pitchFamily="34" charset="0"/>
                <a:ea typeface="Calibri" panose="020F0502020204030204" pitchFamily="34" charset="0"/>
                <a:cs typeface="Times New Roman" panose="02020603050405020304" pitchFamily="18" charset="0"/>
              </a:rPr>
              <a:t>-SI ES COMPLEJO, </a:t>
            </a:r>
            <a:r>
              <a:rPr lang="es-ES" sz="18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DIVIDO LOS PASOS</a:t>
            </a:r>
            <a:r>
              <a:rPr lang="es-ES" sz="1800" dirty="0">
                <a:effectLst/>
                <a:latin typeface="Verdana" panose="020B060403050404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56730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43AFB8-ABB9-4BE8-9E18-0089264D08CB}"/>
              </a:ext>
            </a:extLst>
          </p:cNvPr>
          <p:cNvSpPr>
            <a:spLocks noGrp="1"/>
          </p:cNvSpPr>
          <p:nvPr>
            <p:ph type="title"/>
          </p:nvPr>
        </p:nvSpPr>
        <p:spPr/>
        <p:txBody>
          <a:bodyPr/>
          <a:lstStyle/>
          <a:p>
            <a:r>
              <a:rPr lang="es-ES" dirty="0"/>
              <a:t>4. REVISO TODO LO HECHO</a:t>
            </a:r>
          </a:p>
        </p:txBody>
      </p:sp>
      <p:sp>
        <p:nvSpPr>
          <p:cNvPr id="3" name="Marcador de contenido 2">
            <a:extLst>
              <a:ext uri="{FF2B5EF4-FFF2-40B4-BE49-F238E27FC236}">
                <a16:creationId xmlns:a16="http://schemas.microsoft.com/office/drawing/2014/main" xmlns="" id="{9DD20BB7-9101-4A59-B258-D3EAA3383DFA}"/>
              </a:ext>
            </a:extLst>
          </p:cNvPr>
          <p:cNvSpPr>
            <a:spLocks noGrp="1"/>
          </p:cNvSpPr>
          <p:nvPr>
            <p:ph idx="1"/>
          </p:nvPr>
        </p:nvSpPr>
        <p:spPr/>
        <p:txBody>
          <a:bodyPr/>
          <a:lstStyle/>
          <a:p>
            <a:endParaRPr lang="es-ES" dirty="0"/>
          </a:p>
          <a:p>
            <a:endParaRPr lang="es-ES" dirty="0"/>
          </a:p>
          <a:p>
            <a:r>
              <a:rPr lang="es-ES" dirty="0"/>
              <a:t>COMPRUEBO TODOS LOS PASOS PARA COMPROBAR SI ESTÁ TODO BIEN</a:t>
            </a:r>
          </a:p>
        </p:txBody>
      </p:sp>
    </p:spTree>
    <p:extLst>
      <p:ext uri="{BB962C8B-B14F-4D97-AF65-F5344CB8AC3E}">
        <p14:creationId xmlns:p14="http://schemas.microsoft.com/office/powerpoint/2010/main" val="144336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3DCCA3-FAE7-4E75-9CEB-B1A50DA7408E}"/>
              </a:ext>
            </a:extLst>
          </p:cNvPr>
          <p:cNvSpPr>
            <a:spLocks noGrp="1"/>
          </p:cNvSpPr>
          <p:nvPr>
            <p:ph type="title"/>
          </p:nvPr>
        </p:nvSpPr>
        <p:spPr/>
        <p:txBody>
          <a:bodyPr/>
          <a:lstStyle/>
          <a:p>
            <a:r>
              <a:rPr lang="es-ES" dirty="0"/>
              <a:t>5. REFUERZO</a:t>
            </a:r>
          </a:p>
        </p:txBody>
      </p:sp>
      <p:sp>
        <p:nvSpPr>
          <p:cNvPr id="3" name="Marcador de contenido 2">
            <a:extLst>
              <a:ext uri="{FF2B5EF4-FFF2-40B4-BE49-F238E27FC236}">
                <a16:creationId xmlns:a16="http://schemas.microsoft.com/office/drawing/2014/main" xmlns="" id="{A2ACC1AF-3D63-4D09-80B2-8F5694BD6AA9}"/>
              </a:ext>
            </a:extLst>
          </p:cNvPr>
          <p:cNvSpPr>
            <a:spLocks noGrp="1"/>
          </p:cNvSpPr>
          <p:nvPr>
            <p:ph idx="1"/>
          </p:nvPr>
        </p:nvSpPr>
        <p:spPr/>
        <p:txBody>
          <a:bodyPr/>
          <a:lstStyle/>
          <a:p>
            <a:endParaRPr lang="es-ES" dirty="0"/>
          </a:p>
          <a:p>
            <a:endParaRPr lang="es-ES" dirty="0"/>
          </a:p>
          <a:p>
            <a:r>
              <a:rPr lang="es-ES" dirty="0"/>
              <a:t>ME DIGO FRASES POSITIVAS, MOTIVADORAS. (“Lo estoy haciendo bien”, “voy a empezar el siguiente ejercicio, poco a poco”</a:t>
            </a:r>
          </a:p>
          <a:p>
            <a:r>
              <a:rPr lang="es-ES" dirty="0"/>
              <a:t>ABORDO EL </a:t>
            </a:r>
            <a:r>
              <a:rPr lang="es-ES"/>
              <a:t>PASO SIGUIENTE. </a:t>
            </a:r>
            <a:endParaRPr lang="es-ES" dirty="0"/>
          </a:p>
          <a:p>
            <a:endParaRPr lang="es-ES" dirty="0"/>
          </a:p>
          <a:p>
            <a:endParaRPr lang="es-ES" dirty="0"/>
          </a:p>
        </p:txBody>
      </p:sp>
    </p:spTree>
    <p:extLst>
      <p:ext uri="{BB962C8B-B14F-4D97-AF65-F5344CB8AC3E}">
        <p14:creationId xmlns:p14="http://schemas.microsoft.com/office/powerpoint/2010/main" val="1852763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259</TotalTime>
  <Words>318</Words>
  <Application>Microsoft Office PowerPoint</Application>
  <PresentationFormat>Panorámica</PresentationFormat>
  <Paragraphs>45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Garamond</vt:lpstr>
      <vt:lpstr>Times New Roman</vt:lpstr>
      <vt:lpstr>Verdana</vt:lpstr>
      <vt:lpstr>Orgánico</vt:lpstr>
      <vt:lpstr>BÚSQUEDA DE SOLUCIONES: </vt:lpstr>
      <vt:lpstr>Necesidad de las auto-instrucciones</vt:lpstr>
      <vt:lpstr>PASOS A DAR: </vt:lpstr>
      <vt:lpstr>SITUACIONES POSIBLES EN LOS QUE LO VOY A UTILIZAR</vt:lpstr>
      <vt:lpstr>(EN UN EXAMEN):  1. ¿SÉ LO QUE TENGO QUE HACER? Echo un vistazo general al       ejercicio. Lo leo entero desde que comienza hasta que termina.  </vt:lpstr>
      <vt:lpstr>2. ¿QUÉ TENGO QUE HACER?</vt:lpstr>
      <vt:lpstr>3. ¿CÓMO LO TENGO QUE HACER ?</vt:lpstr>
      <vt:lpstr>4. REVISO TODO LO HECHO</vt:lpstr>
      <vt:lpstr>5. REFUERZO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BÚSQUEDA DE SOLUCIONES:</dc:title>
  <dc:creator>USUARIO</dc:creator>
  <cp:lastModifiedBy>USUARIO</cp:lastModifiedBy>
  <cp:revision>9</cp:revision>
  <dcterms:created xsi:type="dcterms:W3CDTF">2022-01-11T09:35:39Z</dcterms:created>
  <dcterms:modified xsi:type="dcterms:W3CDTF">2022-11-30T13:37:33Z</dcterms:modified>
</cp:coreProperties>
</file>