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53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desplazar la diapositiva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es-E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459F667D-087D-436A-A7BB-E88B51238E13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673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  <a:ln w="0">
            <a:noFill/>
          </a:ln>
        </p:spPr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51" name="Text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B9CD9A3-F2C3-4486-BFFC-19A1E1BDD06A}" type="slidenum">
              <a:rPr lang="es-E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79600" cy="53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B2BB1386-AEDF-4ACC-9B10-753CD153931A}" type="slidenum">
              <a:rPr lang="es-E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  <a:ln w="0">
            <a:noFill/>
          </a:ln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57" name="Text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AD8D104-AAD4-429F-B178-393513EA96C7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  <a:ln w="0">
            <a:noFill/>
          </a:ln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60" name="Text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21E7C5B-4F15-4128-90C9-184F189B2459}" type="slidenum">
              <a:rPr lang="es-E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35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  <a:ln w="0">
            <a:noFill/>
          </a:ln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63" name="Text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B301897-CC47-400F-A7A8-FA099ADA71E7}" type="slidenum">
              <a:rPr lang="es-E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36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79600" cy="53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8BA35FD-3BB5-47AE-B99D-A78EFBF40007}" type="slidenum">
              <a:rPr lang="es-E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39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79600" cy="53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5DFBF66-1899-47A1-8837-4F01AFFC4B2E}" type="slidenum">
              <a:rPr lang="es-E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40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os.ugr.es/" TargetMode="External"/><Relationship Id="rId2" Type="http://schemas.openxmlformats.org/officeDocument/2006/relationships/hyperlink" Target="http://estudiaengranada.ugr.es/grados/static/MicrocardsApp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hyperlink" Target="http://estudiaengranada.ugr.es/grados/static/MicrocardsApp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hyperlink" Target="https://www.us.es/estudiar/que-estudiar/oferta-de-grados/grado-en-ingenieria-aeroespacial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hyperlink" Target="https://www.uma.es/grado-en-ingenieria-de-la-salud/info/8312/plan-de-estudios-i-de-la-salud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hyperlink" Target="http://estudiaengranada.ugr.es/grados/static/MicrocardsApp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hyperlink" Target="mailto:orientacionfranciscoayala@gmail.com" TargetMode="External"/><Relationship Id="rId4" Type="http://schemas.openxmlformats.org/officeDocument/2006/relationships/hyperlink" Target="https://elorienta.com/franciscoayala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hyperlink" Target="http://estudiaengranada.ugr.es/grados/static/MicrocardsApp" TargetMode="Externa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hyperlink" Target="http://estudiaengranada.ugr.es/grados/static/MicrocardsApp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estudiaengranada.ugr.es/grados/static/MicrocardsApp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empleo2.ugr.es/salidasprofesionales" TargetMode="Externa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orientacionfranciscoayala@gmail.com" TargetMode="External"/><Relationship Id="rId3" Type="http://schemas.openxmlformats.org/officeDocument/2006/relationships/hyperlink" Target="https://www.juntadeandalucia.es/educacion/portals/web/formacion-profesional-andaluza" TargetMode="External"/><Relationship Id="rId7" Type="http://schemas.openxmlformats.org/officeDocument/2006/relationships/hyperlink" Target="https://elorienta.com/franciscoayal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hyperlink" Target="https://www.todofp.es/inicio.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ntadeandalucia.es/educacion/portals/web/formacion-profesional-andaluza/quiero-formarme/ensenanzas/fp-grado-superior/catalogo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temaeducativo.apoclam.org/contents/esquema-sistema-educativo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educaweb.com/orientacion/intereses-profesionales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asalestudio.com/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www.educacionyfp.gob.es/servicios-al-ciudadano/catalogo/estudiantes/becas-ayudas/para-estudiar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lorienta.com/franciscoayala/" TargetMode="External"/><Relationship Id="rId2" Type="http://schemas.openxmlformats.org/officeDocument/2006/relationships/hyperlink" Target="http://www.juntadeandalucia.es/temas/estudiar/otras/idiomas.html" TargetMode="External"/><Relationship Id="rId1" Type="http://schemas.openxmlformats.org/officeDocument/2006/relationships/slideLayout" Target="../slideLayouts/slideLayout37.xml"/><Relationship Id="rId4" Type="http://schemas.openxmlformats.org/officeDocument/2006/relationships/hyperlink" Target="mailto:orientacionfranciscoayala@gmail.co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lorienta.com/franciscoayala/" TargetMode="External"/><Relationship Id="rId2" Type="http://schemas.openxmlformats.org/officeDocument/2006/relationships/hyperlink" Target="http://www.juntadeandalucia.es/educacion/portals/web/ced/artisticas" TargetMode="External"/><Relationship Id="rId1" Type="http://schemas.openxmlformats.org/officeDocument/2006/relationships/slideLayout" Target="../slideLayouts/slideLayout37.xml"/><Relationship Id="rId4" Type="http://schemas.openxmlformats.org/officeDocument/2006/relationships/hyperlink" Target="mailto:orientacionfranciscoayala@gmail.com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untadeandalucia.es/temas/estudiar/otras/deportes.html" TargetMode="Externa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orientacionfranciscoayala@gmail.com" TargetMode="External"/><Relationship Id="rId3" Type="http://schemas.openxmlformats.org/officeDocument/2006/relationships/hyperlink" Target="http://www.mir.es/" TargetMode="External"/><Relationship Id="rId7" Type="http://schemas.openxmlformats.org/officeDocument/2006/relationships/hyperlink" Target="https://elorienta.com/franciscoayala/" TargetMode="External"/><Relationship Id="rId2" Type="http://schemas.openxmlformats.org/officeDocument/2006/relationships/hyperlink" Target="http://www.soldados.com/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://www.academias.com/" TargetMode="External"/><Relationship Id="rId5" Type="http://schemas.openxmlformats.org/officeDocument/2006/relationships/hyperlink" Target="https://cursosceae.es/" TargetMode="External"/><Relationship Id="rId4" Type="http://schemas.openxmlformats.org/officeDocument/2006/relationships/hyperlink" Target="http://www.seguridadaerea.e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ositor.com/" TargetMode="External"/><Relationship Id="rId2" Type="http://schemas.openxmlformats.org/officeDocument/2006/relationships/hyperlink" Target="http://www.empleopublico.net/" TargetMode="External"/><Relationship Id="rId1" Type="http://schemas.openxmlformats.org/officeDocument/2006/relationships/slideLayout" Target="../slideLayouts/slideLayout37.xml"/><Relationship Id="rId5" Type="http://schemas.openxmlformats.org/officeDocument/2006/relationships/hyperlink" Target="http://www.guardiacivil.es/es/servicios/tablonanuncios/ingresocuerpo/index.html" TargetMode="External"/><Relationship Id="rId4" Type="http://schemas.openxmlformats.org/officeDocument/2006/relationships/hyperlink" Target="http://www.oposiciones.es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lorienta.com/franciscoayala/" TargetMode="External"/><Relationship Id="rId3" Type="http://schemas.microsoft.com/office/2007/relationships/hdphoto" Target="../media/hdphoto3.wdp"/><Relationship Id="rId7" Type="http://schemas.openxmlformats.org/officeDocument/2006/relationships/hyperlink" Target="https://app.uned.es/CentrosAsociados/Presentacion/Public/modGestion/verEstudiosCentroAsociado.aspx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portal.uned.es/portal/page?_pageid=93,1643102&amp;_dad=portal&amp;_schema=PORTAL" TargetMode="External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hyperlink" Target="mailto:orientacionfranciscoayala@gmail.c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"/>
          <p:cNvPicPr/>
          <p:nvPr/>
        </p:nvPicPr>
        <p:blipFill>
          <a:blip r:embed="rId3"/>
          <a:stretch/>
        </p:blipFill>
        <p:spPr>
          <a:xfrm>
            <a:off x="4572000" y="0"/>
            <a:ext cx="4570920" cy="6856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35" name="TextShape 1"/>
          <p:cNvSpPr/>
          <p:nvPr/>
        </p:nvSpPr>
        <p:spPr>
          <a:xfrm>
            <a:off x="395280" y="476280"/>
            <a:ext cx="8279280" cy="359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6000" lnSpcReduction="10000"/>
          </a:bodyPr>
          <a:lstStyle/>
          <a:p>
            <a:pPr>
              <a:lnSpc>
                <a:spcPct val="100000"/>
              </a:lnSpc>
            </a:pPr>
            <a:r>
              <a:rPr lang="es-ES" sz="5300" b="1" strike="noStrike" spc="-1">
                <a:solidFill>
                  <a:srgbClr val="000000"/>
                </a:solidFill>
                <a:latin typeface="Calibri"/>
                <a:ea typeface="DejaVu Sans"/>
              </a:rPr>
              <a:t>Y después de   </a:t>
            </a:r>
            <a:r>
              <a:t/>
            </a:r>
            <a:br/>
            <a:r>
              <a:rPr lang="es-ES" sz="5300" b="1" strike="noStrike" spc="-1">
                <a:solidFill>
                  <a:srgbClr val="000000"/>
                </a:solidFill>
                <a:latin typeface="Calibri"/>
                <a:ea typeface="DejaVu Sans"/>
              </a:rPr>
              <a:t>Bachillerato…</a:t>
            </a:r>
            <a:r>
              <a:t/>
            </a:r>
            <a:br/>
            <a:r>
              <a:t/>
            </a:r>
            <a:br/>
            <a:r>
              <a:rPr lang="es-ES" sz="5300" b="1" strike="noStrike" spc="-1">
                <a:solidFill>
                  <a:srgbClr val="000000"/>
                </a:solidFill>
                <a:latin typeface="Calibri"/>
                <a:ea typeface="DejaVu Sans"/>
              </a:rPr>
              <a:t>¿QUÉ?</a:t>
            </a:r>
            <a:r>
              <a:t/>
            </a:r>
            <a:br/>
            <a:r>
              <a:t/>
            </a:r>
            <a:br/>
            <a:endParaRPr lang="es-ES" sz="5300" b="0" strike="noStrike" spc="-1">
              <a:latin typeface="Arial"/>
            </a:endParaRPr>
          </a:p>
        </p:txBody>
      </p:sp>
      <p:sp>
        <p:nvSpPr>
          <p:cNvPr id="236" name="TextShape 2"/>
          <p:cNvSpPr/>
          <p:nvPr/>
        </p:nvSpPr>
        <p:spPr>
          <a:xfrm>
            <a:off x="323640" y="4327200"/>
            <a:ext cx="8568720" cy="24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</a:pPr>
            <a:r>
              <a:rPr lang="es-ES" sz="3600" b="1" strike="noStrike" spc="-1">
                <a:solidFill>
                  <a:srgbClr val="000000"/>
                </a:solidFill>
                <a:latin typeface="Calibri"/>
                <a:ea typeface="DejaVu Sans"/>
              </a:rPr>
              <a:t>IES Francisco Ayala</a:t>
            </a:r>
            <a:endParaRPr lang="es-ES" sz="3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r>
              <a:rPr lang="es-ES" sz="36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Orientación  2021-2022</a:t>
            </a:r>
            <a:endParaRPr lang="es-ES" sz="3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r>
              <a:rPr lang="es-ES" sz="3600" b="1" strike="noStrike" spc="-1">
                <a:solidFill>
                  <a:srgbClr val="000000"/>
                </a:solidFill>
                <a:latin typeface="Calibri"/>
                <a:ea typeface="DejaVu Sans"/>
              </a:rPr>
              <a:t>Reunión con familias 12 de mayo de 2022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237" name="Picture 4"/>
          <p:cNvPicPr/>
          <p:nvPr/>
        </p:nvPicPr>
        <p:blipFill>
          <a:blip r:embed="rId4"/>
          <a:stretch/>
        </p:blipFill>
        <p:spPr>
          <a:xfrm>
            <a:off x="2988000" y="1917000"/>
            <a:ext cx="1218240" cy="11894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5"/>
          <p:cNvPicPr/>
          <p:nvPr/>
        </p:nvPicPr>
        <p:blipFill>
          <a:blip r:embed="rId5"/>
          <a:stretch/>
        </p:blipFill>
        <p:spPr>
          <a:xfrm>
            <a:off x="2265120" y="2648520"/>
            <a:ext cx="1062720" cy="106560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6"/>
          <p:cNvPicPr/>
          <p:nvPr/>
        </p:nvPicPr>
        <p:blipFill>
          <a:blip r:embed="rId6"/>
          <a:stretch/>
        </p:blipFill>
        <p:spPr>
          <a:xfrm>
            <a:off x="3328560" y="3389400"/>
            <a:ext cx="322920" cy="2689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/>
          <p:cNvPicPr/>
          <p:nvPr/>
        </p:nvPicPr>
        <p:blipFill>
          <a:blip r:embed="rId6"/>
          <a:stretch/>
        </p:blipFill>
        <p:spPr>
          <a:xfrm>
            <a:off x="2337480" y="4057560"/>
            <a:ext cx="322920" cy="2689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/>
          <p:cNvPicPr/>
          <p:nvPr/>
        </p:nvPicPr>
        <p:blipFill>
          <a:blip r:embed="rId7"/>
          <a:srcRect b="30929"/>
          <a:stretch/>
        </p:blipFill>
        <p:spPr>
          <a:xfrm>
            <a:off x="4420800" y="836640"/>
            <a:ext cx="1247760" cy="132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/>
          <p:nvPr/>
        </p:nvPicPr>
        <p:blipFill>
          <a:blip r:embed="rId2"/>
          <a:srcRect l="8958" t="63184" r="9687" b="4847"/>
          <a:stretch/>
        </p:blipFill>
        <p:spPr>
          <a:xfrm>
            <a:off x="-28800" y="5760"/>
            <a:ext cx="8117640" cy="1079280"/>
          </a:xfrm>
          <a:prstGeom prst="rect">
            <a:avLst/>
          </a:prstGeom>
          <a:ln w="0"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0" y="6152400"/>
            <a:ext cx="889128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MUY IMPORTANTE</a:t>
            </a:r>
            <a:r>
              <a:rPr lang="es-E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es-ES" sz="28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Parámetros de ponderación </a:t>
            </a:r>
            <a:r>
              <a:rPr lang="es-ES" sz="36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22-23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287" name="Picture 2"/>
          <p:cNvPicPr/>
          <p:nvPr/>
        </p:nvPicPr>
        <p:blipFill>
          <a:blip r:embed="rId3"/>
          <a:srcRect t="24650" b="17141"/>
          <a:stretch/>
        </p:blipFill>
        <p:spPr>
          <a:xfrm>
            <a:off x="5619240" y="0"/>
            <a:ext cx="3513960" cy="404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/>
          <p:cNvPicPr/>
          <p:nvPr/>
        </p:nvPicPr>
        <p:blipFill>
          <a:blip r:embed="rId4"/>
          <a:srcRect l="2008" t="22986" r="4205" b="9779"/>
          <a:stretch/>
        </p:blipFill>
        <p:spPr>
          <a:xfrm>
            <a:off x="312840" y="1176480"/>
            <a:ext cx="8542800" cy="35514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3"/>
          <p:cNvPicPr/>
          <p:nvPr/>
        </p:nvPicPr>
        <p:blipFill>
          <a:blip r:embed="rId5"/>
          <a:srcRect l="8221" t="8300" r="8321"/>
          <a:stretch/>
        </p:blipFill>
        <p:spPr>
          <a:xfrm>
            <a:off x="312840" y="4752360"/>
            <a:ext cx="8578440" cy="162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3"/>
          <p:cNvPicPr/>
          <p:nvPr/>
        </p:nvPicPr>
        <p:blipFill>
          <a:blip r:embed="rId3"/>
          <a:srcRect l="8178" t="49996" r="7597"/>
          <a:stretch/>
        </p:blipFill>
        <p:spPr>
          <a:xfrm>
            <a:off x="736920" y="548640"/>
            <a:ext cx="7710120" cy="19296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/>
          <p:cNvPicPr/>
          <p:nvPr/>
        </p:nvPicPr>
        <p:blipFill>
          <a:blip r:embed="rId4"/>
          <a:srcRect t="54805"/>
          <a:stretch/>
        </p:blipFill>
        <p:spPr>
          <a:xfrm>
            <a:off x="899640" y="2768040"/>
            <a:ext cx="7547760" cy="2304360"/>
          </a:xfrm>
          <a:prstGeom prst="rect">
            <a:avLst/>
          </a:prstGeom>
          <a:ln w="0"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529200" y="6147360"/>
            <a:ext cx="84344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Parámetros de ponderación  22-23</a:t>
            </a:r>
            <a:r>
              <a:rPr lang="es-E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r>
              <a:rPr lang="es-E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Ver parámetros materias relacionadas</a:t>
            </a:r>
            <a:r>
              <a:t/>
            </a:r>
            <a:br/>
            <a:endParaRPr lang="es-ES" sz="2000" b="0" strike="noStrike" spc="-1">
              <a:latin typeface="Arial"/>
            </a:endParaRPr>
          </a:p>
        </p:txBody>
      </p:sp>
      <p:pic>
        <p:nvPicPr>
          <p:cNvPr id="293" name="Picture 2"/>
          <p:cNvPicPr/>
          <p:nvPr/>
        </p:nvPicPr>
        <p:blipFill>
          <a:blip r:embed="rId5"/>
          <a:srcRect t="24650" b="17141"/>
          <a:stretch/>
        </p:blipFill>
        <p:spPr>
          <a:xfrm>
            <a:off x="5619240" y="0"/>
            <a:ext cx="3513960" cy="40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457200" y="5598360"/>
            <a:ext cx="822852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Arial"/>
              </a:rPr>
              <a:t>El mejor momento para examinarse es el curso en el  que acaban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96" name="Picture 2"/>
          <p:cNvPicPr/>
          <p:nvPr/>
        </p:nvPicPr>
        <p:blipFill>
          <a:blip r:embed="rId2"/>
          <a:stretch/>
        </p:blipFill>
        <p:spPr>
          <a:xfrm>
            <a:off x="25920" y="0"/>
            <a:ext cx="9143640" cy="486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3"/>
          <p:cNvPicPr/>
          <p:nvPr/>
        </p:nvPicPr>
        <p:blipFill>
          <a:blip r:embed="rId2"/>
          <a:stretch/>
        </p:blipFill>
        <p:spPr>
          <a:xfrm>
            <a:off x="574560" y="2925000"/>
            <a:ext cx="7992360" cy="32497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/>
          <p:cNvPicPr/>
          <p:nvPr/>
        </p:nvPicPr>
        <p:blipFill>
          <a:blip r:embed="rId3"/>
          <a:stretch/>
        </p:blipFill>
        <p:spPr>
          <a:xfrm>
            <a:off x="574560" y="332640"/>
            <a:ext cx="7992360" cy="225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323640" y="-370080"/>
            <a:ext cx="8362080" cy="98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rPr lang="es-ES" sz="2800" b="1" strike="noStrike" spc="-1">
                <a:latin typeface="Arial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300" name="Picture 2"/>
          <p:cNvPicPr/>
          <p:nvPr/>
        </p:nvPicPr>
        <p:blipFill>
          <a:blip r:embed="rId2"/>
          <a:srcRect l="2433" t="12652" r="570" b="12026"/>
          <a:stretch/>
        </p:blipFill>
        <p:spPr>
          <a:xfrm>
            <a:off x="971640" y="548640"/>
            <a:ext cx="7849440" cy="42703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/>
          <p:cNvPicPr/>
          <p:nvPr/>
        </p:nvPicPr>
        <p:blipFill>
          <a:blip r:embed="rId3"/>
          <a:stretch/>
        </p:blipFill>
        <p:spPr>
          <a:xfrm>
            <a:off x="219600" y="5021280"/>
            <a:ext cx="8747640" cy="1834200"/>
          </a:xfrm>
          <a:prstGeom prst="rect">
            <a:avLst/>
          </a:prstGeom>
          <a:ln w="0">
            <a:noFill/>
          </a:ln>
        </p:spPr>
      </p:pic>
      <p:sp>
        <p:nvSpPr>
          <p:cNvPr id="302" name="3 Rectángulo"/>
          <p:cNvSpPr/>
          <p:nvPr/>
        </p:nvSpPr>
        <p:spPr>
          <a:xfrm>
            <a:off x="251640" y="116640"/>
            <a:ext cx="2663640" cy="431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Sanciones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pic>
        <p:nvPicPr>
          <p:cNvPr id="305" name="Picture 2"/>
          <p:cNvPicPr/>
          <p:nvPr/>
        </p:nvPicPr>
        <p:blipFill>
          <a:blip r:embed="rId2"/>
          <a:stretch/>
        </p:blipFill>
        <p:spPr>
          <a:xfrm>
            <a:off x="323640" y="188640"/>
            <a:ext cx="8424360" cy="41616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3"/>
          <p:cNvPicPr/>
          <p:nvPr/>
        </p:nvPicPr>
        <p:blipFill>
          <a:blip r:embed="rId3"/>
          <a:stretch/>
        </p:blipFill>
        <p:spPr>
          <a:xfrm>
            <a:off x="179640" y="4486680"/>
            <a:ext cx="4103640" cy="21826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4"/>
          <p:cNvPicPr/>
          <p:nvPr/>
        </p:nvPicPr>
        <p:blipFill>
          <a:blip r:embed="rId4"/>
          <a:stretch/>
        </p:blipFill>
        <p:spPr>
          <a:xfrm>
            <a:off x="4384440" y="4490280"/>
            <a:ext cx="4363200" cy="217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pic>
        <p:nvPicPr>
          <p:cNvPr id="310" name="Picture 2"/>
          <p:cNvPicPr/>
          <p:nvPr/>
        </p:nvPicPr>
        <p:blipFill>
          <a:blip r:embed="rId2"/>
          <a:srcRect l="8064" t="6813" r="5813" b="18711"/>
          <a:stretch/>
        </p:blipFill>
        <p:spPr>
          <a:xfrm>
            <a:off x="251640" y="188640"/>
            <a:ext cx="8619120" cy="54000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3"/>
          <p:cNvPicPr/>
          <p:nvPr/>
        </p:nvPicPr>
        <p:blipFill>
          <a:blip r:embed="rId3"/>
          <a:srcRect t="66589"/>
          <a:stretch/>
        </p:blipFill>
        <p:spPr>
          <a:xfrm>
            <a:off x="395640" y="5794200"/>
            <a:ext cx="8208360" cy="71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/>
          <p:cNvPicPr/>
          <p:nvPr/>
        </p:nvPicPr>
        <p:blipFill>
          <a:blip r:embed="rId2"/>
          <a:srcRect b="87306"/>
          <a:stretch/>
        </p:blipFill>
        <p:spPr>
          <a:xfrm>
            <a:off x="11160" y="38520"/>
            <a:ext cx="9143280" cy="52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4"/>
          <p:cNvPicPr/>
          <p:nvPr/>
        </p:nvPicPr>
        <p:blipFill>
          <a:blip r:embed="rId3"/>
          <a:stretch/>
        </p:blipFill>
        <p:spPr>
          <a:xfrm>
            <a:off x="1962000" y="1897920"/>
            <a:ext cx="4787280" cy="498168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3"/>
          <p:cNvPicPr/>
          <p:nvPr/>
        </p:nvPicPr>
        <p:blipFill>
          <a:blip r:embed="rId4"/>
          <a:stretch/>
        </p:blipFill>
        <p:spPr>
          <a:xfrm>
            <a:off x="0" y="559440"/>
            <a:ext cx="9143280" cy="133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2"/>
          <p:cNvPicPr/>
          <p:nvPr/>
        </p:nvPicPr>
        <p:blipFill>
          <a:blip r:embed="rId2"/>
          <a:srcRect t="54163" b="36851"/>
          <a:stretch/>
        </p:blipFill>
        <p:spPr>
          <a:xfrm>
            <a:off x="0" y="0"/>
            <a:ext cx="9143280" cy="3679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2"/>
          <p:cNvPicPr/>
          <p:nvPr/>
        </p:nvPicPr>
        <p:blipFill>
          <a:blip r:embed="rId3"/>
          <a:stretch/>
        </p:blipFill>
        <p:spPr>
          <a:xfrm>
            <a:off x="368640" y="2277000"/>
            <a:ext cx="3971520" cy="437220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3"/>
          <p:cNvPicPr/>
          <p:nvPr/>
        </p:nvPicPr>
        <p:blipFill>
          <a:blip r:embed="rId4"/>
          <a:stretch/>
        </p:blipFill>
        <p:spPr>
          <a:xfrm>
            <a:off x="4572000" y="2277000"/>
            <a:ext cx="4092120" cy="4380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2"/>
          <p:cNvPicPr/>
          <p:nvPr/>
        </p:nvPicPr>
        <p:blipFill>
          <a:blip r:embed="rId5"/>
          <a:stretch/>
        </p:blipFill>
        <p:spPr>
          <a:xfrm>
            <a:off x="0" y="368640"/>
            <a:ext cx="9143280" cy="190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pic>
        <p:nvPicPr>
          <p:cNvPr id="321" name="Picture 2"/>
          <p:cNvPicPr/>
          <p:nvPr/>
        </p:nvPicPr>
        <p:blipFill>
          <a:blip r:embed="rId2"/>
          <a:stretch/>
        </p:blipFill>
        <p:spPr>
          <a:xfrm>
            <a:off x="-6840" y="0"/>
            <a:ext cx="915012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588360" y="1196640"/>
            <a:ext cx="2647440" cy="5382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8520" cy="166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>
                <a:latin typeface="Arial"/>
              </a:rPr>
              <a:t>Reunión de orientación con familias 2º Bachillerato 2022</a:t>
            </a:r>
            <a:r>
              <a:rPr lang="es-ES" sz="1600" b="1" strike="noStrike" spc="-1" dirty="0">
                <a:latin typeface="Arial"/>
              </a:rPr>
              <a:t>                   Mª  Dolores Herrera Bonet</a:t>
            </a:r>
            <a:r>
              <a:rPr lang="es-ES" sz="1800" b="0" strike="noStrike" spc="-1" dirty="0">
                <a:latin typeface="Arial"/>
              </a:rPr>
              <a:t>	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subTitle"/>
          </p:nvPr>
        </p:nvSpPr>
        <p:spPr>
          <a:xfrm>
            <a:off x="539552" y="1484784"/>
            <a:ext cx="6696088" cy="5049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latin typeface="Arial"/>
              </a:rPr>
              <a:t>Informar a las familias del alumnado de las salidas de sus hijos e hijas al acabar</a:t>
            </a:r>
          </a:p>
          <a:p>
            <a:pPr>
              <a:lnSpc>
                <a:spcPct val="100000"/>
              </a:lnSpc>
            </a:pPr>
            <a:r>
              <a:rPr lang="es-ES" sz="2800" b="0" strike="noStrike" spc="-1" dirty="0">
                <a:latin typeface="Arial"/>
              </a:rPr>
              <a:t> 2º de Bachillerato.</a:t>
            </a:r>
          </a:p>
          <a:p>
            <a:pPr>
              <a:lnSpc>
                <a:spcPct val="100000"/>
              </a:lnSpc>
            </a:pPr>
            <a:endParaRPr lang="es-ES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latin typeface="Arial"/>
              </a:rPr>
              <a:t>Título de Bachiller.</a:t>
            </a:r>
          </a:p>
          <a:p>
            <a:pPr>
              <a:lnSpc>
                <a:spcPct val="100000"/>
              </a:lnSpc>
            </a:pPr>
            <a:endParaRPr lang="es-ES" sz="2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 err="1">
                <a:latin typeface="Arial"/>
              </a:rPr>
              <a:t>Pevau</a:t>
            </a:r>
            <a:r>
              <a:rPr lang="es-ES" sz="2800" b="0" strike="noStrike" spc="-1" dirty="0">
                <a:latin typeface="Arial"/>
              </a:rPr>
              <a:t> y Acceso a la Universidad. </a:t>
            </a:r>
          </a:p>
          <a:p>
            <a:pPr>
              <a:lnSpc>
                <a:spcPct val="100000"/>
              </a:lnSpc>
            </a:pPr>
            <a:r>
              <a:rPr lang="es-ES" sz="2800" b="0" strike="noStrike" spc="-1" dirty="0">
                <a:latin typeface="Arial"/>
              </a:rPr>
              <a:t>   Otros estudios superiores.</a:t>
            </a:r>
          </a:p>
          <a:p>
            <a:pPr>
              <a:lnSpc>
                <a:spcPct val="100000"/>
              </a:lnSpc>
            </a:pPr>
            <a:endParaRPr lang="es-ES" sz="2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latin typeface="Arial"/>
              </a:rPr>
              <a:t>Plazos, trámites y procedimientos.</a:t>
            </a:r>
          </a:p>
          <a:p>
            <a:pPr>
              <a:lnSpc>
                <a:spcPct val="100000"/>
              </a:lnSpc>
            </a:pPr>
            <a:endParaRPr lang="es-E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latin typeface="Arial"/>
              </a:rPr>
              <a:t>Preguntas y dudas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sp>
        <p:nvSpPr>
          <p:cNvPr id="324" name="4 Conector recto"/>
          <p:cNvSpPr/>
          <p:nvPr/>
        </p:nvSpPr>
        <p:spPr>
          <a:xfrm>
            <a:off x="1979640" y="260640"/>
            <a:ext cx="1368000" cy="360"/>
          </a:xfrm>
          <a:prstGeom prst="line">
            <a:avLst/>
          </a:prstGeom>
          <a:ln>
            <a:solidFill>
              <a:srgbClr val="C0504D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325" name="6 Conector recto"/>
          <p:cNvSpPr/>
          <p:nvPr/>
        </p:nvSpPr>
        <p:spPr>
          <a:xfrm>
            <a:off x="3491640" y="548640"/>
            <a:ext cx="2160360" cy="360"/>
          </a:xfrm>
          <a:prstGeom prst="line">
            <a:avLst/>
          </a:prstGeom>
          <a:ln>
            <a:solidFill>
              <a:srgbClr val="C0504D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326" name="16 Conector recto"/>
          <p:cNvSpPr/>
          <p:nvPr/>
        </p:nvSpPr>
        <p:spPr>
          <a:xfrm>
            <a:off x="2123640" y="260640"/>
            <a:ext cx="1080000" cy="360"/>
          </a:xfrm>
          <a:prstGeom prst="line">
            <a:avLst/>
          </a:prstGeom>
          <a:ln>
            <a:solidFill>
              <a:srgbClr val="C0504D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pic>
        <p:nvPicPr>
          <p:cNvPr id="327" name="Picture 2"/>
          <p:cNvPicPr/>
          <p:nvPr/>
        </p:nvPicPr>
        <p:blipFill>
          <a:blip r:embed="rId2"/>
          <a:stretch/>
        </p:blipFill>
        <p:spPr>
          <a:xfrm>
            <a:off x="0" y="-36720"/>
            <a:ext cx="9143280" cy="693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/>
          <p:cNvPicPr/>
          <p:nvPr/>
        </p:nvPicPr>
        <p:blipFill>
          <a:blip r:embed="rId2"/>
          <a:stretch/>
        </p:blipFill>
        <p:spPr>
          <a:xfrm>
            <a:off x="251640" y="332640"/>
            <a:ext cx="8568360" cy="619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377640" y="187560"/>
            <a:ext cx="829008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latin typeface="Arial"/>
              </a:rPr>
              <a:t>Consejos para las pruebas 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330" name="Picture 2"/>
          <p:cNvPicPr/>
          <p:nvPr/>
        </p:nvPicPr>
        <p:blipFill>
          <a:blip r:embed="rId2"/>
          <a:stretch/>
        </p:blipFill>
        <p:spPr>
          <a:xfrm>
            <a:off x="323640" y="490320"/>
            <a:ext cx="2580480" cy="2818800"/>
          </a:xfrm>
          <a:prstGeom prst="rect">
            <a:avLst/>
          </a:prstGeom>
          <a:ln w="0">
            <a:noFill/>
          </a:ln>
        </p:spPr>
      </p:pic>
      <p:sp>
        <p:nvSpPr>
          <p:cNvPr id="331" name="3 Rectángulo"/>
          <p:cNvSpPr/>
          <p:nvPr/>
        </p:nvSpPr>
        <p:spPr>
          <a:xfrm>
            <a:off x="189720" y="548640"/>
            <a:ext cx="8953920" cy="694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	        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	        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	            Planificar y organizar los repasos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Estudia, descansa, aire libre y positividad ( el mayor esfuerzo ya está realizado)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Descansar y dormir lo suficiente. Presentarse a las pruebas </a:t>
            </a: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descansada y relajada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Llegar </a:t>
            </a: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puntual 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 las pruebas y sabiendo exactamente el lugar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332" name="Picture 3"/>
          <p:cNvPicPr/>
          <p:nvPr/>
        </p:nvPicPr>
        <p:blipFill>
          <a:blip r:embed="rId3"/>
          <a:stretch/>
        </p:blipFill>
        <p:spPr>
          <a:xfrm>
            <a:off x="6300360" y="576000"/>
            <a:ext cx="2694960" cy="264708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4"/>
          <p:cNvPicPr/>
          <p:nvPr/>
        </p:nvPicPr>
        <p:blipFill>
          <a:blip r:embed="rId4"/>
          <a:stretch/>
        </p:blipFill>
        <p:spPr>
          <a:xfrm>
            <a:off x="189720" y="4248000"/>
            <a:ext cx="2685240" cy="260928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5"/>
          <p:cNvPicPr/>
          <p:nvPr/>
        </p:nvPicPr>
        <p:blipFill>
          <a:blip r:embed="rId5"/>
          <a:srcRect r="49309"/>
          <a:stretch/>
        </p:blipFill>
        <p:spPr>
          <a:xfrm>
            <a:off x="2961000" y="4169880"/>
            <a:ext cx="2692800" cy="267588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/>
          <p:cNvPicPr/>
          <p:nvPr/>
        </p:nvPicPr>
        <p:blipFill>
          <a:blip r:embed="rId5"/>
          <a:srcRect l="51998"/>
          <a:stretch/>
        </p:blipFill>
        <p:spPr>
          <a:xfrm>
            <a:off x="5940000" y="4191120"/>
            <a:ext cx="2549880" cy="267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sp>
        <p:nvSpPr>
          <p:cNvPr id="337" name="3 Rectángulo"/>
          <p:cNvSpPr/>
          <p:nvPr/>
        </p:nvSpPr>
        <p:spPr>
          <a:xfrm>
            <a:off x="467640" y="0"/>
            <a:ext cx="8496360" cy="281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641"/>
              </a:spcBef>
            </a:pPr>
            <a:r>
              <a:rPr lang="es-ES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Preinscripción Universidad </a:t>
            </a:r>
            <a:endParaRPr lang="es-ES" sz="4400" b="0" strike="noStrike" spc="-1">
              <a:latin typeface="Arial"/>
            </a:endParaRPr>
          </a:p>
          <a:p>
            <a:pPr marL="360" algn="r">
              <a:lnSpc>
                <a:spcPct val="100000"/>
              </a:lnSpc>
              <a:spcBef>
                <a:spcPts val="641"/>
              </a:spcBef>
            </a:pPr>
            <a:r>
              <a:rPr lang="es-E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Convocatoria  ordinaria </a:t>
            </a:r>
            <a:r>
              <a:rPr lang="es-E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23  junio al 1 de julio 2022</a:t>
            </a:r>
            <a:endParaRPr lang="es-ES" sz="2400" b="0" strike="noStrike" spc="-1">
              <a:latin typeface="Arial"/>
            </a:endParaRPr>
          </a:p>
          <a:p>
            <a:pPr marL="360" algn="r">
              <a:lnSpc>
                <a:spcPct val="100000"/>
              </a:lnSpc>
              <a:spcBef>
                <a:spcPts val="641"/>
              </a:spcBef>
            </a:pPr>
            <a:r>
              <a:rPr lang="es-E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Convocatoria extraordinaria: del </a:t>
            </a:r>
            <a:r>
              <a:rPr lang="es-E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27 al 29 de julio</a:t>
            </a:r>
            <a:r>
              <a:rPr lang="es-ES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202</a:t>
            </a:r>
            <a:r>
              <a:rPr lang="es-ES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 lang="es-ES" sz="2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es-ES" sz="2800" b="0" strike="noStrike" spc="-1">
              <a:latin typeface="Arial"/>
            </a:endParaRPr>
          </a:p>
        </p:txBody>
      </p:sp>
      <p:graphicFrame>
        <p:nvGraphicFramePr>
          <p:cNvPr id="338" name="1 Tabla"/>
          <p:cNvGraphicFramePr/>
          <p:nvPr/>
        </p:nvGraphicFramePr>
        <p:xfrm>
          <a:off x="0" y="1772640"/>
          <a:ext cx="9143640" cy="50400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5040360">
                <a:tc>
                  <a:txBody>
                    <a:bodyPr/>
                    <a:lstStyle/>
                    <a:p>
                      <a:pPr marL="70560" indent="-84852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0" algn="l"/>
                        </a:tabLst>
                      </a:pPr>
                      <a:r>
                        <a:rPr lang="es-ES" sz="2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¿</a:t>
                      </a:r>
                      <a:r>
                        <a:rPr lang="es-ES" sz="32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Cómo se presenta la solicitud?</a:t>
                      </a:r>
                      <a:endParaRPr lang="es-ES" sz="32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32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Estrictamente durante los </a:t>
                      </a:r>
                      <a:r>
                        <a:rPr lang="es-ES" sz="1800" b="1" u="sng" strike="noStrike" spc="-1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plazos</a:t>
                      </a: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de presentación de solicitudes y obligatoriamente a través</a:t>
                      </a:r>
                      <a:endParaRPr lang="es-ES" sz="18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de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la </a:t>
                      </a:r>
                      <a:r>
                        <a:rPr lang="es-ES" sz="2400" b="1" u="sng" strike="noStrike" spc="-1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web de Distrito Único Andaluz</a:t>
                      </a:r>
                      <a:endParaRPr lang="es-ES" sz="24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endParaRPr lang="es-ES" sz="2000" b="0" strike="noStrike" spc="-1">
                        <a:latin typeface="Arial"/>
                      </a:endParaRPr>
                    </a:p>
                    <a:p>
                      <a:pPr marL="70560" indent="-84852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¿</a:t>
                      </a:r>
                      <a:r>
                        <a:rPr lang="es-ES" sz="32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Cómo rellenar  la solicitud?  </a:t>
                      </a: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La solicitud es</a:t>
                      </a: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s-ES" sz="20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única</a:t>
                      </a: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y contemplará </a:t>
                      </a:r>
                      <a:r>
                        <a:rPr lang="es-ES" sz="2000" b="1" u="sng" strike="noStrike" spc="-1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por orden de preferencia todas las peticiones </a:t>
                      </a: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de las titulaciones en las distintas universidades andaluzas que la persona interesada desee formular.</a:t>
                      </a:r>
                      <a:endParaRPr lang="es-ES" sz="18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u="sng" strike="noStrike" spc="-1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Es recomendable solicitar más de una titulación </a:t>
                      </a: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y centro por si no resulta admitido/a en su primera preferencia.   </a:t>
                      </a:r>
                      <a:endParaRPr lang="es-ES" sz="18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 marL="457200" indent="-8485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Para Universidades fuera de Andalucía, consultar fechas en los Distritos Universitarios curso 21-22 En blog de orientación  puede consultar enlaces a universidades. 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 marL="89280" marR="89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pic>
        <p:nvPicPr>
          <p:cNvPr id="339" name="Picture 2"/>
          <p:cNvPicPr/>
          <p:nvPr/>
        </p:nvPicPr>
        <p:blipFill>
          <a:blip r:embed="rId2"/>
          <a:stretch/>
        </p:blipFill>
        <p:spPr>
          <a:xfrm>
            <a:off x="5090400" y="2518920"/>
            <a:ext cx="3743640" cy="6152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/>
          <p:cNvPicPr/>
          <p:nvPr/>
        </p:nvPicPr>
        <p:blipFill>
          <a:blip r:embed="rId3"/>
          <a:stretch/>
        </p:blipFill>
        <p:spPr>
          <a:xfrm>
            <a:off x="467640" y="5733360"/>
            <a:ext cx="8280360" cy="10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pic>
        <p:nvPicPr>
          <p:cNvPr id="343" name="Picture 2"/>
          <p:cNvPicPr/>
          <p:nvPr/>
        </p:nvPicPr>
        <p:blipFill>
          <a:blip r:embed="rId2"/>
          <a:srcRect t="2958"/>
          <a:stretch/>
        </p:blipFill>
        <p:spPr>
          <a:xfrm>
            <a:off x="194760" y="476640"/>
            <a:ext cx="8870040" cy="583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/>
          <p:nvPr/>
        </p:nvSpPr>
        <p:spPr>
          <a:xfrm>
            <a:off x="457200" y="274680"/>
            <a:ext cx="822852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Preinscripción Universidad</a:t>
            </a:r>
            <a:endParaRPr lang="es-ES" sz="4800" b="0" strike="noStrike" spc="-1">
              <a:latin typeface="Arial"/>
            </a:endParaRPr>
          </a:p>
        </p:txBody>
      </p:sp>
      <p:sp>
        <p:nvSpPr>
          <p:cNvPr id="345" name="TextShape 2"/>
          <p:cNvSpPr/>
          <p:nvPr/>
        </p:nvSpPr>
        <p:spPr>
          <a:xfrm>
            <a:off x="539640" y="836640"/>
            <a:ext cx="8228520" cy="57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Convocatoria  ordinaria </a:t>
            </a:r>
            <a:r>
              <a:rPr lang="es-ES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23  junio al 1 de julio</a:t>
            </a:r>
            <a:r>
              <a:rPr lang="es-ES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3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C. extraordianaria: del 27 al </a:t>
            </a:r>
            <a:r>
              <a:rPr lang="es-ES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29 de julio.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>
              <a:latin typeface="Arial"/>
            </a:endParaRPr>
          </a:p>
        </p:txBody>
      </p:sp>
      <p:pic>
        <p:nvPicPr>
          <p:cNvPr id="346" name="Picture 3"/>
          <p:cNvPicPr/>
          <p:nvPr/>
        </p:nvPicPr>
        <p:blipFill>
          <a:blip r:embed="rId2"/>
          <a:stretch/>
        </p:blipFill>
        <p:spPr>
          <a:xfrm>
            <a:off x="460440" y="974880"/>
            <a:ext cx="8220960" cy="533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/>
          <p:nvPr/>
        </p:nvSpPr>
        <p:spPr>
          <a:xfrm>
            <a:off x="457200" y="274680"/>
            <a:ext cx="822852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Preinscripción Universidad</a:t>
            </a:r>
            <a:endParaRPr lang="es-ES" sz="4800" b="0" strike="noStrike" spc="-1">
              <a:latin typeface="Arial"/>
            </a:endParaRPr>
          </a:p>
        </p:txBody>
      </p:sp>
      <p:pic>
        <p:nvPicPr>
          <p:cNvPr id="348" name="Picture 2"/>
          <p:cNvPicPr/>
          <p:nvPr/>
        </p:nvPicPr>
        <p:blipFill>
          <a:blip r:embed="rId2"/>
          <a:stretch/>
        </p:blipFill>
        <p:spPr>
          <a:xfrm>
            <a:off x="455760" y="1541520"/>
            <a:ext cx="8230320" cy="378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2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estudiaengranada.ugr.es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</a:t>
            </a:r>
            <a:r>
              <a:rPr lang="es-ES" sz="2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grados.ugr.es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						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350" name="Picture 3"/>
          <p:cNvPicPr/>
          <p:nvPr/>
        </p:nvPicPr>
        <p:blipFill>
          <a:blip r:embed="rId4"/>
          <a:stretch/>
        </p:blipFill>
        <p:spPr>
          <a:xfrm>
            <a:off x="4860000" y="1417320"/>
            <a:ext cx="4096800" cy="378864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4"/>
          <p:cNvPicPr/>
          <p:nvPr/>
        </p:nvPicPr>
        <p:blipFill>
          <a:blip r:embed="rId5"/>
          <a:stretch/>
        </p:blipFill>
        <p:spPr>
          <a:xfrm>
            <a:off x="158400" y="1417320"/>
            <a:ext cx="4532400" cy="373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9"/>
          <p:cNvSpPr/>
          <p:nvPr/>
        </p:nvSpPr>
        <p:spPr>
          <a:xfrm>
            <a:off x="457200" y="274680"/>
            <a:ext cx="8228520" cy="48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Ingenierías y Arquitectura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353" name="Picture 48"/>
          <p:cNvPicPr/>
          <p:nvPr/>
        </p:nvPicPr>
        <p:blipFill>
          <a:blip r:embed="rId3"/>
          <a:srcRect r="4189" b="9292"/>
          <a:stretch/>
        </p:blipFill>
        <p:spPr>
          <a:xfrm>
            <a:off x="83520" y="836640"/>
            <a:ext cx="3911400" cy="94536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49"/>
          <p:cNvPicPr/>
          <p:nvPr/>
        </p:nvPicPr>
        <p:blipFill>
          <a:blip r:embed="rId4"/>
          <a:stretch/>
        </p:blipFill>
        <p:spPr>
          <a:xfrm>
            <a:off x="35640" y="1917000"/>
            <a:ext cx="3963240" cy="9853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50"/>
          <p:cNvPicPr/>
          <p:nvPr/>
        </p:nvPicPr>
        <p:blipFill>
          <a:blip r:embed="rId5"/>
          <a:srcRect b="22674"/>
          <a:stretch/>
        </p:blipFill>
        <p:spPr>
          <a:xfrm>
            <a:off x="35640" y="2993760"/>
            <a:ext cx="3963240" cy="93816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51"/>
          <p:cNvPicPr/>
          <p:nvPr/>
        </p:nvPicPr>
        <p:blipFill>
          <a:blip r:embed="rId6"/>
          <a:stretch/>
        </p:blipFill>
        <p:spPr>
          <a:xfrm>
            <a:off x="35640" y="4048920"/>
            <a:ext cx="4038120" cy="103536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52"/>
          <p:cNvPicPr/>
          <p:nvPr/>
        </p:nvPicPr>
        <p:blipFill>
          <a:blip r:embed="rId7"/>
          <a:stretch/>
        </p:blipFill>
        <p:spPr>
          <a:xfrm>
            <a:off x="83520" y="5128560"/>
            <a:ext cx="4058280" cy="74736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53"/>
          <p:cNvPicPr/>
          <p:nvPr/>
        </p:nvPicPr>
        <p:blipFill>
          <a:blip r:embed="rId8"/>
          <a:stretch/>
        </p:blipFill>
        <p:spPr>
          <a:xfrm>
            <a:off x="39600" y="5907960"/>
            <a:ext cx="4102200" cy="90396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54"/>
          <p:cNvPicPr/>
          <p:nvPr/>
        </p:nvPicPr>
        <p:blipFill>
          <a:blip r:embed="rId9"/>
          <a:stretch/>
        </p:blipFill>
        <p:spPr>
          <a:xfrm>
            <a:off x="5164560" y="836640"/>
            <a:ext cx="3895560" cy="8276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55"/>
          <p:cNvPicPr/>
          <p:nvPr/>
        </p:nvPicPr>
        <p:blipFill>
          <a:blip r:embed="rId10"/>
          <a:stretch/>
        </p:blipFill>
        <p:spPr>
          <a:xfrm>
            <a:off x="5148000" y="1772640"/>
            <a:ext cx="3924720" cy="7801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56"/>
          <p:cNvPicPr/>
          <p:nvPr/>
        </p:nvPicPr>
        <p:blipFill>
          <a:blip r:embed="rId11"/>
          <a:stretch/>
        </p:blipFill>
        <p:spPr>
          <a:xfrm>
            <a:off x="5135400" y="2709000"/>
            <a:ext cx="3937320" cy="737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57"/>
          <p:cNvPicPr/>
          <p:nvPr/>
        </p:nvPicPr>
        <p:blipFill>
          <a:blip r:embed="rId12"/>
          <a:stretch/>
        </p:blipFill>
        <p:spPr>
          <a:xfrm>
            <a:off x="5148000" y="3573000"/>
            <a:ext cx="3947760" cy="9928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58"/>
          <p:cNvPicPr/>
          <p:nvPr/>
        </p:nvPicPr>
        <p:blipFill>
          <a:blip r:embed="rId13"/>
          <a:stretch/>
        </p:blipFill>
        <p:spPr>
          <a:xfrm>
            <a:off x="5148000" y="4653000"/>
            <a:ext cx="3924720" cy="1160280"/>
          </a:xfrm>
          <a:prstGeom prst="rect">
            <a:avLst/>
          </a:prstGeom>
          <a:ln w="0">
            <a:noFill/>
          </a:ln>
        </p:spPr>
      </p:pic>
      <p:sp>
        <p:nvSpPr>
          <p:cNvPr id="364" name="CustomShape 5"/>
          <p:cNvSpPr/>
          <p:nvPr/>
        </p:nvSpPr>
        <p:spPr>
          <a:xfrm>
            <a:off x="5164560" y="5949360"/>
            <a:ext cx="4015080" cy="862560"/>
          </a:xfrm>
          <a:prstGeom prst="ellipse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Otras  </a:t>
            </a:r>
            <a:endParaRPr lang="es-ES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14"/>
              </a:rPr>
              <a:t>I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14"/>
              </a:rPr>
              <a:t>. Ciencias Salud    </a:t>
            </a: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UMA / USE</a:t>
            </a:r>
            <a:endParaRPr lang="es-ES" sz="1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15"/>
              </a:rPr>
              <a:t>I. Aeroespacial</a:t>
            </a: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USE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   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8"/>
          <p:cNvSpPr/>
          <p:nvPr/>
        </p:nvSpPr>
        <p:spPr>
          <a:xfrm>
            <a:off x="457200" y="274680"/>
            <a:ext cx="8228520" cy="48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2000"/>
          </a:bodyPr>
          <a:lstStyle/>
          <a:p>
            <a:pPr algn="ctr">
              <a:lnSpc>
                <a:spcPct val="100000"/>
              </a:lnSpc>
            </a:pPr>
            <a:r>
              <a:rPr lang="es-ES" sz="36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Ciencias de la Salud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366" name="Picture 13"/>
          <p:cNvPicPr/>
          <p:nvPr/>
        </p:nvPicPr>
        <p:blipFill>
          <a:blip r:embed="rId3"/>
          <a:stretch/>
        </p:blipFill>
        <p:spPr>
          <a:xfrm>
            <a:off x="547560" y="1145880"/>
            <a:ext cx="2583360" cy="6397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4"/>
          <p:cNvPicPr/>
          <p:nvPr/>
        </p:nvPicPr>
        <p:blipFill>
          <a:blip r:embed="rId4"/>
          <a:stretch/>
        </p:blipFill>
        <p:spPr>
          <a:xfrm>
            <a:off x="570240" y="2032920"/>
            <a:ext cx="2591280" cy="5659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9"/>
          <p:cNvPicPr/>
          <p:nvPr/>
        </p:nvPicPr>
        <p:blipFill>
          <a:blip r:embed="rId5"/>
          <a:stretch/>
        </p:blipFill>
        <p:spPr>
          <a:xfrm>
            <a:off x="526320" y="2838240"/>
            <a:ext cx="2630520" cy="6418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40"/>
          <p:cNvPicPr/>
          <p:nvPr/>
        </p:nvPicPr>
        <p:blipFill>
          <a:blip r:embed="rId6"/>
          <a:stretch/>
        </p:blipFill>
        <p:spPr>
          <a:xfrm>
            <a:off x="467640" y="3826080"/>
            <a:ext cx="2663280" cy="53604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41"/>
          <p:cNvPicPr/>
          <p:nvPr/>
        </p:nvPicPr>
        <p:blipFill>
          <a:blip r:embed="rId7"/>
          <a:stretch/>
        </p:blipFill>
        <p:spPr>
          <a:xfrm>
            <a:off x="472320" y="4719600"/>
            <a:ext cx="2689200" cy="5493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42"/>
          <p:cNvPicPr/>
          <p:nvPr/>
        </p:nvPicPr>
        <p:blipFill>
          <a:blip r:embed="rId8"/>
          <a:stretch/>
        </p:blipFill>
        <p:spPr>
          <a:xfrm>
            <a:off x="3863520" y="1169280"/>
            <a:ext cx="4883760" cy="65988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43"/>
          <p:cNvPicPr/>
          <p:nvPr/>
        </p:nvPicPr>
        <p:blipFill>
          <a:blip r:embed="rId9"/>
          <a:stretch/>
        </p:blipFill>
        <p:spPr>
          <a:xfrm>
            <a:off x="5868000" y="3190320"/>
            <a:ext cx="2850120" cy="66960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44"/>
          <p:cNvPicPr/>
          <p:nvPr/>
        </p:nvPicPr>
        <p:blipFill>
          <a:blip r:embed="rId10"/>
          <a:stretch/>
        </p:blipFill>
        <p:spPr>
          <a:xfrm>
            <a:off x="6278400" y="3989160"/>
            <a:ext cx="2468880" cy="51876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45"/>
          <p:cNvPicPr/>
          <p:nvPr/>
        </p:nvPicPr>
        <p:blipFill>
          <a:blip r:embed="rId11"/>
          <a:stretch/>
        </p:blipFill>
        <p:spPr>
          <a:xfrm>
            <a:off x="4500000" y="4563720"/>
            <a:ext cx="4266360" cy="64404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46"/>
          <p:cNvPicPr/>
          <p:nvPr/>
        </p:nvPicPr>
        <p:blipFill>
          <a:blip r:embed="rId12"/>
          <a:stretch/>
        </p:blipFill>
        <p:spPr>
          <a:xfrm>
            <a:off x="4356000" y="5352120"/>
            <a:ext cx="4364640" cy="74016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47"/>
          <p:cNvPicPr/>
          <p:nvPr/>
        </p:nvPicPr>
        <p:blipFill>
          <a:blip r:embed="rId13"/>
          <a:stretch/>
        </p:blipFill>
        <p:spPr>
          <a:xfrm>
            <a:off x="4605120" y="2099880"/>
            <a:ext cx="4142160" cy="99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988320" y="2493000"/>
            <a:ext cx="2154960" cy="4335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46" name="TextShape 1"/>
          <p:cNvSpPr/>
          <p:nvPr/>
        </p:nvSpPr>
        <p:spPr>
          <a:xfrm>
            <a:off x="327960" y="352800"/>
            <a:ext cx="8228520" cy="98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4000" lnSpcReduction="10000"/>
          </a:bodyPr>
          <a:lstStyle/>
          <a:p>
            <a:pPr algn="ctr"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9000" b="0" strike="noStrike" spc="-1">
                <a:solidFill>
                  <a:srgbClr val="000000"/>
                </a:solidFill>
                <a:latin typeface="Arial"/>
                <a:ea typeface="DejaVu Sans"/>
              </a:rPr>
              <a:t>Procedimientos y recursos </a:t>
            </a:r>
            <a:endParaRPr lang="es-ES" sz="9000" b="0" strike="noStrike" spc="-1">
              <a:latin typeface="Arial"/>
            </a:endParaRPr>
          </a:p>
        </p:txBody>
      </p:sp>
      <p:sp>
        <p:nvSpPr>
          <p:cNvPr id="247" name="TextShape 2"/>
          <p:cNvSpPr/>
          <p:nvPr/>
        </p:nvSpPr>
        <p:spPr>
          <a:xfrm>
            <a:off x="755640" y="1052640"/>
            <a:ext cx="8228520" cy="56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68000" lnSpcReduction="10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	         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Sesiones grupales de orientación académica y profesional.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Jornada de Acceso a la Universidad. 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Jornadas Virtuales de Puertas Abiertas de la  Universidad de Granada 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Atención al alumnado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Entrevistas individuales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Blog </a:t>
            </a:r>
            <a:r>
              <a:rPr lang="es-ES" sz="2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de orientación IES Francisco </a:t>
            </a:r>
            <a:r>
              <a:rPr lang="es-ES" sz="2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Ayala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s-ES" sz="2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</a:rPr>
              <a:t> Symballo de orientación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	               </a:t>
            </a:r>
            <a:endParaRPr lang="es-ES" sz="32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961"/>
              </a:spcBef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</a:t>
            </a:r>
            <a:endParaRPr lang="es-ES" sz="20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799"/>
              </a:spcBef>
            </a:pPr>
            <a:r>
              <a:rPr lang="es-E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40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orientaline</a:t>
            </a:r>
            <a:endParaRPr lang="es-ES" sz="40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799"/>
              </a:spcBef>
            </a:pPr>
            <a:endParaRPr lang="es-ES" sz="40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799"/>
              </a:spcBef>
            </a:pPr>
            <a:r>
              <a:rPr lang="es-E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5"/>
              </a:rPr>
              <a:t>orientacionfranciscoayala@gmail.com</a:t>
            </a:r>
            <a:endParaRPr lang="es-ES" sz="32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799"/>
              </a:spcBef>
            </a:pPr>
            <a:endParaRPr lang="es-ES" sz="32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799"/>
              </a:spcBef>
            </a:pPr>
            <a:endParaRPr lang="es-ES" sz="3200" b="0" strike="noStrike" spc="-1">
              <a:latin typeface="Arial"/>
            </a:endParaRPr>
          </a:p>
          <a:p>
            <a:pPr marL="3543480"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>
              <a:latin typeface="Arial"/>
            </a:endParaRPr>
          </a:p>
        </p:txBody>
      </p:sp>
      <p:pic>
        <p:nvPicPr>
          <p:cNvPr id="248" name="Picture 2"/>
          <p:cNvPicPr/>
          <p:nvPr/>
        </p:nvPicPr>
        <p:blipFill>
          <a:blip r:embed="rId6"/>
          <a:srcRect l="8087" t="59625" r="70148" b="20193"/>
          <a:stretch/>
        </p:blipFill>
        <p:spPr>
          <a:xfrm>
            <a:off x="5097960" y="3368520"/>
            <a:ext cx="1328400" cy="9842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5"/>
          <p:cNvPicPr/>
          <p:nvPr/>
        </p:nvPicPr>
        <p:blipFill>
          <a:blip r:embed="rId7"/>
          <a:srcRect l="11076" r="13412" b="14405"/>
          <a:stretch/>
        </p:blipFill>
        <p:spPr>
          <a:xfrm>
            <a:off x="4685400" y="4509000"/>
            <a:ext cx="965880" cy="111636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/>
          <p:cNvPicPr/>
          <p:nvPr/>
        </p:nvPicPr>
        <p:blipFill>
          <a:blip r:embed="rId8"/>
          <a:stretch/>
        </p:blipFill>
        <p:spPr>
          <a:xfrm>
            <a:off x="2771640" y="4509000"/>
            <a:ext cx="1913040" cy="1141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5"/>
          <p:cNvSpPr/>
          <p:nvPr/>
        </p:nvSpPr>
        <p:spPr>
          <a:xfrm>
            <a:off x="457200" y="274680"/>
            <a:ext cx="8228520" cy="6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1000"/>
          </a:bodyPr>
          <a:lstStyle/>
          <a:p>
            <a:pPr algn="ctr">
              <a:lnSpc>
                <a:spcPct val="100000"/>
              </a:lnSpc>
            </a:pPr>
            <a:r>
              <a:rPr lang="es-ES" sz="44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Ciencias</a:t>
            </a:r>
            <a:endParaRPr lang="es-ES" sz="4400" b="0" strike="noStrike" spc="-1">
              <a:latin typeface="Arial"/>
            </a:endParaRPr>
          </a:p>
        </p:txBody>
      </p:sp>
      <p:pic>
        <p:nvPicPr>
          <p:cNvPr id="378" name="Picture 25"/>
          <p:cNvPicPr/>
          <p:nvPr/>
        </p:nvPicPr>
        <p:blipFill>
          <a:blip r:embed="rId3"/>
          <a:stretch/>
        </p:blipFill>
        <p:spPr>
          <a:xfrm>
            <a:off x="200160" y="1051920"/>
            <a:ext cx="4370760" cy="50364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26"/>
          <p:cNvPicPr/>
          <p:nvPr/>
        </p:nvPicPr>
        <p:blipFill>
          <a:blip r:embed="rId4"/>
          <a:stretch/>
        </p:blipFill>
        <p:spPr>
          <a:xfrm>
            <a:off x="200160" y="1690560"/>
            <a:ext cx="1951560" cy="51336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27"/>
          <p:cNvPicPr/>
          <p:nvPr/>
        </p:nvPicPr>
        <p:blipFill>
          <a:blip r:embed="rId5"/>
          <a:stretch/>
        </p:blipFill>
        <p:spPr>
          <a:xfrm>
            <a:off x="200160" y="2429640"/>
            <a:ext cx="2275560" cy="49428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28"/>
          <p:cNvPicPr/>
          <p:nvPr/>
        </p:nvPicPr>
        <p:blipFill>
          <a:blip r:embed="rId6"/>
          <a:stretch/>
        </p:blipFill>
        <p:spPr>
          <a:xfrm>
            <a:off x="204480" y="3077640"/>
            <a:ext cx="2532600" cy="49428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29"/>
          <p:cNvPicPr/>
          <p:nvPr/>
        </p:nvPicPr>
        <p:blipFill>
          <a:blip r:embed="rId7"/>
          <a:stretch/>
        </p:blipFill>
        <p:spPr>
          <a:xfrm>
            <a:off x="183960" y="3737520"/>
            <a:ext cx="3980520" cy="7704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30"/>
          <p:cNvPicPr/>
          <p:nvPr/>
        </p:nvPicPr>
        <p:blipFill>
          <a:blip r:embed="rId8"/>
          <a:stretch/>
        </p:blipFill>
        <p:spPr>
          <a:xfrm>
            <a:off x="204480" y="4705200"/>
            <a:ext cx="3351600" cy="5227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31"/>
          <p:cNvPicPr/>
          <p:nvPr/>
        </p:nvPicPr>
        <p:blipFill>
          <a:blip r:embed="rId9"/>
          <a:stretch/>
        </p:blipFill>
        <p:spPr>
          <a:xfrm>
            <a:off x="183960" y="5348160"/>
            <a:ext cx="2256480" cy="4561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32"/>
          <p:cNvPicPr/>
          <p:nvPr/>
        </p:nvPicPr>
        <p:blipFill>
          <a:blip r:embed="rId10"/>
          <a:stretch/>
        </p:blipFill>
        <p:spPr>
          <a:xfrm>
            <a:off x="204480" y="5919840"/>
            <a:ext cx="1761120" cy="5324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33"/>
          <p:cNvPicPr/>
          <p:nvPr/>
        </p:nvPicPr>
        <p:blipFill>
          <a:blip r:embed="rId11"/>
          <a:stretch/>
        </p:blipFill>
        <p:spPr>
          <a:xfrm>
            <a:off x="6518880" y="1074240"/>
            <a:ext cx="2084760" cy="5893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34"/>
          <p:cNvPicPr/>
          <p:nvPr/>
        </p:nvPicPr>
        <p:blipFill>
          <a:blip r:embed="rId12"/>
          <a:stretch/>
        </p:blipFill>
        <p:spPr>
          <a:xfrm>
            <a:off x="6128280" y="1899720"/>
            <a:ext cx="2475360" cy="5324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35"/>
          <p:cNvPicPr/>
          <p:nvPr/>
        </p:nvPicPr>
        <p:blipFill>
          <a:blip r:embed="rId13"/>
          <a:stretch/>
        </p:blipFill>
        <p:spPr>
          <a:xfrm>
            <a:off x="5436000" y="2619360"/>
            <a:ext cx="3199320" cy="57996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36"/>
          <p:cNvPicPr/>
          <p:nvPr/>
        </p:nvPicPr>
        <p:blipFill>
          <a:blip r:embed="rId14"/>
          <a:stretch/>
        </p:blipFill>
        <p:spPr>
          <a:xfrm>
            <a:off x="6676200" y="3573000"/>
            <a:ext cx="1999080" cy="50364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37"/>
          <p:cNvPicPr/>
          <p:nvPr/>
        </p:nvPicPr>
        <p:blipFill>
          <a:blip r:embed="rId15"/>
          <a:stretch/>
        </p:blipFill>
        <p:spPr>
          <a:xfrm>
            <a:off x="4237920" y="4365000"/>
            <a:ext cx="4437720" cy="9608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38"/>
          <p:cNvPicPr/>
          <p:nvPr/>
        </p:nvPicPr>
        <p:blipFill>
          <a:blip r:embed="rId16"/>
          <a:stretch/>
        </p:blipFill>
        <p:spPr>
          <a:xfrm>
            <a:off x="4572000" y="5463720"/>
            <a:ext cx="4142160" cy="99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4"/>
          <p:cNvSpPr/>
          <p:nvPr/>
        </p:nvSpPr>
        <p:spPr>
          <a:xfrm>
            <a:off x="457200" y="274680"/>
            <a:ext cx="8228520" cy="6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4000"/>
          </a:bodyPr>
          <a:lstStyle/>
          <a:p>
            <a:pPr algn="ctr">
              <a:lnSpc>
                <a:spcPct val="100000"/>
              </a:lnSpc>
            </a:pPr>
            <a:r>
              <a:rPr lang="es-ES" sz="48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Artes y Humanidades</a:t>
            </a:r>
            <a:endParaRPr lang="es-ES" sz="4800" b="0" strike="noStrike" spc="-1">
              <a:latin typeface="Arial"/>
            </a:endParaRPr>
          </a:p>
        </p:txBody>
      </p:sp>
      <p:pic>
        <p:nvPicPr>
          <p:cNvPr id="393" name="Picture 1"/>
          <p:cNvPicPr/>
          <p:nvPr/>
        </p:nvPicPr>
        <p:blipFill>
          <a:blip r:embed="rId3"/>
          <a:stretch/>
        </p:blipFill>
        <p:spPr>
          <a:xfrm>
            <a:off x="179640" y="1052640"/>
            <a:ext cx="2399400" cy="4845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5"/>
          <p:cNvPicPr/>
          <p:nvPr/>
        </p:nvPicPr>
        <p:blipFill>
          <a:blip r:embed="rId4"/>
          <a:stretch/>
        </p:blipFill>
        <p:spPr>
          <a:xfrm>
            <a:off x="179640" y="1700640"/>
            <a:ext cx="2351520" cy="5324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8"/>
          <p:cNvPicPr/>
          <p:nvPr/>
        </p:nvPicPr>
        <p:blipFill>
          <a:blip r:embed="rId5"/>
          <a:stretch/>
        </p:blipFill>
        <p:spPr>
          <a:xfrm>
            <a:off x="179640" y="2349000"/>
            <a:ext cx="3959280" cy="69876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19"/>
          <p:cNvPicPr/>
          <p:nvPr/>
        </p:nvPicPr>
        <p:blipFill>
          <a:blip r:embed="rId6"/>
          <a:stretch/>
        </p:blipFill>
        <p:spPr>
          <a:xfrm>
            <a:off x="179640" y="3213000"/>
            <a:ext cx="3815280" cy="51192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0"/>
          <p:cNvPicPr/>
          <p:nvPr/>
        </p:nvPicPr>
        <p:blipFill>
          <a:blip r:embed="rId7"/>
          <a:stretch/>
        </p:blipFill>
        <p:spPr>
          <a:xfrm>
            <a:off x="179640" y="3933000"/>
            <a:ext cx="3199320" cy="48456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1"/>
          <p:cNvPicPr/>
          <p:nvPr/>
        </p:nvPicPr>
        <p:blipFill>
          <a:blip r:embed="rId8"/>
          <a:stretch/>
        </p:blipFill>
        <p:spPr>
          <a:xfrm>
            <a:off x="179640" y="4509000"/>
            <a:ext cx="2980080" cy="56088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2"/>
          <p:cNvPicPr/>
          <p:nvPr/>
        </p:nvPicPr>
        <p:blipFill>
          <a:blip r:embed="rId9"/>
          <a:srcRect t="33731" r="7721"/>
          <a:stretch/>
        </p:blipFill>
        <p:spPr>
          <a:xfrm>
            <a:off x="4410720" y="1124640"/>
            <a:ext cx="4709160" cy="525564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23"/>
          <p:cNvPicPr/>
          <p:nvPr/>
        </p:nvPicPr>
        <p:blipFill>
          <a:blip r:embed="rId10"/>
          <a:stretch/>
        </p:blipFill>
        <p:spPr>
          <a:xfrm>
            <a:off x="4410720" y="4598280"/>
            <a:ext cx="3993120" cy="50292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4"/>
          <p:cNvPicPr/>
          <p:nvPr/>
        </p:nvPicPr>
        <p:blipFill>
          <a:blip r:embed="rId11"/>
          <a:stretch/>
        </p:blipFill>
        <p:spPr>
          <a:xfrm>
            <a:off x="4410720" y="2340720"/>
            <a:ext cx="2427840" cy="56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6"/>
          <p:cNvSpPr/>
          <p:nvPr/>
        </p:nvSpPr>
        <p:spPr>
          <a:xfrm>
            <a:off x="457200" y="116640"/>
            <a:ext cx="8228520" cy="43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Ciencias Sociales y Jurídicas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403" name="TextShape 7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4" name="Picture 16"/>
          <p:cNvPicPr/>
          <p:nvPr/>
        </p:nvPicPr>
        <p:blipFill>
          <a:blip r:embed="rId3"/>
          <a:srcRect r="4476"/>
          <a:stretch/>
        </p:blipFill>
        <p:spPr>
          <a:xfrm>
            <a:off x="107640" y="548280"/>
            <a:ext cx="4341600" cy="63086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17"/>
          <p:cNvPicPr/>
          <p:nvPr/>
        </p:nvPicPr>
        <p:blipFill>
          <a:blip r:embed="rId4"/>
          <a:stretch/>
        </p:blipFill>
        <p:spPr>
          <a:xfrm>
            <a:off x="4401720" y="548280"/>
            <a:ext cx="4704840" cy="629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-360" y="-797760"/>
            <a:ext cx="9036000" cy="7282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UNIVERSIDAD Informe Infoempleo 2018</a:t>
            </a:r>
            <a:endParaRPr lang="es-E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Calibri"/>
                <a:ea typeface="Calibri"/>
              </a:rPr>
              <a:t>    </a:t>
            </a:r>
            <a:r>
              <a:rPr lang="es-ES" sz="3600" b="1" strike="noStrike" spc="-1">
                <a:solidFill>
                  <a:srgbClr val="000000"/>
                </a:solidFill>
                <a:latin typeface="Calibri"/>
                <a:ea typeface="Calibri"/>
              </a:rPr>
              <a:t>40.5% ofertas para Titulados Universitarios</a:t>
            </a:r>
            <a:r>
              <a:rPr lang="es-ES" sz="3200" b="0" strike="noStrike" spc="-1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Área Jurídico-Social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más demandada:  43.8%.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 Administración y Dirección de Empresas acapara 9.85% de las ofertas.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 Después ADE+ Derecho, Comercio y Marketing,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 Ciencias del Trabajo, Relaciones Laborales, Recursos Humanos y Economía.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Técnicas: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suben a un 37.1% .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Más demandada Ingeniería Industrial, después  I. Informática, I. Mecánica, I. Electrónica Industrial y Automática e I. Telecomunicaciones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Sanitaria: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13% demandas. Menos demandados que otro año psicólogos y psicopedagogos.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Arte y Humanidades: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menor  la demanda.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Ámbito científico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: aumenta ligeramente respecto al año anterior. Biología, Bioquímica y Biotecnología las más demandadas.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Postgrado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:  Si eres universitario el 38.9% de las ofertas valora postgrado.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FF0000"/>
                </a:solidFill>
                <a:uFillTx/>
                <a:latin typeface="Calibri"/>
                <a:ea typeface="DejaVu Sans"/>
              </a:rPr>
              <a:t>EL MERCADO DE TRABAJO ES VARIABLE  CUANDO FINALICEN SUS ESTUDIOS OTRAS TENDENCIAS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. 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2"/>
              </a:rPr>
              <a:t>Guía de salidas profesionales Universidad </a:t>
            </a: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http://empleo2.ugr.es/salidasprofesionales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407" name="Picture 2"/>
          <p:cNvPicPr/>
          <p:nvPr/>
        </p:nvPicPr>
        <p:blipFill>
          <a:blip r:embed="rId3"/>
          <a:srcRect t="14273"/>
          <a:stretch/>
        </p:blipFill>
        <p:spPr>
          <a:xfrm>
            <a:off x="-9360" y="5013000"/>
            <a:ext cx="9142920" cy="184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Text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0" name="Picture 2"/>
          <p:cNvPicPr/>
          <p:nvPr/>
        </p:nvPicPr>
        <p:blipFill>
          <a:blip r:embed="rId2"/>
          <a:srcRect t="-495" b="3500"/>
          <a:stretch/>
        </p:blipFill>
        <p:spPr>
          <a:xfrm>
            <a:off x="-46080" y="0"/>
            <a:ext cx="91890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/>
          <p:nvPr/>
        </p:nvSpPr>
        <p:spPr>
          <a:xfrm>
            <a:off x="324000" y="189000"/>
            <a:ext cx="8685720" cy="8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400" b="1" strike="noStrike" spc="-1">
                <a:solidFill>
                  <a:srgbClr val="FF0000"/>
                </a:solidFill>
                <a:latin typeface="Calibri"/>
                <a:ea typeface="DejaVu Sans"/>
              </a:rPr>
              <a:t>Empleabilidad FP     infoempleo Adecco2018</a:t>
            </a:r>
            <a:endParaRPr lang="es-ES" sz="3400" b="0" strike="noStrike" spc="-1">
              <a:latin typeface="Arial"/>
            </a:endParaRPr>
          </a:p>
        </p:txBody>
      </p:sp>
      <p:sp>
        <p:nvSpPr>
          <p:cNvPr id="412" name="TextShape 2"/>
          <p:cNvSpPr/>
          <p:nvPr/>
        </p:nvSpPr>
        <p:spPr>
          <a:xfrm>
            <a:off x="324000" y="908640"/>
            <a:ext cx="8442720" cy="561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73000"/>
          </a:bodyPr>
          <a:lstStyle/>
          <a:p>
            <a:pPr marL="360">
              <a:lnSpc>
                <a:spcPct val="100000"/>
              </a:lnSpc>
              <a:spcBef>
                <a:spcPts val="561"/>
              </a:spcBef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Titulados de FP: </a:t>
            </a:r>
            <a:r>
              <a:rPr lang="es-ES" sz="4600" b="1" strike="noStrike" spc="-1">
                <a:solidFill>
                  <a:srgbClr val="000000"/>
                </a:solidFill>
                <a:latin typeface="Calibri"/>
                <a:ea typeface="DejaVu Sans"/>
              </a:rPr>
              <a:t>40.32% de la oferta (4 de 10) </a:t>
            </a:r>
            <a:endParaRPr lang="es-ES" sz="4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600" b="0" strike="noStrike" spc="-1">
                <a:solidFill>
                  <a:srgbClr val="000000"/>
                </a:solidFill>
                <a:latin typeface="Calibri"/>
                <a:ea typeface="DejaVu Sans"/>
              </a:rPr>
              <a:t>Y </a:t>
            </a:r>
            <a:r>
              <a:rPr lang="es-ES" sz="4600" b="1" strike="noStrike" spc="-1">
                <a:solidFill>
                  <a:srgbClr val="000000"/>
                </a:solidFill>
                <a:latin typeface="Calibri"/>
                <a:ea typeface="DejaVu Sans"/>
              </a:rPr>
              <a:t>actualmente está en aumento.</a:t>
            </a:r>
            <a:endParaRPr lang="es-ES" sz="4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Familias Profesionales: 45% no especifica familia </a:t>
            </a:r>
            <a:endParaRPr lang="es-ES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55% restante en: Administración y Gestión</a:t>
            </a:r>
            <a:endParaRPr lang="es-ES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Electricidad-Electrónica</a:t>
            </a:r>
            <a:endParaRPr lang="es-ES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Fabricación Mecánica</a:t>
            </a:r>
            <a:endParaRPr lang="es-ES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Informática y Comunicaciones</a:t>
            </a:r>
            <a:endParaRPr lang="es-ES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Instalación y Mantenimiento</a:t>
            </a:r>
            <a:endParaRPr lang="es-ES" sz="2800" b="0" strike="noStrike" spc="-1">
              <a:latin typeface="Arial"/>
            </a:endParaRPr>
          </a:p>
          <a:p>
            <a:pPr marL="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Por sectores: Hostelería y Turismo, Industria. Cambios por COVID </a:t>
            </a:r>
            <a:endParaRPr lang="es-ES" sz="2800" b="0" strike="noStrike" spc="-1">
              <a:latin typeface="Arial"/>
            </a:endParaRPr>
          </a:p>
          <a:p>
            <a:pPr marL="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Por llegar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perfiles tecnológicos, relacionados con TIC, mantenimiento electrónico, especialistas en tecnología sanitaria…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Shape 1"/>
          <p:cNvSpPr/>
          <p:nvPr/>
        </p:nvSpPr>
        <p:spPr>
          <a:xfrm>
            <a:off x="457200" y="131760"/>
            <a:ext cx="82270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Ciclos Formativos de Grado Superior de F.P</a:t>
            </a:r>
            <a:endParaRPr lang="es-ES" sz="3000" b="0" strike="noStrike" spc="-1">
              <a:latin typeface="Arial"/>
            </a:endParaRPr>
          </a:p>
        </p:txBody>
      </p:sp>
      <p:sp>
        <p:nvSpPr>
          <p:cNvPr id="414" name="TextShape 2"/>
          <p:cNvSpPr/>
          <p:nvPr/>
        </p:nvSpPr>
        <p:spPr>
          <a:xfrm>
            <a:off x="468360" y="907920"/>
            <a:ext cx="8227080" cy="496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8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s-ES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Requisito: </a:t>
            </a:r>
            <a:endParaRPr lang="es-ES" sz="3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Título de Bachillerato o equivalente </a:t>
            </a:r>
            <a:r>
              <a:rPr lang="es-E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s-ES" sz="24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prioridad Bachillerato Relacionado + Nota de admisión si no plazas</a:t>
            </a:r>
            <a:endParaRPr lang="es-ES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Prueba de Acceso a ciclos </a:t>
            </a:r>
            <a:endParaRPr lang="es-ES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26 familias profesionales + 90 ciclos diferentes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es-ES" sz="3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Portal FP Junta de Andalucía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es-ES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TodoFP</a:t>
            </a:r>
            <a:r>
              <a:rPr lang="es-ES" sz="28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 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2800" b="0" strike="noStrike" spc="-1">
              <a:latin typeface="Arial"/>
            </a:endParaRPr>
          </a:p>
        </p:txBody>
      </p:sp>
      <p:pic>
        <p:nvPicPr>
          <p:cNvPr id="415" name="Picture 2"/>
          <p:cNvPicPr/>
          <p:nvPr/>
        </p:nvPicPr>
        <p:blipFill>
          <a:blip r:embed="rId5"/>
          <a:stretch/>
        </p:blipFill>
        <p:spPr>
          <a:xfrm>
            <a:off x="4969800" y="3657240"/>
            <a:ext cx="2980080" cy="124668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3"/>
          <p:cNvPicPr/>
          <p:nvPr/>
        </p:nvPicPr>
        <p:blipFill>
          <a:blip r:embed="rId6"/>
          <a:stretch/>
        </p:blipFill>
        <p:spPr>
          <a:xfrm>
            <a:off x="1835640" y="4581000"/>
            <a:ext cx="1667520" cy="1683720"/>
          </a:xfrm>
          <a:prstGeom prst="rect">
            <a:avLst/>
          </a:prstGeom>
          <a:ln w="0">
            <a:noFill/>
          </a:ln>
        </p:spPr>
      </p:pic>
      <p:sp>
        <p:nvSpPr>
          <p:cNvPr id="417" name="CustomShape 3"/>
          <p:cNvSpPr/>
          <p:nvPr/>
        </p:nvSpPr>
        <p:spPr>
          <a:xfrm>
            <a:off x="36000" y="6521400"/>
            <a:ext cx="914292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ORIENTACIÓN   Consulta blog de orientación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7"/>
              </a:rPr>
              <a:t>https://elorienta.com/franciscoayala/</a:t>
            </a: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8"/>
              </a:rPr>
              <a:t>orientacionfranciscoayala@gmail.com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418" name="1 Rectángulo"/>
          <p:cNvSpPr/>
          <p:nvPr/>
        </p:nvSpPr>
        <p:spPr>
          <a:xfrm>
            <a:off x="5148000" y="4653000"/>
            <a:ext cx="2896920" cy="12225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Vídeos de FP Andaluza Muy interesantes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3 Marcador de contenido"/>
          <p:cNvPicPr/>
          <p:nvPr/>
        </p:nvPicPr>
        <p:blipFill>
          <a:blip r:embed="rId2"/>
          <a:srcRect l="11911" t="7755" r="11587" b="29483"/>
          <a:stretch/>
        </p:blipFill>
        <p:spPr>
          <a:xfrm>
            <a:off x="0" y="116640"/>
            <a:ext cx="9035640" cy="6740280"/>
          </a:xfrm>
          <a:prstGeom prst="rect">
            <a:avLst/>
          </a:prstGeom>
          <a:ln w="0">
            <a:noFill/>
          </a:ln>
        </p:spPr>
      </p:pic>
      <p:sp>
        <p:nvSpPr>
          <p:cNvPr id="420" name="TextShape 1"/>
          <p:cNvSpPr/>
          <p:nvPr/>
        </p:nvSpPr>
        <p:spPr>
          <a:xfrm>
            <a:off x="457200" y="0"/>
            <a:ext cx="8228520" cy="30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Formación Profesional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3"/>
          <p:cNvPicPr/>
          <p:nvPr/>
        </p:nvPicPr>
        <p:blipFill>
          <a:blip r:embed="rId2"/>
          <a:srcRect r="9007"/>
          <a:stretch/>
        </p:blipFill>
        <p:spPr>
          <a:xfrm>
            <a:off x="4665600" y="332640"/>
            <a:ext cx="4463640" cy="6551640"/>
          </a:xfrm>
          <a:prstGeom prst="rect">
            <a:avLst/>
          </a:prstGeom>
          <a:ln w="0">
            <a:noFill/>
          </a:ln>
        </p:spPr>
      </p:pic>
      <p:sp>
        <p:nvSpPr>
          <p:cNvPr id="422" name="TextShape 1"/>
          <p:cNvSpPr/>
          <p:nvPr/>
        </p:nvSpPr>
        <p:spPr>
          <a:xfrm>
            <a:off x="457200" y="0"/>
            <a:ext cx="8228520" cy="47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6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es-ES" sz="112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Catálogo </a:t>
            </a:r>
            <a:r>
              <a:rPr lang="es-ES" sz="11200" b="1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títulos FP Andalucía</a:t>
            </a:r>
            <a:r>
              <a:t/>
            </a:r>
            <a:br/>
            <a:r>
              <a:t/>
            </a:r>
            <a:br/>
            <a:r>
              <a:t/>
            </a:r>
            <a:br/>
            <a:endParaRPr lang="es-ES" sz="11200" b="0" strike="noStrike" spc="-1">
              <a:latin typeface="Arial"/>
            </a:endParaRPr>
          </a:p>
        </p:txBody>
      </p:sp>
      <p:pic>
        <p:nvPicPr>
          <p:cNvPr id="423" name="Picture 2"/>
          <p:cNvPicPr/>
          <p:nvPr/>
        </p:nvPicPr>
        <p:blipFill>
          <a:blip r:embed="rId4"/>
          <a:srcRect r="7757"/>
          <a:stretch/>
        </p:blipFill>
        <p:spPr>
          <a:xfrm>
            <a:off x="0" y="332640"/>
            <a:ext cx="4664880" cy="652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5" name="Picture 2"/>
          <p:cNvPicPr/>
          <p:nvPr/>
        </p:nvPicPr>
        <p:blipFill>
          <a:blip r:embed="rId3"/>
          <a:srcRect r="10382"/>
          <a:stretch/>
        </p:blipFill>
        <p:spPr>
          <a:xfrm>
            <a:off x="0" y="0"/>
            <a:ext cx="4355280" cy="685692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3"/>
          <p:cNvPicPr/>
          <p:nvPr/>
        </p:nvPicPr>
        <p:blipFill>
          <a:blip r:embed="rId4"/>
          <a:srcRect r="9360"/>
          <a:stretch/>
        </p:blipFill>
        <p:spPr>
          <a:xfrm>
            <a:off x="4809600" y="9720"/>
            <a:ext cx="4329720" cy="685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/>
          <p:cNvPicPr/>
          <p:nvPr/>
        </p:nvPicPr>
        <p:blipFill>
          <a:blip r:embed="rId2"/>
          <a:srcRect t="4030" b="2083"/>
          <a:stretch/>
        </p:blipFill>
        <p:spPr>
          <a:xfrm>
            <a:off x="0" y="547920"/>
            <a:ext cx="9142920" cy="6309360"/>
          </a:xfrm>
          <a:prstGeom prst="rect">
            <a:avLst/>
          </a:prstGeom>
          <a:ln w="0">
            <a:noFill/>
          </a:ln>
        </p:spPr>
      </p:pic>
      <p:sp>
        <p:nvSpPr>
          <p:cNvPr id="252" name="TextShape 1"/>
          <p:cNvSpPr/>
          <p:nvPr/>
        </p:nvSpPr>
        <p:spPr>
          <a:xfrm>
            <a:off x="4212000" y="5589360"/>
            <a:ext cx="4642920" cy="90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Interactivo en: </a:t>
            </a:r>
            <a:r>
              <a:rPr lang="es-ES" sz="16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http://www.sistemaeducativo.apoclam.org/contents/esquema-sistema-educativo.html</a:t>
            </a: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1773000" y="3429000"/>
            <a:ext cx="1727280" cy="106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3"/>
          <p:cNvSpPr/>
          <p:nvPr/>
        </p:nvSpPr>
        <p:spPr>
          <a:xfrm>
            <a:off x="1835640" y="4437000"/>
            <a:ext cx="1655280" cy="1429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DCD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971640" y="2025360"/>
            <a:ext cx="1367280" cy="178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AC0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1 Rectángulo"/>
          <p:cNvSpPr/>
          <p:nvPr/>
        </p:nvSpPr>
        <p:spPr>
          <a:xfrm>
            <a:off x="0" y="0"/>
            <a:ext cx="9142920" cy="6919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Camino recorrido   y hacia dónde quieren ir. </a:t>
            </a:r>
            <a:endParaRPr lang="es-E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Proceso Vocacional de Toma de decisiones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57" name="2 CuadroTexto"/>
          <p:cNvSpPr/>
          <p:nvPr/>
        </p:nvSpPr>
        <p:spPr>
          <a:xfrm>
            <a:off x="3780000" y="4437000"/>
            <a:ext cx="4607640" cy="91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Pueden realizar varios test vocacionales si todavía dudas 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E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ducaweb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 gran recorrido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otros en blog de orientación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graphicFrame>
        <p:nvGraphicFramePr>
          <p:cNvPr id="429" name="3 Tabla"/>
          <p:cNvGraphicFramePr/>
          <p:nvPr/>
        </p:nvGraphicFramePr>
        <p:xfrm>
          <a:off x="32760" y="578160"/>
          <a:ext cx="9028800" cy="5480640"/>
        </p:xfrm>
        <a:graphic>
          <a:graphicData uri="http://schemas.openxmlformats.org/drawingml/2006/table">
            <a:tbl>
              <a:tblPr/>
              <a:tblGrid>
                <a:gridCol w="6187680"/>
                <a:gridCol w="2841480"/>
              </a:tblGrid>
              <a:tr h="826560">
                <a:tc gridSpan="2">
                  <a:txBody>
                    <a:bodyPr/>
                    <a:lstStyle/>
                    <a:p>
                      <a:pPr marL="43920" algn="ctr">
                        <a:lnSpc>
                          <a:spcPct val="100000"/>
                        </a:lnSpc>
                        <a:spcBef>
                          <a:spcPts val="354"/>
                        </a:spcBef>
                      </a:pPr>
                      <a:r>
                        <a:rPr lang="es-ES" sz="2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Oferta completa y parcial complementaria</a:t>
                      </a:r>
                      <a:endParaRPr lang="es-ES" sz="2800" b="0" strike="noStrike" spc="-1">
                        <a:latin typeface="Arial"/>
                      </a:endParaRPr>
                    </a:p>
                    <a:p>
                      <a:pPr marL="4392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s-ES" sz="2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Procedimiento ordinario </a:t>
                      </a:r>
                      <a:r>
                        <a:rPr lang="es-ES" sz="2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Pendiente fechas 2021</a:t>
                      </a:r>
                      <a:endParaRPr lang="es-ES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101268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Oferta completa: el alumnado se matricula del curso completo.</a:t>
                      </a:r>
                      <a:endParaRPr lang="es-ES" sz="18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Oferta parcial complementaria: para alumnado que no consigue plaza en oferta completa (se matricula de módulos profesionales de primer curso en caso de que hayan sobrado de la oferta completa)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77472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0" strike="noStrike" spc="-12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ES" sz="1800" b="0" strike="noStrike" spc="-1">
                        <a:latin typeface="Arial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1" strike="noStrike" spc="-12">
                          <a:solidFill>
                            <a:srgbClr val="000000"/>
                          </a:solidFill>
                          <a:latin typeface="Times New Roman"/>
                        </a:rPr>
                        <a:t>Presentación solicitudes 1er curso primer o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15 al 30 de junio ?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2610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0" strike="noStrike" spc="-12">
                          <a:solidFill>
                            <a:srgbClr val="000000"/>
                          </a:solidFill>
                          <a:latin typeface="Times New Roman"/>
                        </a:rPr>
                        <a:t>  Alegaciones relación provisional solicitantes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7-10 de julio??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2610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0" strike="noStrike" spc="-7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S" sz="1800" b="1" strike="noStrike" spc="-7">
                          <a:solidFill>
                            <a:srgbClr val="000000"/>
                          </a:solidFill>
                          <a:latin typeface="Times New Roman"/>
                        </a:rPr>
                        <a:t>Primer</a:t>
                      </a:r>
                      <a:r>
                        <a:rPr lang="es-ES" sz="1800" b="1" strike="noStrike" spc="-12">
                          <a:solidFill>
                            <a:srgbClr val="000000"/>
                          </a:solidFill>
                          <a:latin typeface="Times New Roman"/>
                        </a:rPr>
                        <a:t>a adjudicación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14 de julio??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4734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 Matrícula o reserva   admitidas primera adjudicación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15 al 20 de julio??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2610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1" strike="noStrike" spc="-7">
                          <a:solidFill>
                            <a:srgbClr val="000000"/>
                          </a:solidFill>
                          <a:latin typeface="Times New Roman"/>
                        </a:rPr>
                        <a:t>  Segunda adjudicación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24 de julio??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4734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Matrícula o reserva admitidas segunda adjudicación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272520" indent="-201960">
                        <a:lnSpc>
                          <a:spcPct val="103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27 al 30 de julio??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25632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25632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25632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36828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sp>
        <p:nvSpPr>
          <p:cNvPr id="430" name="4 Rectángulo"/>
          <p:cNvSpPr/>
          <p:nvPr/>
        </p:nvSpPr>
        <p:spPr>
          <a:xfrm>
            <a:off x="179640" y="116640"/>
            <a:ext cx="885636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0000"/>
                </a:solidFill>
                <a:latin typeface="Arial"/>
                <a:ea typeface="DejaVu Sans"/>
              </a:rPr>
              <a:t>	SOLICITUD DE ADMISIÓN EN CICLOS DE F.P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2"/>
          <p:cNvPicPr/>
          <p:nvPr/>
        </p:nvPicPr>
        <p:blipFill>
          <a:blip r:embed="rId2"/>
          <a:stretch/>
        </p:blipFill>
        <p:spPr>
          <a:xfrm>
            <a:off x="3708000" y="3283200"/>
            <a:ext cx="5290920" cy="2305440"/>
          </a:xfrm>
          <a:prstGeom prst="rect">
            <a:avLst/>
          </a:prstGeom>
          <a:ln w="0">
            <a:noFill/>
          </a:ln>
        </p:spPr>
      </p:pic>
      <p:sp>
        <p:nvSpPr>
          <p:cNvPr id="432" name="CustomShape 2"/>
          <p:cNvSpPr/>
          <p:nvPr/>
        </p:nvSpPr>
        <p:spPr>
          <a:xfrm>
            <a:off x="348480" y="188640"/>
            <a:ext cx="8352000" cy="353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66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BECAS </a:t>
            </a:r>
            <a:endParaRPr lang="es-E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Acaba plazo 12 mayo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Para estudios posobligatorios</a:t>
            </a: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(no universitarios y universitarios</a:t>
            </a: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Pendiente fecha de publicación (Suele salir en agosto).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Requiere unos requisitos académicos (nota mínima) según estudios a los que se accede además de los económicos.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3"/>
              </a:rPr>
              <a:t>https://</a:t>
            </a:r>
            <a:r>
              <a:rPr lang="es-ES" sz="1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3"/>
              </a:rPr>
              <a:t>www.becasalestudio.com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4"/>
              </a:rPr>
              <a:t>Becas ministerio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BECAS estudios postobligatorios universitarios 202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BECAS otros estudios postobligatorios no universitarios 202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Arial"/>
            </a:endParaRPr>
          </a:p>
        </p:txBody>
      </p:sp>
      <p:sp>
        <p:nvSpPr>
          <p:cNvPr id="433" name="4 Lágrima"/>
          <p:cNvSpPr/>
          <p:nvPr/>
        </p:nvSpPr>
        <p:spPr>
          <a:xfrm>
            <a:off x="1726560" y="5041080"/>
            <a:ext cx="3962160" cy="1812240"/>
          </a:xfrm>
          <a:prstGeom prst="teardrop">
            <a:avLst>
              <a:gd name="adj" fmla="val 153477"/>
            </a:avLst>
          </a:prstGeom>
          <a:solidFill>
            <a:srgbClr val="FFFFFF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>
                <a:solidFill>
                  <a:srgbClr val="000000"/>
                </a:solidFill>
                <a:latin typeface="Arial"/>
                <a:ea typeface="DejaVu Sans"/>
              </a:rPr>
              <a:t>Muchas gracias </a:t>
            </a:r>
            <a:endParaRPr lang="es-ES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323640" y="1765800"/>
            <a:ext cx="8496000" cy="475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251640" y="330840"/>
            <a:ext cx="8712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</a:t>
            </a: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Y DESPUÉS DEL TÍTULO DE BACHILLER…  ¿QUÉ?</a:t>
            </a:r>
            <a:endParaRPr lang="es-E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  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265320" y="977040"/>
            <a:ext cx="8819280" cy="554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Escuelas Oficiales de Idiomas 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EOI Granada:(Alemán, Árabe, Español, Francés, Inglés). C/ Villa de Oña,10. 18013 Granada. 958 894854.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El título de Bachiller habilita directamente para el nivel intermedio  de la 1º lengua cursada.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Nivel Intermedio: Es equivalente a un  B1. Un curso académico.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Nivel Avanzado: Nivel Avanzado 1º (B2.1) y 2º (B2.2).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Nivel C1: cursos especializados para el perfeccionamiento de competencias en idiomas de nivel C1.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Si acredito el  nivel puedo matricularme directamente en cualquier curso.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Solicitud: </a:t>
            </a:r>
            <a:r>
              <a:rPr lang="es-ES" sz="32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Del </a:t>
            </a:r>
            <a:r>
              <a:rPr lang="es-ES" sz="32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1 al 20 de </a:t>
            </a:r>
            <a:r>
              <a:rPr lang="es-ES" sz="32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Mayo </a:t>
            </a:r>
            <a:r>
              <a:rPr lang="es-ES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Matriculación: 1 al 10 de julio??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En la modalidad a distancia el plazo está comprendido entre el </a:t>
            </a:r>
            <a:r>
              <a:rPr lang="es-ES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¿15 y el 30 de junio? 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 cada año. Matricula  del ¿</a:t>
            </a:r>
            <a:r>
              <a:rPr lang="es-ES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1 al 10 de septiembre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? en el IEDA.</a:t>
            </a:r>
            <a:r>
              <a:rPr lang="es-ES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 Pendiente publicación fechas!!!!!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Consulta la información actualizada en 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2"/>
              </a:rPr>
              <a:t>www.juntadeandalucia.es/temas/estudiar/otras/idiomas.htm</a:t>
            </a:r>
            <a:r>
              <a:rPr lang="es-ES" sz="14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l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437" name="CustomShape 4"/>
          <p:cNvSpPr/>
          <p:nvPr/>
        </p:nvSpPr>
        <p:spPr>
          <a:xfrm>
            <a:off x="0" y="6383520"/>
            <a:ext cx="914292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ORIENTACIÓN   Consulta blog de orientación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https://elorienta.com/franciscoayala/</a:t>
            </a: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orientacionfranciscoayala@gmail.com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70000"/>
    </mc:Choice>
    <mc:Fallback xmlns:p15="http://schemas.microsoft.com/office/powerpoint/2012/main" xmlns="">
      <p:transition spd="slow" advTm="17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251640" y="14760"/>
            <a:ext cx="8712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</a:t>
            </a: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Y DESPUÉS DEL TÍTULO DE BACHILLER…  ¿QUÉ?</a:t>
            </a:r>
            <a:endParaRPr lang="es-E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  </a:t>
            </a:r>
            <a:r>
              <a:rPr lang="es-ES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Departamento de Orientación . Curso 2020/2021 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439" name="CustomShape 2"/>
          <p:cNvSpPr/>
          <p:nvPr/>
        </p:nvSpPr>
        <p:spPr>
          <a:xfrm>
            <a:off x="251640" y="653760"/>
            <a:ext cx="8856000" cy="584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Enseñanzas Artísticas Superiores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Equivalente a un Grado Universitario. Requieren pruebas de acceso específicas.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Duración 4 años.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Música: 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especialidades en  Interpretación, Composición, Dirección. Conservatorio Superior de Música “ Victoria Eugenia” Granada.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Danza: 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especialidades Pedagogía de la Danza, Coreografía e Interpretación. Conservatorio Superior de Danza  de Málaga.    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Arte Dramático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: especialidades de Dirección Escénica y Dramaturgia, Interpretación, Escenografía. Escuela Superior de Arte Dramático: Córdoba, Málaga, Sevilla.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Diseño: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especialidad de  Diseño Gráfico: Escuela de Arte de Granada…                             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Diseño de Interiores: Escuela de Arte de Almería…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Diseño de Moda: Escuela de Arte de Granada.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Diseño de Producto:  Escuela de Arte Huelva; Privada en  Granada(E. Andaluza Arquitectura)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Plazo de presentación de solicitudes: </a:t>
            </a:r>
            <a:r>
              <a:rPr lang="es-ES" sz="24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Del 1 al 31 de mayo </a:t>
            </a:r>
            <a:r>
              <a:rPr lang="es-E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para quienes deban realizar las pruebas de acceso. ¿¿?Del 1 al 20? de junio, para quienes estén exentos de   realizar la prueba.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Pendiente publicación fechas. Consultar en la web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2"/>
              </a:rPr>
              <a:t>http://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2"/>
              </a:rPr>
              <a:t>www.juntadeandalucia.es/educacion/portals/web/ced/artisticas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440" name="CustomShape 3"/>
          <p:cNvSpPr/>
          <p:nvPr/>
        </p:nvSpPr>
        <p:spPr>
          <a:xfrm>
            <a:off x="179640" y="6165360"/>
            <a:ext cx="8784000" cy="53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ORIENTACIÓN   Consulta blog de orientación </a:t>
            </a:r>
            <a:r>
              <a:rPr lang="es-ES" sz="11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https://elorienta.com/franciscoayala/</a:t>
            </a:r>
            <a:r>
              <a:rPr lang="es-E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r>
              <a:rPr lang="es-ES" sz="11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orientacionfranciscoayala@gmail.com</a:t>
            </a:r>
            <a:endParaRPr lang="es-ES" sz="1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20000"/>
    </mc:Choice>
    <mc:Fallback xmlns:p15="http://schemas.microsoft.com/office/powerpoint/2012/main" xmlns="">
      <p:transition spd="slow" advTm="1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237600" y="1124640"/>
            <a:ext cx="849600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442" name="CustomShape 2"/>
          <p:cNvSpPr/>
          <p:nvPr/>
        </p:nvSpPr>
        <p:spPr>
          <a:xfrm>
            <a:off x="251640" y="330840"/>
            <a:ext cx="8712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</a:t>
            </a: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Y DESPUÉS DEL TÍTULO DE BACHILLER…  ¿QUÉ?</a:t>
            </a:r>
            <a:endParaRPr lang="es-E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  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443" name="CustomShape 3"/>
          <p:cNvSpPr/>
          <p:nvPr/>
        </p:nvSpPr>
        <p:spPr>
          <a:xfrm>
            <a:off x="219600" y="908640"/>
            <a:ext cx="8699040" cy="58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Enseñanzas profesionales de Artes Plásticas y Diseño </a:t>
            </a:r>
            <a:r>
              <a:rPr lang="es-ES" sz="18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(con prueba de acceso específica)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Artes aplicadas a la escultura.  Modelismo y Estilismo  de indumentaria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Grabado y técnicas de estampación .  Cerámica artística.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Fotografía artística.  Gráfica publicitaria.   Diseño de interiores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Arte Textil.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Duración: 2000 horas. Se estudia en las Escuelas de Arte y centros autorizados.  Escuela de arte  Granada: C/ Gracia, 4. 958 26 44 62 ;958 26 45 00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Plazo de solicitud: </a:t>
            </a:r>
            <a:r>
              <a:rPr lang="es-ES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Del 1 al 31 de mayo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si necesitas hacer  prueba general y/o específica. ¿Del 1 al 20 de junio?  si tienes acceso directo. Plazo de Matrícula: ¿del 1 al 10 de julio? </a:t>
            </a:r>
            <a:r>
              <a:rPr lang="es-ES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Pendiente publicación fechas!!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u="sng" strike="noStrike" spc="-1">
                <a:solidFill>
                  <a:srgbClr val="FF0000"/>
                </a:solidFill>
                <a:uFillTx/>
                <a:latin typeface="Calibri"/>
                <a:ea typeface="DejaVu Sans"/>
              </a:rPr>
              <a:t>Enseñanzas Deportivas  Superiores. (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 necesario tener también Título de Técnico en la especialidad; en algunas especialidades es necesario prueba de acceso)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Esquí Alpino: CAED de Invierno Sierra Nevada Monachil/ CAED IUNDENIA Cra Alfacar ;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Fútbol/Fútbol Sala, Hípica, Judo y Defensa Personal, Salvamento y Socorrismo : CAED IUNDENIA   The Play Coach; TAMDEM…                     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Plazos de solicitud y matrícula: consultar en el centro  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https://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www.juntadeandalucia.es/temas/estudiar/otras/deportes.html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251640" y="330840"/>
            <a:ext cx="8712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</a:t>
            </a: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Y DESPUÉS DEL TÍTULO DE BACHILLER…  ¿QUÉ?</a:t>
            </a:r>
            <a:endParaRPr lang="es-E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  </a:t>
            </a:r>
            <a:r>
              <a:rPr lang="es-ES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Departamento de Orientación . Curso 2018/2019 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445" name="CustomShape 2"/>
          <p:cNvSpPr/>
          <p:nvPr/>
        </p:nvSpPr>
        <p:spPr>
          <a:xfrm>
            <a:off x="323640" y="889920"/>
            <a:ext cx="8640000" cy="60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b="1" u="sng" strike="noStrike" spc="-1">
                <a:solidFill>
                  <a:srgbClr val="FF0000"/>
                </a:solidFill>
                <a:uFillTx/>
                <a:latin typeface="Calibri"/>
                <a:ea typeface="DejaVu Sans"/>
              </a:rPr>
              <a:t>Otros estudios</a:t>
            </a:r>
            <a:endParaRPr lang="es-E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Tropa y Marinería (ESO, / Militar Suboficiales/Oficiales+Pevau. Consultar edad máxima (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www.soldados.com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).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Otros cuerpos de seguridad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Bomberos, Policía Nacional, Guardias Civiles,Vigilantes de seguridad, Escoltas…  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www.mir.es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Servicios al ciudadano; Empleo público Oposiciones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Aviación: Bachiller+Acceso a Universidad   Centro CESDA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Tripulante de Cabina de Pasajeros, PROACH, T. Operaciones Aeroporturarias (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www.seguridadaerea.es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) 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5"/>
              </a:rPr>
              <a:t>https://cursosceae.es/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Azafata/relaciones Públicas (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6"/>
              </a:rPr>
              <a:t>www.academias.com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) para acceder aun puesto de trabajo en Agencias de C, Eventos, trenes,etc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Cursos relacionados con la Hostelería y el Turismo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446" name="CustomShape 3"/>
          <p:cNvSpPr/>
          <p:nvPr/>
        </p:nvSpPr>
        <p:spPr>
          <a:xfrm>
            <a:off x="0" y="6383520"/>
            <a:ext cx="91429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Más información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Pásate por 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ORIENTACIÓN   Consulta blog de orientación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7"/>
              </a:rPr>
              <a:t>https://elorienta.com/franciscoayala/</a:t>
            </a: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8"/>
              </a:rPr>
              <a:t>orientacionfranciscoayala@gmail.com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251640" y="157320"/>
            <a:ext cx="8712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</a:t>
            </a:r>
            <a:r>
              <a:rPr lang="es-E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Y DESPUÉS DEL TÍTULO DE BACHILLER…  ¿QUÉ?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201240" y="692640"/>
            <a:ext cx="8690400" cy="605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Oposiciones </a:t>
            </a:r>
            <a:r>
              <a:rPr lang="es-ES" sz="32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 </a:t>
            </a:r>
            <a:r>
              <a:rPr lang="es-ES" sz="20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2"/>
              </a:rPr>
              <a:t>www.empleopublico.net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3"/>
              </a:rPr>
              <a:t>www.opositor.com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r>
              <a:rPr lang="es-ES" sz="1200" b="1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4"/>
              </a:rPr>
              <a:t>www.oposiciones.es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Empleo  público según la titulación que se exige se puede optar a unas determinadas plazas. 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Con el título de Bachiller: 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grupos C1 (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se exige título de Bachiller o Técnico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  y C2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 título de Graduado en ESO)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0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Sólo con carácter informativo</a:t>
            </a:r>
            <a:r>
              <a:rPr lang="es-ES" sz="120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. </a:t>
            </a:r>
            <a:r>
              <a:rPr lang="es-ES" sz="2400" b="0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Siempre hay </a:t>
            </a:r>
            <a:r>
              <a:rPr lang="es-ES" sz="24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que consultar  los requisitos publicados en la convocatoria oficial </a:t>
            </a:r>
            <a:r>
              <a:rPr lang="es-ES" sz="12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de empleo públ</a:t>
            </a:r>
            <a:r>
              <a:rPr lang="es-ES" sz="120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ico.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Requisitos comunes: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como 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tener nacionalidad española o de país  miembro de la Unión Europea, ser mayor de edad y  el nivel de  titulación exigido.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Unos requisitos específicos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:  tipo de carnet de conducir, condiciones  físicas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Preparar el temario específico de conocimientos exigidos, en algunos casos puedes tener pruebas físicas, psicotécnicas…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A modo de ejemplo</a:t>
            </a:r>
            <a:r>
              <a:rPr lang="es-ES" sz="120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,  aunque </a:t>
            </a:r>
            <a:r>
              <a:rPr lang="es-ES" sz="1200" b="1" u="sng" strike="noStrike" spc="-1">
                <a:solidFill>
                  <a:srgbClr val="FF0000"/>
                </a:solidFill>
                <a:uFillTx/>
                <a:latin typeface="Times New Roman"/>
                <a:ea typeface="DejaVu Sans"/>
              </a:rPr>
              <a:t>recuerda siempre hay que  consultar  los requisitos publicados en la convocatoria oficial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Policía Local: Según convocatoria.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por ejemplo Estatura mínima de 1,65 m hombres ?y 1,60 metros mujeres. Compromiso de portar armas. Título de Bachiller, Técnico.  No haber sido condenado por delito doloso…Permisos de conducir de las clases A2 y B.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Bombero: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según grupo. Capacidad  desempeño de las funciones según cuadros de exclusiones médicas. Permiso conducción tipo C.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Guardia Civil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: Graduado en ESO o equivalente. Estatura mínima 1.60 m  hombres, y 1.55 m mujeres. Nacionalidad española. Permiso de conducir B.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5"/>
              </a:rPr>
              <a:t>http://www.guardiacivil.es/es/servicios/tablonanuncios/ingresocuerpo/index.html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Policía Nacional: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Bachiller, Técnico o equivalente. Estatura mínima 1.65 m hombres, y 1.60 m mujeres. Permiso de conducir B.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Ayudante de Instituciones Penitenciarias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: Bachiller o equivalente.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Administrativo del Estado: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Bachiller o equivalente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Auxiliar Administrativo del Estado o de la Junta de Andalucía: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Graduado en ESO o equivalente.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Auxiliar Administrativo del SAS: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Graduado Escolar o equivalente.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Subalterno – Personal Laboral: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Graduado en ESO o equivalente.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Auxilio Judicial: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Graduado en ESO o equivalente.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Correos: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Graduado en ESO. Para repartidor carnet de conducir A, A1 o B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Celador del SAS: </a:t>
            </a: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título de Certificado Escolar, Graduado Escolar, FP1, FP Grado Medio o equivalente.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Elementos que contiene el nuevo formato del Título Profesional Electrónico  CerTitula ®️ | Software de Certificados y Titulos Profesionales  Electrónicos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/>
        </p:blipFill>
        <p:spPr>
          <a:xfrm>
            <a:off x="1619640" y="-2520"/>
            <a:ext cx="1484640" cy="927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59" name="Picture 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244360" y="5019480"/>
            <a:ext cx="902160" cy="1834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60" name="TextShape 2"/>
          <p:cNvSpPr/>
          <p:nvPr/>
        </p:nvSpPr>
        <p:spPr>
          <a:xfrm>
            <a:off x="75600" y="922680"/>
            <a:ext cx="9176400" cy="559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890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s-ES" sz="1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PEVAU                                                P acceso                        P. acceso                 P. acceso             </a:t>
            </a:r>
            <a:endParaRPr lang="es-ES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GRADO               F. Profesional              Grado Superior                Artísticos                 Grado Superior             Otros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300" b="1" strike="noStrike" spc="-1">
                <a:solidFill>
                  <a:srgbClr val="000000"/>
                </a:solidFill>
                <a:latin typeface="Calibri"/>
                <a:ea typeface="DejaVu Sans"/>
              </a:rPr>
              <a:t>UNIVERSITARIO</a:t>
            </a:r>
            <a:r>
              <a:rPr lang="es-E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     Grado Superior          </a:t>
            </a:r>
            <a:r>
              <a:rPr lang="es-ES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Artes Plásticas  Y Diseño</a:t>
            </a:r>
            <a:r>
              <a:rPr lang="es-E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       Superiores               EE. Deportivas              </a:t>
            </a:r>
            <a:r>
              <a:rPr lang="es-ES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Estudios</a:t>
            </a:r>
            <a:endParaRPr lang="es-ES" sz="1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21"/>
              </a:spcBef>
              <a:tabLst>
                <a:tab pos="0" algn="l"/>
              </a:tabLst>
            </a:pPr>
            <a:r>
              <a:rPr lang="es-ES" sz="1100" b="1" strike="noStrike" spc="-1">
                <a:solidFill>
                  <a:srgbClr val="000000"/>
                </a:solidFill>
                <a:latin typeface="Calibri"/>
                <a:ea typeface="DejaVu Sans"/>
              </a:rPr>
              <a:t>________________________________________________________________________________________________________+Técnico_________________________</a:t>
            </a:r>
            <a:endParaRPr lang="es-ES" sz="11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es-ES" sz="11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Historia                </a:t>
            </a:r>
            <a:r>
              <a:rPr lang="es-E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26 familias</a:t>
            </a: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                  Escultura                          Música                      Balonmano                    Militar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Derecho               Informática                   Indumentaria                   Danza                        Esquí  Alpino                 Policía...                   …	       Activ Deportivas          Libro                                  Arte Dramático        Fútbol                                                                                                      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Ingeniería            E. Infantil                       Cerámica Art.                  Diseño                       Baloncesto                    Aviación 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E.Primaria           Adm y Finanzas            Diseño Gráfico                 C y Restauración                                              Idiomas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Medicina             Patronaje                       Diseño Interiores            Artes Plásticas                                                       ... 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...                       Sanidad                         Textiles Artísticos   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Química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Energías Renovables                                  		</a:t>
            </a:r>
            <a:r>
              <a:rPr lang="es-E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Oposiciones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___________________________________________________________________________________________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240-360créditos                                                                                                                       240 créditos</a:t>
            </a:r>
            <a:endParaRPr lang="es-ES" sz="1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4-6 años               2000 horas                      2000 horas                          4 años                      Variable                    Variable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___________________________________________________________________________________________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Universidad   </a:t>
            </a:r>
            <a:r>
              <a:rPr lang="es-ES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IES/ CPC/Privados       </a:t>
            </a: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Escuelas de Arte /Privados                                       Federación                  Escuelas     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6"/>
              </a:rPr>
              <a:t>UNED   </a:t>
            </a:r>
            <a:r>
              <a:rPr lang="es-E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                          Conservatorios          IUNDENIA                 Academias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6"/>
              </a:rPr>
              <a:t>Centro asociado BAZAGUADIX </a:t>
            </a:r>
            <a:endParaRPr lang="es-ES" sz="1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es-ES" sz="16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7"/>
              </a:rPr>
              <a:t>Centro Asociado Motril  </a:t>
            </a:r>
            <a:r>
              <a:rPr lang="es-ES" sz="16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6"/>
              </a:rPr>
              <a:t>              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61" name="TextShape 1"/>
          <p:cNvSpPr/>
          <p:nvPr/>
        </p:nvSpPr>
        <p:spPr>
          <a:xfrm>
            <a:off x="2362320" y="294840"/>
            <a:ext cx="4811400" cy="6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5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Título de Bachiller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3600" y="6520320"/>
            <a:ext cx="914292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s-ES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ORIENTACIÓN   Consulta blog de orientación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8"/>
              </a:rPr>
              <a:t>https://elorienta.com/franciscoayala/</a:t>
            </a: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</a:t>
            </a:r>
            <a:r>
              <a:rPr lang="es-ES" sz="1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9"/>
              </a:rPr>
              <a:t>orientacionfranciscoayala@gmail.com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430560"/>
            <a:ext cx="8228520" cy="83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5400" b="0" strike="noStrike" spc="-1">
                <a:latin typeface="Arial"/>
              </a:rPr>
              <a:t>Enseñanzas Universitarias </a:t>
            </a:r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52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  <p:pic>
        <p:nvPicPr>
          <p:cNvPr id="265" name="Picture 2"/>
          <p:cNvPicPr/>
          <p:nvPr/>
        </p:nvPicPr>
        <p:blipFill>
          <a:blip r:embed="rId2"/>
          <a:stretch/>
        </p:blipFill>
        <p:spPr>
          <a:xfrm>
            <a:off x="539640" y="1176120"/>
            <a:ext cx="7960680" cy="5681160"/>
          </a:xfrm>
          <a:prstGeom prst="rect">
            <a:avLst/>
          </a:prstGeom>
          <a:ln w="0">
            <a:noFill/>
          </a:ln>
        </p:spPr>
      </p:pic>
      <p:sp>
        <p:nvSpPr>
          <p:cNvPr id="266" name="3 Rectángulo"/>
          <p:cNvSpPr/>
          <p:nvPr/>
        </p:nvSpPr>
        <p:spPr>
          <a:xfrm>
            <a:off x="3780000" y="1412640"/>
            <a:ext cx="3815640" cy="43128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Si eres universitario el 38.9% de las ofertas de trabajo valora postgrado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Text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9" name="Picture 2"/>
          <p:cNvPicPr/>
          <p:nvPr/>
        </p:nvPicPr>
        <p:blipFill>
          <a:blip r:embed="rId3"/>
          <a:srcRect t="4002" b="56835"/>
          <a:stretch/>
        </p:blipFill>
        <p:spPr>
          <a:xfrm>
            <a:off x="-3240" y="44640"/>
            <a:ext cx="9182880" cy="2684160"/>
          </a:xfrm>
          <a:prstGeom prst="rect">
            <a:avLst/>
          </a:prstGeom>
          <a:ln w="0">
            <a:noFill/>
          </a:ln>
        </p:spPr>
      </p:pic>
      <p:sp>
        <p:nvSpPr>
          <p:cNvPr id="270" name="1 Rectángulo"/>
          <p:cNvSpPr/>
          <p:nvPr/>
        </p:nvSpPr>
        <p:spPr>
          <a:xfrm>
            <a:off x="1151640" y="940320"/>
            <a:ext cx="2375640" cy="53064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OBLIGATORIA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271" name="Picture 2"/>
          <p:cNvPicPr/>
          <p:nvPr/>
        </p:nvPicPr>
        <p:blipFill>
          <a:blip r:embed="rId3"/>
          <a:srcRect t="49989" b="2636"/>
          <a:stretch/>
        </p:blipFill>
        <p:spPr>
          <a:xfrm>
            <a:off x="-36360" y="3384720"/>
            <a:ext cx="9182880" cy="3247560"/>
          </a:xfrm>
          <a:prstGeom prst="rect">
            <a:avLst/>
          </a:prstGeom>
          <a:ln w="0">
            <a:noFill/>
          </a:ln>
        </p:spPr>
      </p:pic>
      <p:sp>
        <p:nvSpPr>
          <p:cNvPr id="272" name="6 Rectángulo"/>
          <p:cNvSpPr/>
          <p:nvPr/>
        </p:nvSpPr>
        <p:spPr>
          <a:xfrm>
            <a:off x="683640" y="4437000"/>
            <a:ext cx="3311640" cy="208764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VOLUNTARIA </a:t>
            </a: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PERO 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¡ RECOMENDABLE!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La Universidad recomienda examinarse de al menos dos materias en esta fase, especialmente en titulaciones de acceso competitivo (nota de corte)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pic>
        <p:nvPicPr>
          <p:cNvPr id="274" name="Picture 2"/>
          <p:cNvPicPr/>
          <p:nvPr/>
        </p:nvPicPr>
        <p:blipFill>
          <a:blip r:embed="rId2"/>
          <a:srcRect t="14808"/>
          <a:stretch/>
        </p:blipFill>
        <p:spPr>
          <a:xfrm>
            <a:off x="42480" y="499680"/>
            <a:ext cx="9112680" cy="6438600"/>
          </a:xfrm>
          <a:prstGeom prst="rect">
            <a:avLst/>
          </a:prstGeom>
          <a:ln w="0">
            <a:noFill/>
          </a:ln>
        </p:spPr>
      </p:pic>
      <p:sp>
        <p:nvSpPr>
          <p:cNvPr id="275" name="3 Rectángulo"/>
          <p:cNvSpPr/>
          <p:nvPr/>
        </p:nvSpPr>
        <p:spPr>
          <a:xfrm>
            <a:off x="2304000" y="6165360"/>
            <a:ext cx="6803640" cy="74664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SEDE DE EXAMEN              Sede NEAE  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276" name="Picture 4"/>
          <p:cNvPicPr/>
          <p:nvPr/>
        </p:nvPicPr>
        <p:blipFill>
          <a:blip r:embed="rId3"/>
          <a:stretch/>
        </p:blipFill>
        <p:spPr>
          <a:xfrm>
            <a:off x="0" y="-27360"/>
            <a:ext cx="9143280" cy="5612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/>
          <p:cNvPicPr/>
          <p:nvPr/>
        </p:nvPicPr>
        <p:blipFill>
          <a:blip r:embed="rId4"/>
          <a:stretch/>
        </p:blipFill>
        <p:spPr>
          <a:xfrm>
            <a:off x="810360" y="6173280"/>
            <a:ext cx="1169280" cy="803520"/>
          </a:xfrm>
          <a:prstGeom prst="rect">
            <a:avLst/>
          </a:prstGeom>
          <a:ln w="0">
            <a:noFill/>
          </a:ln>
        </p:spPr>
      </p:pic>
      <p:sp>
        <p:nvSpPr>
          <p:cNvPr id="278" name="5 CuadroTexto"/>
          <p:cNvSpPr/>
          <p:nvPr/>
        </p:nvSpPr>
        <p:spPr>
          <a:xfrm>
            <a:off x="107640" y="1989000"/>
            <a:ext cx="64728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07.30</a:t>
            </a:r>
            <a:endParaRPr lang="es-ES" sz="1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2"/>
          <p:cNvPicPr/>
          <p:nvPr/>
        </p:nvPicPr>
        <p:blipFill>
          <a:blip r:embed="rId2"/>
          <a:srcRect l="10872" t="18788" r="49436" b="49947"/>
          <a:stretch/>
        </p:blipFill>
        <p:spPr>
          <a:xfrm>
            <a:off x="3305520" y="57600"/>
            <a:ext cx="5837760" cy="6523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/>
          <p:cNvPicPr/>
          <p:nvPr/>
        </p:nvPicPr>
        <p:blipFill>
          <a:blip r:embed="rId3"/>
          <a:srcRect l="-44" t="60528" r="44" b="2969"/>
          <a:stretch/>
        </p:blipFill>
        <p:spPr>
          <a:xfrm>
            <a:off x="5760" y="605880"/>
            <a:ext cx="9143280" cy="292716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3"/>
          <p:cNvPicPr/>
          <p:nvPr/>
        </p:nvPicPr>
        <p:blipFill>
          <a:blip r:embed="rId4"/>
          <a:srcRect t="7692" b="11876"/>
          <a:stretch/>
        </p:blipFill>
        <p:spPr>
          <a:xfrm>
            <a:off x="3394440" y="605880"/>
            <a:ext cx="2660040" cy="5900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/>
          <p:cNvPicPr/>
          <p:nvPr/>
        </p:nvPicPr>
        <p:blipFill>
          <a:blip r:embed="rId5"/>
          <a:srcRect l="18139" t="63800" r="18547" b="29830"/>
          <a:stretch/>
        </p:blipFill>
        <p:spPr>
          <a:xfrm>
            <a:off x="205200" y="3726000"/>
            <a:ext cx="8463600" cy="4633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/>
          <p:cNvPicPr/>
          <p:nvPr/>
        </p:nvPicPr>
        <p:blipFill>
          <a:blip r:embed="rId5"/>
          <a:srcRect l="44900" t="93755" r="22426"/>
          <a:stretch/>
        </p:blipFill>
        <p:spPr>
          <a:xfrm>
            <a:off x="4358160" y="4163040"/>
            <a:ext cx="3634920" cy="344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/>
          <p:cNvPicPr/>
          <p:nvPr/>
        </p:nvPicPr>
        <p:blipFill>
          <a:blip r:embed="rId6"/>
          <a:srcRect l="6587" t="32232" r="6520" b="21905"/>
          <a:stretch/>
        </p:blipFill>
        <p:spPr>
          <a:xfrm>
            <a:off x="1043640" y="4653000"/>
            <a:ext cx="7128000" cy="2132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000"/>
    </mc:Choice>
    <mc:Fallback xmlns:p15="http://schemas.microsoft.com/office/powerpoint/2012/main" xmlns="">
      <p:transition spd="slow" advTm="18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</TotalTime>
  <Words>1755</Words>
  <Application>Microsoft Office PowerPoint</Application>
  <PresentationFormat>Presentación en pantalla (4:3)</PresentationFormat>
  <Paragraphs>328</Paragraphs>
  <Slides>46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Reunión de orientación con familias 2º Bachillerato 2022                   Mª  Dolores Herrera Bonet </vt:lpstr>
      <vt:lpstr>Presentación de PowerPoint</vt:lpstr>
      <vt:lpstr>Presentación de PowerPoint</vt:lpstr>
      <vt:lpstr>Presentación de PowerPoint</vt:lpstr>
      <vt:lpstr>Enseñanzas Universitarias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Consejos para las pruebas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Marilo</dc:creator>
  <cp:lastModifiedBy>Marilo</cp:lastModifiedBy>
  <cp:revision>133</cp:revision>
  <dcterms:created xsi:type="dcterms:W3CDTF">2019-05-05T11:54:10Z</dcterms:created>
  <dcterms:modified xsi:type="dcterms:W3CDTF">2022-05-12T14:15:29Z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7</vt:i4>
  </property>
  <property fmtid="{D5CDD505-2E9C-101B-9397-08002B2CF9AE}" pid="7" name="PresentationFormat">
    <vt:lpwstr>Presentación en pantalla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46</vt:i4>
  </property>
</Properties>
</file>