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1" r:id="rId6"/>
    <p:sldId id="262" r:id="rId7"/>
    <p:sldId id="266" r:id="rId8"/>
    <p:sldId id="264" r:id="rId9"/>
    <p:sldId id="265" r:id="rId10"/>
    <p:sldId id="259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B903B-6DCB-48D1-9D9F-1567D4FD9F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A4D7DB0-AFC0-40B4-8FBC-90A2582143B3}">
      <dgm:prSet custT="1"/>
      <dgm:spPr/>
      <dgm:t>
        <a:bodyPr/>
        <a:lstStyle/>
        <a:p>
          <a:r>
            <a:rPr lang="es-ES" sz="2000" dirty="0"/>
            <a:t>Formar ciudadanos con una cultura científica básica </a:t>
          </a:r>
          <a:endParaRPr lang="en-US" sz="2000" dirty="0"/>
        </a:p>
      </dgm:t>
    </dgm:pt>
    <dgm:pt modelId="{14791053-F6B2-4687-AAD9-FB3605571325}" type="parTrans" cxnId="{16227BFE-3604-4AC8-A07E-0B8EE239F474}">
      <dgm:prSet/>
      <dgm:spPr/>
      <dgm:t>
        <a:bodyPr/>
        <a:lstStyle/>
        <a:p>
          <a:endParaRPr lang="en-US"/>
        </a:p>
      </dgm:t>
    </dgm:pt>
    <dgm:pt modelId="{2AAF2189-FABF-4407-BBE2-7DDDCFE37C7E}" type="sibTrans" cxnId="{16227BFE-3604-4AC8-A07E-0B8EE239F474}">
      <dgm:prSet/>
      <dgm:spPr/>
      <dgm:t>
        <a:bodyPr/>
        <a:lstStyle/>
        <a:p>
          <a:endParaRPr lang="en-US"/>
        </a:p>
      </dgm:t>
    </dgm:pt>
    <dgm:pt modelId="{D0C7CA5D-BDD0-4756-8452-D2E30019B17C}">
      <dgm:prSet custT="1"/>
      <dgm:spPr/>
      <dgm:t>
        <a:bodyPr/>
        <a:lstStyle/>
        <a:p>
          <a:r>
            <a:rPr lang="es-ES" sz="2000" dirty="0"/>
            <a:t>Preparar y formar alumnos en una sociedad cambiante ante los avances científicos y tecnológicos</a:t>
          </a:r>
          <a:endParaRPr lang="en-US" sz="2000" dirty="0"/>
        </a:p>
      </dgm:t>
    </dgm:pt>
    <dgm:pt modelId="{FCF9BD10-59FC-4C77-82F8-36AA7EF5D9E0}" type="parTrans" cxnId="{F0404D41-9CE6-4165-8473-30962DC23613}">
      <dgm:prSet/>
      <dgm:spPr/>
      <dgm:t>
        <a:bodyPr/>
        <a:lstStyle/>
        <a:p>
          <a:endParaRPr lang="en-US"/>
        </a:p>
      </dgm:t>
    </dgm:pt>
    <dgm:pt modelId="{11B70138-6474-4327-87A3-B4D46DE92FDA}" type="sibTrans" cxnId="{F0404D41-9CE6-4165-8473-30962DC23613}">
      <dgm:prSet/>
      <dgm:spPr/>
      <dgm:t>
        <a:bodyPr/>
        <a:lstStyle/>
        <a:p>
          <a:endParaRPr lang="en-US"/>
        </a:p>
      </dgm:t>
    </dgm:pt>
    <dgm:pt modelId="{2326BCD7-1DFD-4E6F-A2A0-DFA6799B7CFE}">
      <dgm:prSet/>
      <dgm:spPr/>
      <dgm:t>
        <a:bodyPr/>
        <a:lstStyle/>
        <a:p>
          <a:r>
            <a:rPr lang="es-ES" dirty="0"/>
            <a:t>Generar una base de conocimiento científico actual y práctico en los alumnos que terminan la etapa de secundaria:</a:t>
          </a:r>
          <a:endParaRPr lang="en-US" dirty="0"/>
        </a:p>
      </dgm:t>
    </dgm:pt>
    <dgm:pt modelId="{BB1F891E-8236-47A3-B0EA-F40C488F8D82}" type="parTrans" cxnId="{4C9BC434-4FA5-4D34-AAFB-9D5A0694A6C5}">
      <dgm:prSet/>
      <dgm:spPr/>
      <dgm:t>
        <a:bodyPr/>
        <a:lstStyle/>
        <a:p>
          <a:endParaRPr lang="en-US"/>
        </a:p>
      </dgm:t>
    </dgm:pt>
    <dgm:pt modelId="{710A36B6-38A9-430B-B43F-328E3AFBBC76}" type="sibTrans" cxnId="{4C9BC434-4FA5-4D34-AAFB-9D5A0694A6C5}">
      <dgm:prSet/>
      <dgm:spPr/>
      <dgm:t>
        <a:bodyPr/>
        <a:lstStyle/>
        <a:p>
          <a:endParaRPr lang="en-US"/>
        </a:p>
      </dgm:t>
    </dgm:pt>
    <dgm:pt modelId="{23BE7634-F208-4C47-936E-19EDE838FC84}">
      <dgm:prSet/>
      <dgm:spPr/>
      <dgm:t>
        <a:bodyPr/>
        <a:lstStyle/>
        <a:p>
          <a:r>
            <a:rPr lang="es-ES" dirty="0"/>
            <a:t>- que sirva para desenvolverse en la sociedad actual</a:t>
          </a:r>
          <a:endParaRPr lang="en-US" dirty="0"/>
        </a:p>
      </dgm:t>
    </dgm:pt>
    <dgm:pt modelId="{7D1FC45F-783C-4CA0-999F-0B06A6B3FC3A}" type="parTrans" cxnId="{108EC357-8CF6-4F1A-A0D3-88DEF63BDDE6}">
      <dgm:prSet/>
      <dgm:spPr/>
      <dgm:t>
        <a:bodyPr/>
        <a:lstStyle/>
        <a:p>
          <a:endParaRPr lang="en-US"/>
        </a:p>
      </dgm:t>
    </dgm:pt>
    <dgm:pt modelId="{B0E92D98-F6C3-4AE5-9B9F-C61FA7F3FF84}" type="sibTrans" cxnId="{108EC357-8CF6-4F1A-A0D3-88DEF63BDDE6}">
      <dgm:prSet/>
      <dgm:spPr/>
      <dgm:t>
        <a:bodyPr/>
        <a:lstStyle/>
        <a:p>
          <a:endParaRPr lang="en-US"/>
        </a:p>
      </dgm:t>
    </dgm:pt>
    <dgm:pt modelId="{1AB6C672-5D16-437B-BB6A-84F93DD56114}">
      <dgm:prSet/>
      <dgm:spPr/>
      <dgm:t>
        <a:bodyPr/>
        <a:lstStyle/>
        <a:p>
          <a:r>
            <a:rPr lang="es-ES" dirty="0"/>
            <a:t>- que prepare para continuar estudios superiores</a:t>
          </a:r>
          <a:endParaRPr lang="en-US" dirty="0"/>
        </a:p>
      </dgm:t>
    </dgm:pt>
    <dgm:pt modelId="{6D901D1A-0B8E-4D43-A3AF-58380018CEF1}" type="sibTrans" cxnId="{301FE522-011C-43AC-806E-F05FDC54FFE5}">
      <dgm:prSet/>
      <dgm:spPr/>
      <dgm:t>
        <a:bodyPr/>
        <a:lstStyle/>
        <a:p>
          <a:endParaRPr lang="en-US"/>
        </a:p>
      </dgm:t>
    </dgm:pt>
    <dgm:pt modelId="{F3BB094C-8D99-496B-ABC4-38E5C4D063FC}" type="parTrans" cxnId="{301FE522-011C-43AC-806E-F05FDC54FFE5}">
      <dgm:prSet/>
      <dgm:spPr/>
      <dgm:t>
        <a:bodyPr/>
        <a:lstStyle/>
        <a:p>
          <a:endParaRPr lang="en-US"/>
        </a:p>
      </dgm:t>
    </dgm:pt>
    <dgm:pt modelId="{8A2A4F39-D6B2-4653-A45F-4F0B2DC42975}" type="pres">
      <dgm:prSet presAssocID="{39CB903B-6DCB-48D1-9D9F-1567D4FD9F26}" presName="root" presStyleCnt="0">
        <dgm:presLayoutVars>
          <dgm:dir/>
          <dgm:resizeHandles val="exact"/>
        </dgm:presLayoutVars>
      </dgm:prSet>
      <dgm:spPr/>
    </dgm:pt>
    <dgm:pt modelId="{7C428588-A122-4B68-908D-47EECCE85CFF}" type="pres">
      <dgm:prSet presAssocID="{CA4D7DB0-AFC0-40B4-8FBC-90A2582143B3}" presName="compNode" presStyleCnt="0"/>
      <dgm:spPr/>
    </dgm:pt>
    <dgm:pt modelId="{9587C274-A026-41D4-B095-5FDE55DE82CF}" type="pres">
      <dgm:prSet presAssocID="{CA4D7DB0-AFC0-40B4-8FBC-90A2582143B3}" presName="bgRect" presStyleLbl="bgShp" presStyleIdx="0" presStyleCnt="3" custLinFactNeighborX="99" custLinFactNeighborY="-9918"/>
      <dgm:spPr/>
    </dgm:pt>
    <dgm:pt modelId="{4D8B2228-B783-4845-A83B-82D9E55E500E}" type="pres">
      <dgm:prSet presAssocID="{CA4D7DB0-AFC0-40B4-8FBC-90A2582143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A0F85184-7F6B-4418-9764-EF1258B60546}" type="pres">
      <dgm:prSet presAssocID="{CA4D7DB0-AFC0-40B4-8FBC-90A2582143B3}" presName="spaceRect" presStyleCnt="0"/>
      <dgm:spPr/>
    </dgm:pt>
    <dgm:pt modelId="{D03D750F-0688-4261-98DB-63B28D71450C}" type="pres">
      <dgm:prSet presAssocID="{CA4D7DB0-AFC0-40B4-8FBC-90A2582143B3}" presName="parTx" presStyleLbl="revTx" presStyleIdx="0" presStyleCnt="4" custScaleX="108839">
        <dgm:presLayoutVars>
          <dgm:chMax val="0"/>
          <dgm:chPref val="0"/>
        </dgm:presLayoutVars>
      </dgm:prSet>
      <dgm:spPr/>
    </dgm:pt>
    <dgm:pt modelId="{C00AF1AD-B206-4CC5-ADC9-FC19FCC81B31}" type="pres">
      <dgm:prSet presAssocID="{2AAF2189-FABF-4407-BBE2-7DDDCFE37C7E}" presName="sibTrans" presStyleCnt="0"/>
      <dgm:spPr/>
    </dgm:pt>
    <dgm:pt modelId="{5C9195E9-E3C9-47AB-BA12-25B4E692251D}" type="pres">
      <dgm:prSet presAssocID="{D0C7CA5D-BDD0-4756-8452-D2E30019B17C}" presName="compNode" presStyleCnt="0"/>
      <dgm:spPr/>
    </dgm:pt>
    <dgm:pt modelId="{EF0B7FA0-FB1D-4DFE-B5A2-4C60C5F868F4}" type="pres">
      <dgm:prSet presAssocID="{D0C7CA5D-BDD0-4756-8452-D2E30019B17C}" presName="bgRect" presStyleLbl="bgShp" presStyleIdx="1" presStyleCnt="3" custLinFactNeighborX="1" custLinFactNeighborY="-9146"/>
      <dgm:spPr/>
    </dgm:pt>
    <dgm:pt modelId="{A243DF2A-EF09-43FE-934D-950012FF9ECF}" type="pres">
      <dgm:prSet presAssocID="{D0C7CA5D-BDD0-4756-8452-D2E30019B1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512B84C3-C6D9-43AE-9D64-CD60EF141D04}" type="pres">
      <dgm:prSet presAssocID="{D0C7CA5D-BDD0-4756-8452-D2E30019B17C}" presName="spaceRect" presStyleCnt="0"/>
      <dgm:spPr/>
    </dgm:pt>
    <dgm:pt modelId="{A906C28F-0D88-48DF-A5C4-F67A494F082F}" type="pres">
      <dgm:prSet presAssocID="{D0C7CA5D-BDD0-4756-8452-D2E30019B17C}" presName="parTx" presStyleLbl="revTx" presStyleIdx="1" presStyleCnt="4" custScaleX="105469">
        <dgm:presLayoutVars>
          <dgm:chMax val="0"/>
          <dgm:chPref val="0"/>
        </dgm:presLayoutVars>
      </dgm:prSet>
      <dgm:spPr/>
    </dgm:pt>
    <dgm:pt modelId="{24A74CBE-9629-459D-8682-758A683615EA}" type="pres">
      <dgm:prSet presAssocID="{11B70138-6474-4327-87A3-B4D46DE92FDA}" presName="sibTrans" presStyleCnt="0"/>
      <dgm:spPr/>
    </dgm:pt>
    <dgm:pt modelId="{92F7C6AC-9B27-4A8D-97C0-45450A66D212}" type="pres">
      <dgm:prSet presAssocID="{2326BCD7-1DFD-4E6F-A2A0-DFA6799B7CFE}" presName="compNode" presStyleCnt="0"/>
      <dgm:spPr/>
    </dgm:pt>
    <dgm:pt modelId="{435D3DEF-5909-48D3-9E57-5E8DA1159FA9}" type="pres">
      <dgm:prSet presAssocID="{2326BCD7-1DFD-4E6F-A2A0-DFA6799B7CFE}" presName="bgRect" presStyleLbl="bgShp" presStyleIdx="2" presStyleCnt="3" custScaleY="147309" custLinFactNeighborX="-3727" custLinFactNeighborY="609"/>
      <dgm:spPr/>
    </dgm:pt>
    <dgm:pt modelId="{7D8BE506-CB77-43AC-BAB5-F0034C74F271}" type="pres">
      <dgm:prSet presAssocID="{2326BCD7-1DFD-4E6F-A2A0-DFA6799B7CFE}" presName="iconRect" presStyleLbl="node1" presStyleIdx="2" presStyleCnt="3" custLinFactNeighborX="-61830" custLinFactNeighborY="-41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59D7E8E0-AFA7-4264-81EE-F6ADA3367A8A}" type="pres">
      <dgm:prSet presAssocID="{2326BCD7-1DFD-4E6F-A2A0-DFA6799B7CFE}" presName="spaceRect" presStyleCnt="0"/>
      <dgm:spPr/>
    </dgm:pt>
    <dgm:pt modelId="{66FB8D36-AC58-4A9F-A165-5109D6029A73}" type="pres">
      <dgm:prSet presAssocID="{2326BCD7-1DFD-4E6F-A2A0-DFA6799B7CFE}" presName="parTx" presStyleLbl="revTx" presStyleIdx="2" presStyleCnt="4" custScaleX="87169" custScaleY="132011" custLinFactNeighborX="-13940" custLinFactNeighborY="755">
        <dgm:presLayoutVars>
          <dgm:chMax val="0"/>
          <dgm:chPref val="0"/>
        </dgm:presLayoutVars>
      </dgm:prSet>
      <dgm:spPr/>
    </dgm:pt>
    <dgm:pt modelId="{EB71D545-BCC9-4E7E-976E-620E161583D5}" type="pres">
      <dgm:prSet presAssocID="{2326BCD7-1DFD-4E6F-A2A0-DFA6799B7CFE}" presName="desTx" presStyleLbl="revTx" presStyleIdx="3" presStyleCnt="4" custScaleX="127049" custScaleY="114409" custLinFactNeighborX="-25021" custLinFactNeighborY="-1754">
        <dgm:presLayoutVars/>
      </dgm:prSet>
      <dgm:spPr/>
    </dgm:pt>
  </dgm:ptLst>
  <dgm:cxnLst>
    <dgm:cxn modelId="{301FE522-011C-43AC-806E-F05FDC54FFE5}" srcId="{2326BCD7-1DFD-4E6F-A2A0-DFA6799B7CFE}" destId="{1AB6C672-5D16-437B-BB6A-84F93DD56114}" srcOrd="1" destOrd="0" parTransId="{F3BB094C-8D99-496B-ABC4-38E5C4D063FC}" sibTransId="{6D901D1A-0B8E-4D43-A3AF-58380018CEF1}"/>
    <dgm:cxn modelId="{0285B42B-A534-41A4-AD29-27055EA76BBD}" type="presOf" srcId="{1AB6C672-5D16-437B-BB6A-84F93DD56114}" destId="{EB71D545-BCC9-4E7E-976E-620E161583D5}" srcOrd="0" destOrd="1" presId="urn:microsoft.com/office/officeart/2018/2/layout/IconVerticalSolidList"/>
    <dgm:cxn modelId="{1E33192C-63BD-4235-99DD-356BA43FD880}" type="presOf" srcId="{23BE7634-F208-4C47-936E-19EDE838FC84}" destId="{EB71D545-BCC9-4E7E-976E-620E161583D5}" srcOrd="0" destOrd="0" presId="urn:microsoft.com/office/officeart/2018/2/layout/IconVerticalSolidList"/>
    <dgm:cxn modelId="{5B3B882D-D1B6-4DF8-BE92-61DB70896166}" type="presOf" srcId="{D0C7CA5D-BDD0-4756-8452-D2E30019B17C}" destId="{A906C28F-0D88-48DF-A5C4-F67A494F082F}" srcOrd="0" destOrd="0" presId="urn:microsoft.com/office/officeart/2018/2/layout/IconVerticalSolidList"/>
    <dgm:cxn modelId="{4C9BC434-4FA5-4D34-AAFB-9D5A0694A6C5}" srcId="{39CB903B-6DCB-48D1-9D9F-1567D4FD9F26}" destId="{2326BCD7-1DFD-4E6F-A2A0-DFA6799B7CFE}" srcOrd="2" destOrd="0" parTransId="{BB1F891E-8236-47A3-B0EA-F40C488F8D82}" sibTransId="{710A36B6-38A9-430B-B43F-328E3AFBBC76}"/>
    <dgm:cxn modelId="{F0404D41-9CE6-4165-8473-30962DC23613}" srcId="{39CB903B-6DCB-48D1-9D9F-1567D4FD9F26}" destId="{D0C7CA5D-BDD0-4756-8452-D2E30019B17C}" srcOrd="1" destOrd="0" parTransId="{FCF9BD10-59FC-4C77-82F8-36AA7EF5D9E0}" sibTransId="{11B70138-6474-4327-87A3-B4D46DE92FDA}"/>
    <dgm:cxn modelId="{C493FD4F-F25C-4D52-B55A-43BF51752762}" type="presOf" srcId="{CA4D7DB0-AFC0-40B4-8FBC-90A2582143B3}" destId="{D03D750F-0688-4261-98DB-63B28D71450C}" srcOrd="0" destOrd="0" presId="urn:microsoft.com/office/officeart/2018/2/layout/IconVerticalSolidList"/>
    <dgm:cxn modelId="{108EC357-8CF6-4F1A-A0D3-88DEF63BDDE6}" srcId="{2326BCD7-1DFD-4E6F-A2A0-DFA6799B7CFE}" destId="{23BE7634-F208-4C47-936E-19EDE838FC84}" srcOrd="0" destOrd="0" parTransId="{7D1FC45F-783C-4CA0-999F-0B06A6B3FC3A}" sibTransId="{B0E92D98-F6C3-4AE5-9B9F-C61FA7F3FF84}"/>
    <dgm:cxn modelId="{03ADBED4-573A-427E-A26D-607BB8CD1C9E}" type="presOf" srcId="{39CB903B-6DCB-48D1-9D9F-1567D4FD9F26}" destId="{8A2A4F39-D6B2-4653-A45F-4F0B2DC42975}" srcOrd="0" destOrd="0" presId="urn:microsoft.com/office/officeart/2018/2/layout/IconVerticalSolidList"/>
    <dgm:cxn modelId="{19F9B5FB-9022-4BED-A1F6-836BBC580D2C}" type="presOf" srcId="{2326BCD7-1DFD-4E6F-A2A0-DFA6799B7CFE}" destId="{66FB8D36-AC58-4A9F-A165-5109D6029A73}" srcOrd="0" destOrd="0" presId="urn:microsoft.com/office/officeart/2018/2/layout/IconVerticalSolidList"/>
    <dgm:cxn modelId="{16227BFE-3604-4AC8-A07E-0B8EE239F474}" srcId="{39CB903B-6DCB-48D1-9D9F-1567D4FD9F26}" destId="{CA4D7DB0-AFC0-40B4-8FBC-90A2582143B3}" srcOrd="0" destOrd="0" parTransId="{14791053-F6B2-4687-AAD9-FB3605571325}" sibTransId="{2AAF2189-FABF-4407-BBE2-7DDDCFE37C7E}"/>
    <dgm:cxn modelId="{7E962EC4-47A8-43AB-B486-DD2052E4CCED}" type="presParOf" srcId="{8A2A4F39-D6B2-4653-A45F-4F0B2DC42975}" destId="{7C428588-A122-4B68-908D-47EECCE85CFF}" srcOrd="0" destOrd="0" presId="urn:microsoft.com/office/officeart/2018/2/layout/IconVerticalSolidList"/>
    <dgm:cxn modelId="{B7713F76-4721-4673-939F-6172BDE23E64}" type="presParOf" srcId="{7C428588-A122-4B68-908D-47EECCE85CFF}" destId="{9587C274-A026-41D4-B095-5FDE55DE82CF}" srcOrd="0" destOrd="0" presId="urn:microsoft.com/office/officeart/2018/2/layout/IconVerticalSolidList"/>
    <dgm:cxn modelId="{76755397-EBB8-462E-9EA7-DC2F441F87EE}" type="presParOf" srcId="{7C428588-A122-4B68-908D-47EECCE85CFF}" destId="{4D8B2228-B783-4845-A83B-82D9E55E500E}" srcOrd="1" destOrd="0" presId="urn:microsoft.com/office/officeart/2018/2/layout/IconVerticalSolidList"/>
    <dgm:cxn modelId="{96C236C6-BD5A-4B0B-9706-57A03E072FFC}" type="presParOf" srcId="{7C428588-A122-4B68-908D-47EECCE85CFF}" destId="{A0F85184-7F6B-4418-9764-EF1258B60546}" srcOrd="2" destOrd="0" presId="urn:microsoft.com/office/officeart/2018/2/layout/IconVerticalSolidList"/>
    <dgm:cxn modelId="{BD7EBD0E-F730-47E8-8604-3F0B04D554A1}" type="presParOf" srcId="{7C428588-A122-4B68-908D-47EECCE85CFF}" destId="{D03D750F-0688-4261-98DB-63B28D71450C}" srcOrd="3" destOrd="0" presId="urn:microsoft.com/office/officeart/2018/2/layout/IconVerticalSolidList"/>
    <dgm:cxn modelId="{63E2B0A1-96E1-4F41-B2E9-AE793BE9F785}" type="presParOf" srcId="{8A2A4F39-D6B2-4653-A45F-4F0B2DC42975}" destId="{C00AF1AD-B206-4CC5-ADC9-FC19FCC81B31}" srcOrd="1" destOrd="0" presId="urn:microsoft.com/office/officeart/2018/2/layout/IconVerticalSolidList"/>
    <dgm:cxn modelId="{12B883B2-810C-48FE-ACEF-5A4AA35EEDF7}" type="presParOf" srcId="{8A2A4F39-D6B2-4653-A45F-4F0B2DC42975}" destId="{5C9195E9-E3C9-47AB-BA12-25B4E692251D}" srcOrd="2" destOrd="0" presId="urn:microsoft.com/office/officeart/2018/2/layout/IconVerticalSolidList"/>
    <dgm:cxn modelId="{FA6D063D-CB07-4E7E-A870-E03CD01EB4FF}" type="presParOf" srcId="{5C9195E9-E3C9-47AB-BA12-25B4E692251D}" destId="{EF0B7FA0-FB1D-4DFE-B5A2-4C60C5F868F4}" srcOrd="0" destOrd="0" presId="urn:microsoft.com/office/officeart/2018/2/layout/IconVerticalSolidList"/>
    <dgm:cxn modelId="{EE2B6AAB-57C7-4990-A6CE-AF1EC0F873A3}" type="presParOf" srcId="{5C9195E9-E3C9-47AB-BA12-25B4E692251D}" destId="{A243DF2A-EF09-43FE-934D-950012FF9ECF}" srcOrd="1" destOrd="0" presId="urn:microsoft.com/office/officeart/2018/2/layout/IconVerticalSolidList"/>
    <dgm:cxn modelId="{644EAFEC-9045-4EA1-AFD6-2A08BD34CADF}" type="presParOf" srcId="{5C9195E9-E3C9-47AB-BA12-25B4E692251D}" destId="{512B84C3-C6D9-43AE-9D64-CD60EF141D04}" srcOrd="2" destOrd="0" presId="urn:microsoft.com/office/officeart/2018/2/layout/IconVerticalSolidList"/>
    <dgm:cxn modelId="{B76A7334-BE21-4C87-AC41-C2E1FBB7A3F3}" type="presParOf" srcId="{5C9195E9-E3C9-47AB-BA12-25B4E692251D}" destId="{A906C28F-0D88-48DF-A5C4-F67A494F082F}" srcOrd="3" destOrd="0" presId="urn:microsoft.com/office/officeart/2018/2/layout/IconVerticalSolidList"/>
    <dgm:cxn modelId="{3B82C06E-F6DA-4613-BF39-D04D46849D44}" type="presParOf" srcId="{8A2A4F39-D6B2-4653-A45F-4F0B2DC42975}" destId="{24A74CBE-9629-459D-8682-758A683615EA}" srcOrd="3" destOrd="0" presId="urn:microsoft.com/office/officeart/2018/2/layout/IconVerticalSolidList"/>
    <dgm:cxn modelId="{59B1D487-163F-4046-8B98-0B583E8B1415}" type="presParOf" srcId="{8A2A4F39-D6B2-4653-A45F-4F0B2DC42975}" destId="{92F7C6AC-9B27-4A8D-97C0-45450A66D212}" srcOrd="4" destOrd="0" presId="urn:microsoft.com/office/officeart/2018/2/layout/IconVerticalSolidList"/>
    <dgm:cxn modelId="{8FB168DD-E4D7-400A-8A95-C523AACECB5B}" type="presParOf" srcId="{92F7C6AC-9B27-4A8D-97C0-45450A66D212}" destId="{435D3DEF-5909-48D3-9E57-5E8DA1159FA9}" srcOrd="0" destOrd="0" presId="urn:microsoft.com/office/officeart/2018/2/layout/IconVerticalSolidList"/>
    <dgm:cxn modelId="{669BD7A7-1F58-4943-B556-C19F5FB5DA92}" type="presParOf" srcId="{92F7C6AC-9B27-4A8D-97C0-45450A66D212}" destId="{7D8BE506-CB77-43AC-BAB5-F0034C74F271}" srcOrd="1" destOrd="0" presId="urn:microsoft.com/office/officeart/2018/2/layout/IconVerticalSolidList"/>
    <dgm:cxn modelId="{B79F48FD-7845-4E7E-9AD8-301B624C876E}" type="presParOf" srcId="{92F7C6AC-9B27-4A8D-97C0-45450A66D212}" destId="{59D7E8E0-AFA7-4264-81EE-F6ADA3367A8A}" srcOrd="2" destOrd="0" presId="urn:microsoft.com/office/officeart/2018/2/layout/IconVerticalSolidList"/>
    <dgm:cxn modelId="{A1865D9B-1877-435B-B0C3-26170108CBCC}" type="presParOf" srcId="{92F7C6AC-9B27-4A8D-97C0-45450A66D212}" destId="{66FB8D36-AC58-4A9F-A165-5109D6029A73}" srcOrd="3" destOrd="0" presId="urn:microsoft.com/office/officeart/2018/2/layout/IconVerticalSolidList"/>
    <dgm:cxn modelId="{CF88AB3F-7256-4D61-A97B-DFB092BD3934}" type="presParOf" srcId="{92F7C6AC-9B27-4A8D-97C0-45450A66D212}" destId="{EB71D545-BCC9-4E7E-976E-620E161583D5}" srcOrd="4" destOrd="0" presId="urn:microsoft.com/office/officeart/2018/2/layout/IconVerticalSolid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C9148-FCE3-44C9-A4EA-ED26F021DD5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CBFED28-1277-4EF2-A5E1-26CB6CB140AA}">
      <dgm:prSet/>
      <dgm:spPr/>
      <dgm:t>
        <a:bodyPr/>
        <a:lstStyle/>
        <a:p>
          <a:r>
            <a:rPr lang="es-ES"/>
            <a:t>Cuaderno, actividades e informes del alumno</a:t>
          </a:r>
          <a:endParaRPr lang="en-US"/>
        </a:p>
      </dgm:t>
    </dgm:pt>
    <dgm:pt modelId="{DCEC9F27-0D16-4103-BDBA-378106AE81E1}" type="parTrans" cxnId="{860C2DD6-E44F-43E8-859A-F13F91548154}">
      <dgm:prSet/>
      <dgm:spPr/>
      <dgm:t>
        <a:bodyPr/>
        <a:lstStyle/>
        <a:p>
          <a:endParaRPr lang="en-US"/>
        </a:p>
      </dgm:t>
    </dgm:pt>
    <dgm:pt modelId="{A91C4E05-42C5-45DD-B876-113779C1F78A}" type="sibTrans" cxnId="{860C2DD6-E44F-43E8-859A-F13F91548154}">
      <dgm:prSet/>
      <dgm:spPr/>
      <dgm:t>
        <a:bodyPr/>
        <a:lstStyle/>
        <a:p>
          <a:endParaRPr lang="en-US"/>
        </a:p>
      </dgm:t>
    </dgm:pt>
    <dgm:pt modelId="{49BF67F4-AA62-42CA-8871-17624A5CDE99}">
      <dgm:prSet/>
      <dgm:spPr/>
      <dgm:t>
        <a:bodyPr/>
        <a:lstStyle/>
        <a:p>
          <a:r>
            <a:rPr lang="es-ES"/>
            <a:t>Presentaciones y exposición oral de proyectos</a:t>
          </a:r>
          <a:endParaRPr lang="en-US"/>
        </a:p>
      </dgm:t>
    </dgm:pt>
    <dgm:pt modelId="{1E88FE41-D0DE-4773-9539-10B0069BB299}" type="parTrans" cxnId="{073B0793-C6ED-4D4F-B329-812EDCFDF394}">
      <dgm:prSet/>
      <dgm:spPr/>
      <dgm:t>
        <a:bodyPr/>
        <a:lstStyle/>
        <a:p>
          <a:endParaRPr lang="en-US"/>
        </a:p>
      </dgm:t>
    </dgm:pt>
    <dgm:pt modelId="{FDC603F4-BB38-4D22-9CDA-261D823CDE09}" type="sibTrans" cxnId="{073B0793-C6ED-4D4F-B329-812EDCFDF394}">
      <dgm:prSet/>
      <dgm:spPr/>
      <dgm:t>
        <a:bodyPr/>
        <a:lstStyle/>
        <a:p>
          <a:endParaRPr lang="en-US"/>
        </a:p>
      </dgm:t>
    </dgm:pt>
    <dgm:pt modelId="{714636A7-0299-4E49-86ED-93D3963B698C}">
      <dgm:prSet/>
      <dgm:spPr/>
      <dgm:t>
        <a:bodyPr/>
        <a:lstStyle/>
        <a:p>
          <a:r>
            <a:rPr lang="es-ES"/>
            <a:t>Pruebas escritas</a:t>
          </a:r>
          <a:endParaRPr lang="en-US"/>
        </a:p>
      </dgm:t>
    </dgm:pt>
    <dgm:pt modelId="{D348551D-7CD8-478C-B586-90107AB76383}" type="parTrans" cxnId="{2021200F-E26F-485F-AE81-561302B86A6F}">
      <dgm:prSet/>
      <dgm:spPr/>
      <dgm:t>
        <a:bodyPr/>
        <a:lstStyle/>
        <a:p>
          <a:endParaRPr lang="en-US"/>
        </a:p>
      </dgm:t>
    </dgm:pt>
    <dgm:pt modelId="{8A8B5248-78D2-4868-ACCD-2287DA0A491F}" type="sibTrans" cxnId="{2021200F-E26F-485F-AE81-561302B86A6F}">
      <dgm:prSet/>
      <dgm:spPr/>
      <dgm:t>
        <a:bodyPr/>
        <a:lstStyle/>
        <a:p>
          <a:endParaRPr lang="en-US"/>
        </a:p>
      </dgm:t>
    </dgm:pt>
    <dgm:pt modelId="{AE0EF302-9E55-4576-93C6-6F4FA476859A}" type="pres">
      <dgm:prSet presAssocID="{CCBC9148-FCE3-44C9-A4EA-ED26F021DD5E}" presName="root" presStyleCnt="0">
        <dgm:presLayoutVars>
          <dgm:dir/>
          <dgm:resizeHandles val="exact"/>
        </dgm:presLayoutVars>
      </dgm:prSet>
      <dgm:spPr/>
    </dgm:pt>
    <dgm:pt modelId="{2583F798-7C70-49B1-8E94-0B644D95D427}" type="pres">
      <dgm:prSet presAssocID="{6CBFED28-1277-4EF2-A5E1-26CB6CB140AA}" presName="compNode" presStyleCnt="0"/>
      <dgm:spPr/>
    </dgm:pt>
    <dgm:pt modelId="{8EF77B6C-AA43-4D11-89A0-42A79D55B796}" type="pres">
      <dgm:prSet presAssocID="{6CBFED28-1277-4EF2-A5E1-26CB6CB140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525C880-EC09-4E2B-BCE1-9085494F1AC3}" type="pres">
      <dgm:prSet presAssocID="{6CBFED28-1277-4EF2-A5E1-26CB6CB140AA}" presName="spaceRect" presStyleCnt="0"/>
      <dgm:spPr/>
    </dgm:pt>
    <dgm:pt modelId="{D3B92C20-5D12-4E88-B5A0-FD58D8580CB0}" type="pres">
      <dgm:prSet presAssocID="{6CBFED28-1277-4EF2-A5E1-26CB6CB140AA}" presName="textRect" presStyleLbl="revTx" presStyleIdx="0" presStyleCnt="3">
        <dgm:presLayoutVars>
          <dgm:chMax val="1"/>
          <dgm:chPref val="1"/>
        </dgm:presLayoutVars>
      </dgm:prSet>
      <dgm:spPr/>
    </dgm:pt>
    <dgm:pt modelId="{989E5E13-5BBA-45F8-B914-16D20E6289AA}" type="pres">
      <dgm:prSet presAssocID="{A91C4E05-42C5-45DD-B876-113779C1F78A}" presName="sibTrans" presStyleCnt="0"/>
      <dgm:spPr/>
    </dgm:pt>
    <dgm:pt modelId="{FC4F149B-01A5-4C64-B948-9118C2C50D23}" type="pres">
      <dgm:prSet presAssocID="{49BF67F4-AA62-42CA-8871-17624A5CDE99}" presName="compNode" presStyleCnt="0"/>
      <dgm:spPr/>
    </dgm:pt>
    <dgm:pt modelId="{D387CF5E-F65C-4353-AF8E-054C40C37BF4}" type="pres">
      <dgm:prSet presAssocID="{49BF67F4-AA62-42CA-8871-17624A5CDE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4BB0A249-486B-46D3-89B3-A3386DBC796B}" type="pres">
      <dgm:prSet presAssocID="{49BF67F4-AA62-42CA-8871-17624A5CDE99}" presName="spaceRect" presStyleCnt="0"/>
      <dgm:spPr/>
    </dgm:pt>
    <dgm:pt modelId="{376C091E-A2F4-459B-8902-DCD3F593EC00}" type="pres">
      <dgm:prSet presAssocID="{49BF67F4-AA62-42CA-8871-17624A5CDE99}" presName="textRect" presStyleLbl="revTx" presStyleIdx="1" presStyleCnt="3">
        <dgm:presLayoutVars>
          <dgm:chMax val="1"/>
          <dgm:chPref val="1"/>
        </dgm:presLayoutVars>
      </dgm:prSet>
      <dgm:spPr/>
    </dgm:pt>
    <dgm:pt modelId="{50475684-2EAF-4E1E-9441-54A8297F5F26}" type="pres">
      <dgm:prSet presAssocID="{FDC603F4-BB38-4D22-9CDA-261D823CDE09}" presName="sibTrans" presStyleCnt="0"/>
      <dgm:spPr/>
    </dgm:pt>
    <dgm:pt modelId="{DDD04511-F3F0-4DD2-B333-2D42ECA83B73}" type="pres">
      <dgm:prSet presAssocID="{714636A7-0299-4E49-86ED-93D3963B698C}" presName="compNode" presStyleCnt="0"/>
      <dgm:spPr/>
    </dgm:pt>
    <dgm:pt modelId="{70D82A6A-1DF9-4C6D-81A3-7C8CD2F0C135}" type="pres">
      <dgm:prSet presAssocID="{714636A7-0299-4E49-86ED-93D3963B69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06967906-E483-401D-9782-F51FC5BC0AF6}" type="pres">
      <dgm:prSet presAssocID="{714636A7-0299-4E49-86ED-93D3963B698C}" presName="spaceRect" presStyleCnt="0"/>
      <dgm:spPr/>
    </dgm:pt>
    <dgm:pt modelId="{73DC2284-0806-4FF5-ABC0-709100518FB7}" type="pres">
      <dgm:prSet presAssocID="{714636A7-0299-4E49-86ED-93D3963B69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021200F-E26F-485F-AE81-561302B86A6F}" srcId="{CCBC9148-FCE3-44C9-A4EA-ED26F021DD5E}" destId="{714636A7-0299-4E49-86ED-93D3963B698C}" srcOrd="2" destOrd="0" parTransId="{D348551D-7CD8-478C-B586-90107AB76383}" sibTransId="{8A8B5248-78D2-4868-ACCD-2287DA0A491F}"/>
    <dgm:cxn modelId="{8F144537-E58D-47D6-9EFB-A5AACC91C2F3}" type="presOf" srcId="{49BF67F4-AA62-42CA-8871-17624A5CDE99}" destId="{376C091E-A2F4-459B-8902-DCD3F593EC00}" srcOrd="0" destOrd="0" presId="urn:microsoft.com/office/officeart/2018/2/layout/IconLabelList"/>
    <dgm:cxn modelId="{07589E3B-BDAA-40B7-82C8-48E196183D3C}" type="presOf" srcId="{714636A7-0299-4E49-86ED-93D3963B698C}" destId="{73DC2284-0806-4FF5-ABC0-709100518FB7}" srcOrd="0" destOrd="0" presId="urn:microsoft.com/office/officeart/2018/2/layout/IconLabelList"/>
    <dgm:cxn modelId="{3F112874-7095-4DBD-8E5E-36E2004882C9}" type="presOf" srcId="{6CBFED28-1277-4EF2-A5E1-26CB6CB140AA}" destId="{D3B92C20-5D12-4E88-B5A0-FD58D8580CB0}" srcOrd="0" destOrd="0" presId="urn:microsoft.com/office/officeart/2018/2/layout/IconLabelList"/>
    <dgm:cxn modelId="{073B0793-C6ED-4D4F-B329-812EDCFDF394}" srcId="{CCBC9148-FCE3-44C9-A4EA-ED26F021DD5E}" destId="{49BF67F4-AA62-42CA-8871-17624A5CDE99}" srcOrd="1" destOrd="0" parTransId="{1E88FE41-D0DE-4773-9539-10B0069BB299}" sibTransId="{FDC603F4-BB38-4D22-9CDA-261D823CDE09}"/>
    <dgm:cxn modelId="{860C2DD6-E44F-43E8-859A-F13F91548154}" srcId="{CCBC9148-FCE3-44C9-A4EA-ED26F021DD5E}" destId="{6CBFED28-1277-4EF2-A5E1-26CB6CB140AA}" srcOrd="0" destOrd="0" parTransId="{DCEC9F27-0D16-4103-BDBA-378106AE81E1}" sibTransId="{A91C4E05-42C5-45DD-B876-113779C1F78A}"/>
    <dgm:cxn modelId="{25E695F7-2177-4ED1-93CC-E8C37698FC64}" type="presOf" srcId="{CCBC9148-FCE3-44C9-A4EA-ED26F021DD5E}" destId="{AE0EF302-9E55-4576-93C6-6F4FA476859A}" srcOrd="0" destOrd="0" presId="urn:microsoft.com/office/officeart/2018/2/layout/IconLabelList"/>
    <dgm:cxn modelId="{70BF5EA0-C454-427C-A256-9027E0AAE614}" type="presParOf" srcId="{AE0EF302-9E55-4576-93C6-6F4FA476859A}" destId="{2583F798-7C70-49B1-8E94-0B644D95D427}" srcOrd="0" destOrd="0" presId="urn:microsoft.com/office/officeart/2018/2/layout/IconLabelList"/>
    <dgm:cxn modelId="{B7010BD0-4D64-4357-B5E1-C72C2F2ED05F}" type="presParOf" srcId="{2583F798-7C70-49B1-8E94-0B644D95D427}" destId="{8EF77B6C-AA43-4D11-89A0-42A79D55B796}" srcOrd="0" destOrd="0" presId="urn:microsoft.com/office/officeart/2018/2/layout/IconLabelList"/>
    <dgm:cxn modelId="{86876C84-29A2-4C36-9E39-91AFA1AB679C}" type="presParOf" srcId="{2583F798-7C70-49B1-8E94-0B644D95D427}" destId="{A525C880-EC09-4E2B-BCE1-9085494F1AC3}" srcOrd="1" destOrd="0" presId="urn:microsoft.com/office/officeart/2018/2/layout/IconLabelList"/>
    <dgm:cxn modelId="{226DD16E-1465-42A6-868E-A73E06CAF457}" type="presParOf" srcId="{2583F798-7C70-49B1-8E94-0B644D95D427}" destId="{D3B92C20-5D12-4E88-B5A0-FD58D8580CB0}" srcOrd="2" destOrd="0" presId="urn:microsoft.com/office/officeart/2018/2/layout/IconLabelList"/>
    <dgm:cxn modelId="{66404924-23BB-4196-9D6A-790167DEA88F}" type="presParOf" srcId="{AE0EF302-9E55-4576-93C6-6F4FA476859A}" destId="{989E5E13-5BBA-45F8-B914-16D20E6289AA}" srcOrd="1" destOrd="0" presId="urn:microsoft.com/office/officeart/2018/2/layout/IconLabelList"/>
    <dgm:cxn modelId="{3B9F1680-7525-447C-950C-1897B5942870}" type="presParOf" srcId="{AE0EF302-9E55-4576-93C6-6F4FA476859A}" destId="{FC4F149B-01A5-4C64-B948-9118C2C50D23}" srcOrd="2" destOrd="0" presId="urn:microsoft.com/office/officeart/2018/2/layout/IconLabelList"/>
    <dgm:cxn modelId="{DFAF32B9-BDD6-419C-A895-A66ACD6652F7}" type="presParOf" srcId="{FC4F149B-01A5-4C64-B948-9118C2C50D23}" destId="{D387CF5E-F65C-4353-AF8E-054C40C37BF4}" srcOrd="0" destOrd="0" presId="urn:microsoft.com/office/officeart/2018/2/layout/IconLabelList"/>
    <dgm:cxn modelId="{23402900-BE62-4FD2-A9EB-44D69D79246C}" type="presParOf" srcId="{FC4F149B-01A5-4C64-B948-9118C2C50D23}" destId="{4BB0A249-486B-46D3-89B3-A3386DBC796B}" srcOrd="1" destOrd="0" presId="urn:microsoft.com/office/officeart/2018/2/layout/IconLabelList"/>
    <dgm:cxn modelId="{6560A687-8F28-469C-8CA8-91C95F187602}" type="presParOf" srcId="{FC4F149B-01A5-4C64-B948-9118C2C50D23}" destId="{376C091E-A2F4-459B-8902-DCD3F593EC00}" srcOrd="2" destOrd="0" presId="urn:microsoft.com/office/officeart/2018/2/layout/IconLabelList"/>
    <dgm:cxn modelId="{8D47CD99-B771-4CC9-AA27-1A0C08811D86}" type="presParOf" srcId="{AE0EF302-9E55-4576-93C6-6F4FA476859A}" destId="{50475684-2EAF-4E1E-9441-54A8297F5F26}" srcOrd="3" destOrd="0" presId="urn:microsoft.com/office/officeart/2018/2/layout/IconLabelList"/>
    <dgm:cxn modelId="{EAA030C1-10BC-47E4-BE67-7A727619D179}" type="presParOf" srcId="{AE0EF302-9E55-4576-93C6-6F4FA476859A}" destId="{DDD04511-F3F0-4DD2-B333-2D42ECA83B73}" srcOrd="4" destOrd="0" presId="urn:microsoft.com/office/officeart/2018/2/layout/IconLabelList"/>
    <dgm:cxn modelId="{FFFCE0B6-4666-45F7-9504-F886E704E56C}" type="presParOf" srcId="{DDD04511-F3F0-4DD2-B333-2D42ECA83B73}" destId="{70D82A6A-1DF9-4C6D-81A3-7C8CD2F0C135}" srcOrd="0" destOrd="0" presId="urn:microsoft.com/office/officeart/2018/2/layout/IconLabelList"/>
    <dgm:cxn modelId="{D8038730-E522-42EE-A2A9-7188987D2FEB}" type="presParOf" srcId="{DDD04511-F3F0-4DD2-B333-2D42ECA83B73}" destId="{06967906-E483-401D-9782-F51FC5BC0AF6}" srcOrd="1" destOrd="0" presId="urn:microsoft.com/office/officeart/2018/2/layout/IconLabelList"/>
    <dgm:cxn modelId="{B4E97F78-1075-44E4-ACA3-C4CF094BDD77}" type="presParOf" srcId="{DDD04511-F3F0-4DD2-B333-2D42ECA83B73}" destId="{73DC2284-0806-4FF5-ABC0-709100518FB7}" srcOrd="2" destOrd="0" presId="urn:microsoft.com/office/officeart/2018/2/layout/IconLabel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C274-A026-41D4-B095-5FDE55DE82CF}">
      <dsp:nvSpPr>
        <dsp:cNvPr id="0" name=""/>
        <dsp:cNvSpPr/>
      </dsp:nvSpPr>
      <dsp:spPr>
        <a:xfrm>
          <a:off x="-107939" y="0"/>
          <a:ext cx="7290751" cy="1720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2228-B783-4845-A83B-82D9E55E500E}">
      <dsp:nvSpPr>
        <dsp:cNvPr id="0" name=""/>
        <dsp:cNvSpPr/>
      </dsp:nvSpPr>
      <dsp:spPr>
        <a:xfrm>
          <a:off x="405394" y="397673"/>
          <a:ext cx="946458" cy="9464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D750F-0688-4261-98DB-63B28D71450C}">
      <dsp:nvSpPr>
        <dsp:cNvPr id="0" name=""/>
        <dsp:cNvSpPr/>
      </dsp:nvSpPr>
      <dsp:spPr>
        <a:xfrm>
          <a:off x="1638203" y="10485"/>
          <a:ext cx="5767705" cy="172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22" tIns="182122" rIns="182122" bIns="1821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Formar ciudadanos con una cultura científica básica </a:t>
          </a:r>
          <a:endParaRPr lang="en-US" sz="2000" kern="1200" dirty="0"/>
        </a:p>
      </dsp:txBody>
      <dsp:txXfrm>
        <a:off x="1638203" y="10485"/>
        <a:ext cx="5767705" cy="1720833"/>
      </dsp:txXfrm>
    </dsp:sp>
    <dsp:sp modelId="{EF0B7FA0-FB1D-4DFE-B5A2-4C60C5F868F4}">
      <dsp:nvSpPr>
        <dsp:cNvPr id="0" name=""/>
        <dsp:cNvSpPr/>
      </dsp:nvSpPr>
      <dsp:spPr>
        <a:xfrm>
          <a:off x="-115084" y="2004140"/>
          <a:ext cx="7290751" cy="1720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3DF2A-EF09-43FE-934D-950012FF9ECF}">
      <dsp:nvSpPr>
        <dsp:cNvPr id="0" name=""/>
        <dsp:cNvSpPr/>
      </dsp:nvSpPr>
      <dsp:spPr>
        <a:xfrm>
          <a:off x="405394" y="2548715"/>
          <a:ext cx="946458" cy="9464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6C28F-0D88-48DF-A5C4-F67A494F082F}">
      <dsp:nvSpPr>
        <dsp:cNvPr id="0" name=""/>
        <dsp:cNvSpPr/>
      </dsp:nvSpPr>
      <dsp:spPr>
        <a:xfrm>
          <a:off x="1727496" y="2161528"/>
          <a:ext cx="5589118" cy="172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22" tIns="182122" rIns="182122" bIns="1821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Preparar y formar alumnos en una sociedad cambiante ante los avances científicos y tecnológicos</a:t>
          </a:r>
          <a:endParaRPr lang="en-US" sz="2000" kern="1200" dirty="0"/>
        </a:p>
      </dsp:txBody>
      <dsp:txXfrm>
        <a:off x="1727496" y="2161528"/>
        <a:ext cx="5589118" cy="1720833"/>
      </dsp:txXfrm>
    </dsp:sp>
    <dsp:sp modelId="{435D3DEF-5909-48D3-9E57-5E8DA1159FA9}">
      <dsp:nvSpPr>
        <dsp:cNvPr id="0" name=""/>
        <dsp:cNvSpPr/>
      </dsp:nvSpPr>
      <dsp:spPr>
        <a:xfrm>
          <a:off x="-115157" y="4323050"/>
          <a:ext cx="7290751" cy="25349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E506-CB77-43AC-BAB5-F0034C74F271}">
      <dsp:nvSpPr>
        <dsp:cNvPr id="0" name=""/>
        <dsp:cNvSpPr/>
      </dsp:nvSpPr>
      <dsp:spPr>
        <a:xfrm>
          <a:off x="0" y="5067289"/>
          <a:ext cx="946458" cy="9464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8D36-AC58-4A9F-A165-5109D6029A73}">
      <dsp:nvSpPr>
        <dsp:cNvPr id="0" name=""/>
        <dsp:cNvSpPr/>
      </dsp:nvSpPr>
      <dsp:spPr>
        <a:xfrm>
          <a:off x="1657214" y="4457189"/>
          <a:ext cx="2492923" cy="2271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22" tIns="182122" rIns="182122" bIns="1821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Generar una base de conocimiento científico actual y práctico en los alumnos que terminan la etapa de secundaria:</a:t>
          </a:r>
          <a:endParaRPr lang="en-US" sz="1900" kern="1200" dirty="0"/>
        </a:p>
      </dsp:txBody>
      <dsp:txXfrm>
        <a:off x="1657214" y="4457189"/>
        <a:ext cx="2492923" cy="2271690"/>
      </dsp:txXfrm>
    </dsp:sp>
    <dsp:sp modelId="{EB71D545-BCC9-4E7E-976E-620E161583D5}">
      <dsp:nvSpPr>
        <dsp:cNvPr id="0" name=""/>
        <dsp:cNvSpPr/>
      </dsp:nvSpPr>
      <dsp:spPr>
        <a:xfrm>
          <a:off x="3954253" y="4565464"/>
          <a:ext cx="2564435" cy="196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22" tIns="182122" rIns="182122" bIns="1821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que sirva para desenvolverse en la sociedad actual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que prepare para continuar estudios superiores</a:t>
          </a:r>
          <a:endParaRPr lang="en-US" sz="1400" kern="1200" dirty="0"/>
        </a:p>
      </dsp:txBody>
      <dsp:txXfrm>
        <a:off x="3954253" y="4565464"/>
        <a:ext cx="2564435" cy="1968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77B6C-AA43-4D11-89A0-42A79D55B796}">
      <dsp:nvSpPr>
        <dsp:cNvPr id="0" name=""/>
        <dsp:cNvSpPr/>
      </dsp:nvSpPr>
      <dsp:spPr>
        <a:xfrm>
          <a:off x="1302749" y="1311438"/>
          <a:ext cx="1540687" cy="154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2C20-5D12-4E88-B5A0-FD58D8580CB0}">
      <dsp:nvSpPr>
        <dsp:cNvPr id="0" name=""/>
        <dsp:cNvSpPr/>
      </dsp:nvSpPr>
      <dsp:spPr>
        <a:xfrm>
          <a:off x="361218" y="3251102"/>
          <a:ext cx="34237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Cuaderno, actividades e informes del alumno</a:t>
          </a:r>
          <a:endParaRPr lang="en-US" sz="2200" kern="1200"/>
        </a:p>
      </dsp:txBody>
      <dsp:txXfrm>
        <a:off x="361218" y="3251102"/>
        <a:ext cx="3423749" cy="720000"/>
      </dsp:txXfrm>
    </dsp:sp>
    <dsp:sp modelId="{D387CF5E-F65C-4353-AF8E-054C40C37BF4}">
      <dsp:nvSpPr>
        <dsp:cNvPr id="0" name=""/>
        <dsp:cNvSpPr/>
      </dsp:nvSpPr>
      <dsp:spPr>
        <a:xfrm>
          <a:off x="5325655" y="1311438"/>
          <a:ext cx="1540687" cy="154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091E-A2F4-459B-8902-DCD3F593EC00}">
      <dsp:nvSpPr>
        <dsp:cNvPr id="0" name=""/>
        <dsp:cNvSpPr/>
      </dsp:nvSpPr>
      <dsp:spPr>
        <a:xfrm>
          <a:off x="4384124" y="3251102"/>
          <a:ext cx="34237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Presentaciones y exposición oral de proyectos</a:t>
          </a:r>
          <a:endParaRPr lang="en-US" sz="2200" kern="1200"/>
        </a:p>
      </dsp:txBody>
      <dsp:txXfrm>
        <a:off x="4384124" y="3251102"/>
        <a:ext cx="3423749" cy="720000"/>
      </dsp:txXfrm>
    </dsp:sp>
    <dsp:sp modelId="{70D82A6A-1DF9-4C6D-81A3-7C8CD2F0C135}">
      <dsp:nvSpPr>
        <dsp:cNvPr id="0" name=""/>
        <dsp:cNvSpPr/>
      </dsp:nvSpPr>
      <dsp:spPr>
        <a:xfrm>
          <a:off x="9348561" y="1311438"/>
          <a:ext cx="1540687" cy="1540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2284-0806-4FF5-ABC0-709100518FB7}">
      <dsp:nvSpPr>
        <dsp:cNvPr id="0" name=""/>
        <dsp:cNvSpPr/>
      </dsp:nvSpPr>
      <dsp:spPr>
        <a:xfrm>
          <a:off x="8407030" y="3251102"/>
          <a:ext cx="34237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Pruebas escritas</a:t>
          </a:r>
          <a:endParaRPr lang="en-US" sz="2200" kern="1200"/>
        </a:p>
      </dsp:txBody>
      <dsp:txXfrm>
        <a:off x="8407030" y="3251102"/>
        <a:ext cx="34237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C5281-3859-BB19-DDF5-619E93906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E98D3D-097C-11B7-1532-0F1A41B77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B81F3-52AF-FF78-0EA8-A894AA5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A2FC0-9D1E-29B0-4FE2-D2455547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81773-48B7-09DE-EF25-0EE70D70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9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BD341-F08F-E2E6-DA0C-747E38ED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F3300A-F841-3714-A209-5A883E807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8C546-80C4-4367-2BB3-3344B44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A0325-5272-6ED6-9069-1E2C2303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6FF12-094D-65B8-87A6-ECA8C637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16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57033C-DBD3-BCF2-0A35-45170D7AF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2E6543-6F78-2B49-141B-2A78B9FC2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8947EB-BD23-A93B-13B8-7B22CCAF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E18AF2-D34A-BE7D-7F31-DBFE953A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2199A-EADF-25FB-09A7-5C2C627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2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771BE-D2B6-E48E-C457-F875B6A4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7CA1A5-E0C0-A2A5-36E4-49999BA3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79584-9608-A802-1116-877ACE99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07B9B-9A37-D7D5-E093-DF4DBAD0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7BD92-AD41-22DD-F34B-3357EAF9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35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DF9B6-5B9F-5222-B961-D7DC2A14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AD492E-E35A-3139-322D-EE46EA3D2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AA1F6-0049-E517-5505-28168374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D02E6-45DC-CD2D-1786-EE1D0476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9C2DE-2D45-6005-A67A-E3BF82EF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6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B8D7E-DDD2-36EB-318D-1094C9BF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C1F5E-D5A4-F818-2092-DD57142CD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DBBF54-2097-F9C9-9132-82A4F7899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FAA58-A578-0056-299F-9F9948FB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48EEA2-AC49-FB4D-243D-B0F4A050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74C4B7-683F-C3C8-D9E8-23228D89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25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B9143-27EC-6C50-CB02-0E10E5BA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4CB47-A0E6-E3C5-1809-F21A7CA4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2ED0B5-6F64-4A15-B3AB-FCF5EBB2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11E561-A80B-FDFB-C674-BDE4262A2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73B22-47DD-C5AC-6307-014B8001A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70DDF4-294C-F05C-29DE-F6809C21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C096B2-0FB9-D965-D20A-F9FDA752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1A10C0-2C17-F46A-73F1-71F00F94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1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8FD87-B868-015F-70C9-C83B4AC4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8187C6-552C-986B-3157-C4E1CC49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749EC6-71DE-26BE-D5C5-2195D27E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AD6BA2-F897-F9BF-2C7A-9FBDBC5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1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9BA921-5AFF-9BB1-1F6C-1F544EEE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95E2EB-E61D-2BA7-AC50-EFEAE95C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AFBE6-42A3-7F5A-75DA-D5D34BB1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2D1B1-D634-FB6B-5A23-01A397C3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D3121B-9157-B132-D954-31A0992E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DC4FF3-2B35-30C4-B3C8-A0DB115DD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15C6E-91E2-7A5F-6F05-12AC1844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C24BC7-8FBD-7705-6FB4-2D9D1C51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17453-7592-6F29-858A-3426E913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BDED-64C0-2656-9C71-182B058F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499B97-F441-4F5A-F26B-CB7557153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82B54B-69AC-6AA3-812A-D150B434A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6851C2-10ED-FA1B-352B-15B517BF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B69E5F-94C1-4564-DDF6-408C601B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A006B-C5CE-F83A-F0EE-21D48DE0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2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666293-67C8-E6FC-75F9-7575E3D0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FF5549-E819-DC09-482F-A63A6284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0EF0D3-156D-3C78-1EDC-2A9C59A13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F15FE7-B76A-4EE4-B1DC-56EAEE4335D8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0BA04-9A63-7595-73DB-7A8363C76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8A1BC-2907-8588-B669-3CB86FCE8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A50D0-7291-4AAB-B0CB-B3403275B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567ABB-3EBA-6BF1-5638-B2490F041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D35E782-F368-3877-4AF3-B22498F6E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Autofit/>
          </a:bodyPr>
          <a:lstStyle/>
          <a:p>
            <a:pPr algn="l"/>
            <a:r>
              <a:rPr lang="es-ES" sz="8800" i="1" dirty="0">
                <a:solidFill>
                  <a:srgbClr val="FF0000"/>
                </a:solidFill>
              </a:rPr>
              <a:t>Cultura </a:t>
            </a:r>
            <a:br>
              <a:rPr lang="es-ES" sz="8800" i="1" dirty="0">
                <a:solidFill>
                  <a:srgbClr val="FF0000"/>
                </a:solidFill>
              </a:rPr>
            </a:br>
            <a:r>
              <a:rPr lang="es-ES" sz="8800" i="1" dirty="0">
                <a:solidFill>
                  <a:srgbClr val="FF0000"/>
                </a:solidFill>
              </a:rPr>
              <a:t>	científica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E376F-6EC0-4888-8A4D-50EEDA36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5" y="3809999"/>
            <a:ext cx="4486484" cy="1012778"/>
          </a:xfr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rgbClr val="00B0F0"/>
                </a:solidFill>
              </a:rPr>
              <a:t>MATERIA OPTATIVA </a:t>
            </a:r>
          </a:p>
          <a:p>
            <a:pPr algn="l"/>
            <a:r>
              <a:rPr lang="es-ES" b="1" dirty="0">
                <a:solidFill>
                  <a:srgbClr val="00B0F0"/>
                </a:solidFill>
              </a:rPr>
              <a:t>4º ESO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26107E-08DB-9800-0B00-FE0A88852E96}"/>
              </a:ext>
            </a:extLst>
          </p:cNvPr>
          <p:cNvSpPr txBox="1"/>
          <p:nvPr/>
        </p:nvSpPr>
        <p:spPr>
          <a:xfrm>
            <a:off x="9802630" y="5342632"/>
            <a:ext cx="2398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2 horas a la semana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522BBEE-D664-D5F7-82BD-68C9A0CD6685}"/>
              </a:ext>
            </a:extLst>
          </p:cNvPr>
          <p:cNvSpPr txBox="1">
            <a:spLocks/>
          </p:cNvSpPr>
          <p:nvPr/>
        </p:nvSpPr>
        <p:spPr>
          <a:xfrm>
            <a:off x="414831" y="6145984"/>
            <a:ext cx="5341392" cy="96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>
                <a:solidFill>
                  <a:srgbClr val="00B0F0"/>
                </a:solidFill>
              </a:rPr>
              <a:t>Departamento de Biología y Geología</a:t>
            </a:r>
          </a:p>
        </p:txBody>
      </p:sp>
    </p:spTree>
    <p:extLst>
      <p:ext uri="{BB962C8B-B14F-4D97-AF65-F5344CB8AC3E}">
        <p14:creationId xmlns:p14="http://schemas.microsoft.com/office/powerpoint/2010/main" val="4767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es-ES" sz="4000"/>
              <a:t>Metodología…¿Cómo se trabaja?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Enfoque interdisciplinar</a:t>
            </a:r>
          </a:p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Uso del método científico. Investigar, analizar y extraer conclusiones</a:t>
            </a:r>
          </a:p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Trabajo en equipo de forma cooperativa y autónoma</a:t>
            </a:r>
          </a:p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Análisis de noticias, artículos científicos y otras fuentes de información</a:t>
            </a:r>
          </a:p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Uso fundamental de las TIC</a:t>
            </a:r>
          </a:p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</a:rPr>
              <a:t>Uso del laboratorio en algunos casos.</a:t>
            </a:r>
          </a:p>
        </p:txBody>
      </p:sp>
    </p:spTree>
    <p:extLst>
      <p:ext uri="{BB962C8B-B14F-4D97-AF65-F5344CB8AC3E}">
        <p14:creationId xmlns:p14="http://schemas.microsoft.com/office/powerpoint/2010/main" val="221139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5EC4A9-C129-511A-8367-F75F2336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dirty="0">
                <a:solidFill>
                  <a:srgbClr val="FFFFFF"/>
                </a:solidFill>
              </a:rPr>
              <a:t>Instrumentos para su calificación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76CA0CDE-F8A0-0794-4468-ED1C37CCF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730755"/>
              </p:ext>
            </p:extLst>
          </p:nvPr>
        </p:nvGraphicFramePr>
        <p:xfrm>
          <a:off x="-2" y="1575459"/>
          <a:ext cx="12191998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45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FCC6A2-4D88-743A-F874-3F786148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s-ES" i="1">
                <a:solidFill>
                  <a:schemeClr val="bg1"/>
                </a:solidFill>
              </a:rPr>
              <a:t>Cultura científica.</a:t>
            </a:r>
            <a:r>
              <a:rPr lang="es-ES">
                <a:solidFill>
                  <a:schemeClr val="bg1"/>
                </a:solidFill>
              </a:rPr>
              <a:t> Pretende…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E17BF36-1CCA-67F6-453B-BC04D869C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730"/>
              </p:ext>
            </p:extLst>
          </p:nvPr>
        </p:nvGraphicFramePr>
        <p:xfrm>
          <a:off x="4901249" y="0"/>
          <a:ext cx="72907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76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71" y="0"/>
            <a:ext cx="7882393" cy="1229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2"/>
                </a:solidFill>
              </a:rPr>
              <a:t>CONTENIDOS que se imparten</a:t>
            </a:r>
          </a:p>
        </p:txBody>
      </p:sp>
      <p:pic>
        <p:nvPicPr>
          <p:cNvPr id="25" name="Graphic 6" descr="Earth Globe Americas">
            <a:extLst>
              <a:ext uri="{FF2B5EF4-FFF2-40B4-BE49-F238E27FC236}">
                <a16:creationId xmlns:a16="http://schemas.microsoft.com/office/drawing/2014/main" id="{7685BFB3-21F8-9CF6-B074-5D6EA2A1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86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72" y="1229193"/>
            <a:ext cx="7882392" cy="5628806"/>
          </a:xfrm>
          <a:solidFill>
            <a:schemeClr val="tx2">
              <a:lumMod val="10000"/>
              <a:lumOff val="90000"/>
            </a:schemeClr>
          </a:solidFill>
        </p:spPr>
        <p:txBody>
          <a:bodyPr numCol="2"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Bloque A 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Procedimientos de trabajo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6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Bloque B 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La Tierra: características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 y curiosidades </a:t>
            </a:r>
          </a:p>
          <a:p>
            <a:pPr marL="0" indent="0">
              <a:buNone/>
            </a:pPr>
            <a:endParaRPr lang="es-ES" sz="16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Bloque  C 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La vida en la Tierra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6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Bloque  D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tx2"/>
                </a:solidFill>
              </a:rPr>
              <a:t> </a:t>
            </a:r>
            <a:r>
              <a:rPr lang="es-ES" sz="1600" b="1" i="1" dirty="0">
                <a:solidFill>
                  <a:schemeClr val="tx2"/>
                </a:solidFill>
              </a:rPr>
              <a:t>Medio ambiente e impactos ambientales</a:t>
            </a:r>
          </a:p>
          <a:p>
            <a:pPr marL="0" indent="0">
              <a:buNone/>
            </a:pPr>
            <a:endParaRPr lang="es-ES" sz="1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sz="1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sz="1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sz="16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Bloque E  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Nuevas Tecnologías de la Información y la Comunicación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i="0" u="none" strike="noStrike" baseline="0" dirty="0">
                <a:solidFill>
                  <a:schemeClr val="tx2"/>
                </a:solidFill>
                <a:latin typeface="ArialMT"/>
              </a:rPr>
              <a:t>Bloque F</a:t>
            </a:r>
          </a:p>
          <a:p>
            <a:pPr marL="0" indent="0">
              <a:buNone/>
            </a:pPr>
            <a:r>
              <a:rPr lang="es-ES" sz="1600" b="1" i="0" u="none" strike="noStrike" baseline="0" dirty="0">
                <a:solidFill>
                  <a:schemeClr val="tx2"/>
                </a:solidFill>
                <a:latin typeface="ArialMT"/>
              </a:rPr>
              <a:t> </a:t>
            </a:r>
            <a:r>
              <a:rPr lang="es-ES" sz="1600" b="1" i="1" u="none" strike="noStrike" baseline="0" dirty="0">
                <a:solidFill>
                  <a:schemeClr val="tx2"/>
                </a:solidFill>
                <a:latin typeface="ArialMT"/>
              </a:rPr>
              <a:t>Proyecto de investigación</a:t>
            </a:r>
            <a:endParaRPr lang="es-ES" sz="1600" b="1" i="1" dirty="0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EA7A759-D1B7-82E4-F7AC-6E0EDF4A2164}"/>
              </a:ext>
            </a:extLst>
          </p:cNvPr>
          <p:cNvSpPr txBox="1"/>
          <p:nvPr/>
        </p:nvSpPr>
        <p:spPr>
          <a:xfrm>
            <a:off x="11162891" y="1793846"/>
            <a:ext cx="499457" cy="412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9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Escritorio con estetoscopio y teclado de ordenador">
            <a:extLst>
              <a:ext uri="{FF2B5EF4-FFF2-40B4-BE49-F238E27FC236}">
                <a16:creationId xmlns:a16="http://schemas.microsoft.com/office/drawing/2014/main" id="{781EB3AF-0A39-37B5-B5E3-66FDFE961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6" y="-1"/>
            <a:ext cx="6781804" cy="1964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es-ES" sz="2500" b="1" dirty="0"/>
            </a:br>
            <a:r>
              <a:rPr lang="es-ES" sz="2500" b="1" dirty="0"/>
              <a:t>CONTENIDOS Bloque A </a:t>
            </a:r>
            <a:br>
              <a:rPr lang="es-ES" sz="2500" b="1" dirty="0"/>
            </a:br>
            <a:r>
              <a:rPr lang="es-ES" sz="2500" b="1" i="1" dirty="0"/>
              <a:t>Procedimientos de trabajo</a:t>
            </a:r>
            <a:br>
              <a:rPr lang="es-ES" sz="2500" b="1" i="1" dirty="0"/>
            </a:br>
            <a:endParaRPr lang="es-ES" sz="25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5" y="1648918"/>
            <a:ext cx="6781804" cy="5209082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b="1" i="1" dirty="0"/>
              <a:t>Engloba todos aquellos procedimientos de trabajo científico necesarios para la aplicación del método científico incluyendo el uso de las TIC</a:t>
            </a:r>
          </a:p>
          <a:p>
            <a:pPr marL="0" indent="0">
              <a:buNone/>
            </a:pPr>
            <a:endParaRPr lang="es-ES" sz="1600" b="1" i="1" dirty="0"/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Características de la investigación científica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El método científico. Las habilidades y actitudes científicas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SitkaSmall"/>
              </a:rPr>
              <a:t> </a:t>
            </a:r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Búsqueda y selección de información. Uso de las Tecnologías de la Información y la Comunicación (TIC) en el trabajo científico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Presentación de conclusiones de forma oral y en diversos soportes</a:t>
            </a:r>
            <a:endParaRPr lang="es-ES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9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102825" cy="224155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algn="ctr"/>
            <a:br>
              <a:rPr lang="es-ES" sz="1600" b="1" dirty="0"/>
            </a:br>
            <a:br>
              <a:rPr lang="es-ES" sz="1600" b="1" dirty="0"/>
            </a:br>
            <a:r>
              <a:rPr lang="es-ES" sz="1800" b="1" dirty="0"/>
              <a:t>CONTENIDOS Bloque B </a:t>
            </a:r>
            <a:br>
              <a:rPr lang="es-ES" sz="1800" b="1" dirty="0"/>
            </a:br>
            <a:r>
              <a:rPr lang="es-ES" sz="1800" b="1" i="1" dirty="0"/>
              <a:t>La Tierra: características y curiosidades </a:t>
            </a:r>
            <a:br>
              <a:rPr lang="es-ES" sz="1800" b="1" i="1" dirty="0"/>
            </a:br>
            <a:br>
              <a:rPr lang="es-ES" sz="1800" b="1" i="1" dirty="0"/>
            </a:br>
            <a:endParaRPr lang="es-ES" sz="1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28" y="2241550"/>
            <a:ext cx="6096001" cy="46164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600" b="1" i="1" dirty="0"/>
              <a:t>Hacen referencia a contenidos propios de La Tierra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600" b="1" i="1" dirty="0"/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La Tierra: Origen y formación. Controversias de las teorías del origen de la Tierra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Composición de la Tierra e importancia en la actualidad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Agentes geológicos externos e internos. Su influencia en el paisaje y en la ordenación del territorio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Importancia del estudio de la estructura interna de la Tierra para la prevención de terremotos y volcanes</a:t>
            </a:r>
          </a:p>
          <a:p>
            <a:r>
              <a:rPr lang="es-ES" sz="1600" b="0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Rocas y minerales: usos y nuevos descubrimientos de sus aplicaciones</a:t>
            </a:r>
            <a:endParaRPr lang="es-ES" sz="1600" b="1" i="1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F43EDD-8006-C6A6-D90F-C81369047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" r="1" b="1084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6655633" cy="1559465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es-ES" sz="1800" b="1" dirty="0"/>
            </a:br>
            <a:br>
              <a:rPr lang="es-ES" sz="2000" b="1" dirty="0"/>
            </a:br>
            <a:r>
              <a:rPr lang="es-ES" sz="2000" b="1" dirty="0"/>
              <a:t>CONTENIDOS Bloque  C</a:t>
            </a:r>
            <a:br>
              <a:rPr lang="es-ES" sz="2000" b="1" dirty="0"/>
            </a:br>
            <a:r>
              <a:rPr lang="es-ES" sz="2000" b="1" i="1" dirty="0"/>
              <a:t>La vida en la Tierra</a:t>
            </a:r>
            <a:br>
              <a:rPr lang="es-ES" sz="1800" b="1" i="1" dirty="0"/>
            </a:br>
            <a:br>
              <a:rPr lang="es-ES" sz="1800" b="1" i="1" dirty="0"/>
            </a:br>
            <a:endParaRPr lang="es-ES" sz="1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15" y="1559466"/>
            <a:ext cx="6655633" cy="5302291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S" sz="800" b="1" i="1" dirty="0"/>
          </a:p>
          <a:p>
            <a:pPr marL="0" indent="0">
              <a:buNone/>
            </a:pPr>
            <a:r>
              <a:rPr lang="es-ES" sz="1400" b="1" i="1" dirty="0"/>
              <a:t>Tratan de la vida en el planeta y sus recursos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400" b="1" i="1" dirty="0"/>
          </a:p>
          <a:p>
            <a:r>
              <a:rPr lang="es-ES" sz="1400" i="1" dirty="0">
                <a:solidFill>
                  <a:srgbClr val="0070C0"/>
                </a:solidFill>
              </a:rPr>
              <a:t>Aparición de los seres vivos en la Tierra. Teorías del origen de la vida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Organización y clasificación de los seres vivos en la Tierra: nuevos Dominios y Reinos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Teorías y variaciones en la clasificación de los seres vivos a lo largo de la historia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Descubrimiento de nuevas especies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Biodiversidad vegetal y su función en los ecosistemas. Influencia del ser humano en el estado de los ecosistemas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Los vegetales como recursos.  Vegetales de interés industrial: en la alimentación, en la construcción, en la medicina y en la farmacia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Importancia de los vegetales en Castilla y León: industria maderera</a:t>
            </a:r>
          </a:p>
          <a:p>
            <a:r>
              <a:rPr lang="es-ES" sz="1400" i="1" dirty="0">
                <a:solidFill>
                  <a:srgbClr val="0070C0"/>
                </a:solidFill>
              </a:rPr>
              <a:t>Actualidad en biología: últimos avances, descubrimientos y noticias relacionadas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7E6397-32DE-7983-E3B7-C4987AE1F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8" r="12746" b="-1"/>
          <a:stretch/>
        </p:blipFill>
        <p:spPr>
          <a:xfrm>
            <a:off x="6655633" y="10"/>
            <a:ext cx="5536366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091C2-10E3-5D30-B6B5-6F78D40CF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8" r="32004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6" y="-3"/>
            <a:ext cx="6781804" cy="19649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sz="1300" b="1" dirty="0"/>
            </a:br>
            <a:br>
              <a:rPr lang="es-ES" sz="1300" b="1" dirty="0"/>
            </a:br>
            <a:r>
              <a:rPr lang="es-ES" sz="2800" b="1" dirty="0"/>
              <a:t>CONTENIDOS Bloque  D </a:t>
            </a:r>
            <a:br>
              <a:rPr lang="es-ES" sz="2800" b="1" dirty="0"/>
            </a:br>
            <a:r>
              <a:rPr lang="es-ES" sz="2800" b="1" i="1" dirty="0"/>
              <a:t>Medio ambiente e impactos ambientales</a:t>
            </a:r>
            <a:br>
              <a:rPr lang="es-ES" sz="2800" b="1" i="1" dirty="0"/>
            </a:br>
            <a:br>
              <a:rPr lang="es-ES" sz="2800" b="1" i="1" dirty="0"/>
            </a:br>
            <a:br>
              <a:rPr lang="es-ES" sz="2800" b="1" i="1" dirty="0"/>
            </a:br>
            <a:endParaRPr lang="es-ES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4" y="1964986"/>
            <a:ext cx="6781805" cy="48930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b="1" i="1" dirty="0"/>
              <a:t>Tratan sobre los recursos naturales, el medio ambiente y los impactos ambientales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b="1" i="1" dirty="0">
              <a:solidFill>
                <a:srgbClr val="0070C0"/>
              </a:solidFill>
            </a:endParaRPr>
          </a:p>
          <a:p>
            <a:r>
              <a:rPr lang="es-ES" sz="1800" b="1" i="1" dirty="0">
                <a:solidFill>
                  <a:srgbClr val="0070C0"/>
                </a:solidFill>
              </a:rPr>
              <a:t>Recursos naturales y su explotación. Situación actual y posibles mejoras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Riesgos e impactos ambientales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Avances científicos para la conservación del medio ambiente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Agenda 2030. Objetivos de Desarrollo Sostenible (ODS)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Oportunidades para prevenir y reducir los riesgos e impactos medioambientales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Tratados internacionales sobre conservación y mantenimiento del medio ambiente</a:t>
            </a:r>
          </a:p>
          <a:p>
            <a:r>
              <a:rPr lang="es-ES" sz="1800" b="1" i="1" dirty="0">
                <a:solidFill>
                  <a:srgbClr val="0070C0"/>
                </a:solidFill>
              </a:rPr>
              <a:t>Actualidad científica sobre medio ambiente</a:t>
            </a:r>
            <a:endParaRPr lang="es-ES" sz="13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1"/>
            <a:ext cx="3877455" cy="3428990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br>
              <a:rPr lang="es-ES" sz="1400" b="1" dirty="0"/>
            </a:br>
            <a:br>
              <a:rPr lang="es-ES" sz="1400" b="1" dirty="0"/>
            </a:br>
            <a:br>
              <a:rPr lang="es-ES" sz="1400" b="1" dirty="0"/>
            </a:br>
            <a:br>
              <a:rPr lang="es-ES" sz="1400" b="1" dirty="0"/>
            </a:br>
            <a:r>
              <a:rPr lang="es-ES" sz="2000" b="1" dirty="0"/>
              <a:t>CONTENIDOS Bloque E</a:t>
            </a:r>
            <a:br>
              <a:rPr lang="es-ES" sz="2000" b="1" dirty="0"/>
            </a:br>
            <a:r>
              <a:rPr lang="es-ES" sz="2000" b="1" i="1" dirty="0"/>
              <a:t>Nuevas Tecnologías de la Información y la Comunicación</a:t>
            </a:r>
            <a:br>
              <a:rPr lang="es-ES" sz="2000" b="1" i="1" dirty="0"/>
            </a:br>
            <a:br>
              <a:rPr lang="es-ES" sz="2000" b="1" i="1" dirty="0"/>
            </a:br>
            <a:br>
              <a:rPr lang="es-ES" sz="1400" b="1" i="1" dirty="0"/>
            </a:br>
            <a:br>
              <a:rPr lang="es-ES" sz="1400" b="1" i="1" dirty="0"/>
            </a:br>
            <a:endParaRPr lang="es-ES" sz="1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930261-CBDE-EB00-AF71-1BCB4C98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4" b="3692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570" y="3428999"/>
            <a:ext cx="8489410" cy="3428991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400" b="1" i="1" dirty="0"/>
              <a:t>Engloba a las TIC, abordando contenidos actuales como la relevancia y peligro de la divulgación científica en redes o la resiliencia y dependencia tecnológica de la sociedad</a:t>
            </a:r>
          </a:p>
          <a:p>
            <a:pPr marL="0" indent="0">
              <a:buNone/>
            </a:pPr>
            <a:endParaRPr lang="es-ES" sz="1400" b="1" i="1" dirty="0"/>
          </a:p>
          <a:p>
            <a:r>
              <a:rPr lang="es-ES" sz="1400" b="1" i="1" dirty="0">
                <a:solidFill>
                  <a:srgbClr val="0070C0"/>
                </a:solidFill>
              </a:rPr>
              <a:t> Aplicaciones en el avance científico: de la sociedad de la información a la del conocimiento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Dependencia y resiliencia tecnológica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Internet. Orígenes y evolución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La aldea global. La brecha digital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 Divulgación científica en redes sociales. Ventajas y peligros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Seguridad y protección de datos científicos en Internet</a:t>
            </a:r>
          </a:p>
        </p:txBody>
      </p:sp>
    </p:spTree>
    <p:extLst>
      <p:ext uri="{BB962C8B-B14F-4D97-AF65-F5344CB8AC3E}">
        <p14:creationId xmlns:p14="http://schemas.microsoft.com/office/powerpoint/2010/main" val="363384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CD4B04-7AFD-D70F-BDC7-9C43D23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"/>
            <a:ext cx="6096000" cy="1993694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br>
              <a:rPr lang="es-ES" sz="1000" b="1" dirty="0"/>
            </a:br>
            <a:br>
              <a:rPr lang="es-ES" sz="1000" b="1" dirty="0"/>
            </a:br>
            <a:br>
              <a:rPr lang="es-ES" sz="1000" b="1" dirty="0"/>
            </a:br>
            <a:br>
              <a:rPr lang="es-ES" sz="1000" b="1" dirty="0"/>
            </a:br>
            <a:r>
              <a:rPr lang="es-ES" sz="2400" b="1" dirty="0"/>
              <a:t>CONTENIDOS </a:t>
            </a:r>
            <a:r>
              <a:rPr lang="es-ES" sz="2400" b="1" i="0" u="none" strike="noStrike" baseline="0" dirty="0">
                <a:latin typeface="ArialMT"/>
              </a:rPr>
              <a:t>Bloque F </a:t>
            </a:r>
            <a:br>
              <a:rPr lang="es-ES" sz="2400" b="1" i="0" u="none" strike="noStrike" baseline="0" dirty="0">
                <a:latin typeface="ArialMT"/>
              </a:rPr>
            </a:br>
            <a:r>
              <a:rPr lang="es-ES" sz="2400" b="1" i="1" u="none" strike="noStrike" baseline="0" dirty="0">
                <a:latin typeface="ArialMT"/>
              </a:rPr>
              <a:t>Proyecto de investigación</a:t>
            </a:r>
            <a:br>
              <a:rPr lang="es-ES" sz="1000" b="1" i="1" dirty="0"/>
            </a:br>
            <a:br>
              <a:rPr lang="es-ES" sz="1000" b="1" i="1" dirty="0"/>
            </a:br>
            <a:br>
              <a:rPr lang="es-ES" sz="1000" b="1" i="1" dirty="0"/>
            </a:br>
            <a:br>
              <a:rPr lang="es-ES" sz="1000" b="1" i="1" dirty="0"/>
            </a:br>
            <a:endParaRPr lang="es-ES" sz="1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62210D-5475-9B94-D7F4-38E4EEEC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3" r="653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5AC2-D077-58F4-C41C-FE6677F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93693"/>
            <a:ext cx="6096000" cy="4864307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b="1" i="1" dirty="0"/>
              <a:t>P</a:t>
            </a:r>
            <a:r>
              <a:rPr lang="es-ES" sz="1800" b="1" i="1" u="none" strike="noStrike" baseline="0" dirty="0"/>
              <a:t>retende que el alumnado desarrolle un proyecto sobre algún tema de actualidad relacionado con los contenidos de la materia</a:t>
            </a:r>
          </a:p>
          <a:p>
            <a:pPr marL="0" indent="0">
              <a:buNone/>
            </a:pPr>
            <a:endParaRPr lang="es-ES" sz="1800" b="1" i="1" dirty="0">
              <a:solidFill>
                <a:srgbClr val="0070C0"/>
              </a:solidFill>
            </a:endParaRPr>
          </a:p>
          <a:p>
            <a:r>
              <a:rPr lang="es-ES" sz="1800" b="1" i="1" dirty="0">
                <a:solidFill>
                  <a:srgbClr val="0070C0"/>
                </a:solidFill>
              </a:rPr>
              <a:t> </a:t>
            </a:r>
            <a:r>
              <a:rPr lang="es-ES" sz="1800" i="1" dirty="0">
                <a:solidFill>
                  <a:srgbClr val="0070C0"/>
                </a:solidFill>
              </a:rPr>
              <a:t>Aplicación de los pasos del método científico en el estudio de temas de actualidad científica </a:t>
            </a:r>
          </a:p>
          <a:p>
            <a:r>
              <a:rPr lang="es-ES" sz="1800" b="0" i="1" u="none" strike="noStrike" baseline="0" dirty="0">
                <a:solidFill>
                  <a:srgbClr val="0070C0"/>
                </a:solidFill>
              </a:rPr>
              <a:t>Importancia del trabajo en equipo y de la distribución de tareas</a:t>
            </a:r>
          </a:p>
          <a:p>
            <a:r>
              <a:rPr lang="es-ES" sz="1800" b="0" i="1" u="none" strike="noStrike" baseline="0" dirty="0">
                <a:solidFill>
                  <a:srgbClr val="0070C0"/>
                </a:solidFill>
              </a:rPr>
              <a:t>Utilización de las herramientas y formatos necesarios para la exposición del proyecto de investigación realizado</a:t>
            </a:r>
            <a:endParaRPr lang="es-ES" sz="1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5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Panorámica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ArialMT</vt:lpstr>
      <vt:lpstr>SitkaSmall</vt:lpstr>
      <vt:lpstr>Wingdings</vt:lpstr>
      <vt:lpstr>Tema de Office</vt:lpstr>
      <vt:lpstr>Cultura   científica</vt:lpstr>
      <vt:lpstr>Cultura científica. Pretende…</vt:lpstr>
      <vt:lpstr>CONTENIDOS que se imparten</vt:lpstr>
      <vt:lpstr> CONTENIDOS Bloque A  Procedimientos de trabajo </vt:lpstr>
      <vt:lpstr>  CONTENIDOS Bloque B  La Tierra: características y curiosidades   </vt:lpstr>
      <vt:lpstr>  CONTENIDOS Bloque  C La vida en la Tierra  </vt:lpstr>
      <vt:lpstr>  CONTENIDOS Bloque  D  Medio ambiente e impactos ambientales   </vt:lpstr>
      <vt:lpstr>    CONTENIDOS Bloque E Nuevas Tecnologías de la Información y la Comunicación    </vt:lpstr>
      <vt:lpstr>    CONTENIDOS Bloque F  Proyecto de investigación    </vt:lpstr>
      <vt:lpstr>Metodología…¿Cómo se trabaja?</vt:lpstr>
      <vt:lpstr>Instrumentos para su calificación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JB JB</dc:creator>
  <cp:lastModifiedBy>CRISTINA DE ISABEL GUTIERREZ</cp:lastModifiedBy>
  <cp:revision>15</cp:revision>
  <dcterms:created xsi:type="dcterms:W3CDTF">2024-01-25T16:41:05Z</dcterms:created>
  <dcterms:modified xsi:type="dcterms:W3CDTF">2024-02-11T17:43:06Z</dcterms:modified>
</cp:coreProperties>
</file>