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s/FIBd776YwEi7KH42UTn8aBj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db2dd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27db2dd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77520f9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177520f9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4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" name="Google Shape;17;p14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2" name="Google Shape;102;p2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3" name="Google Shape;103;p24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" name="Google Shape;42;p1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" name="Google Shape;83;p22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43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" name="Google Shape;29;p1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" name="Google Shape;30;p1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slow" p14:dur="43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youtu.be/D8roOSDrBYg" TargetMode="External"/><Relationship Id="rId3" Type="http://schemas.openxmlformats.org/officeDocument/2006/relationships/hyperlink" Target="https://www.google.com/search?q=fisquiweb+&amp;rlz=1C1CHNY_esES908ES918&amp;biw=1366&amp;bih=568&amp;tbm=vid&amp;ei=tdoEZNOBM-yYkdUPrJelkAM&amp;ved=0ahUKEwiTsISSscX9AhVsTKQEHaxLCTIQ4dUDCA0&amp;uact=5&amp;oq=fisquiweb+&amp;gs_lcp=Cg1nd3Mtd2l6LXZpZGVvEAMyBQgAEKIEMgUIABCiBDIFCAAQogQ6BAgAEEM6Bgg" TargetMode="External"/><Relationship Id="rId7" Type="http://schemas.openxmlformats.org/officeDocument/2006/relationships/hyperlink" Target="https://www.youtube.com/watch?v=Mu2VkJ04lSA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youtube.com/watch?v=aPkqflLmjrw" TargetMode="External"/><Relationship Id="rId5" Type="http://schemas.openxmlformats.org/officeDocument/2006/relationships/hyperlink" Target="https://www.youtube.com/watch?v=BNUH28WERSk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U9w52X8OjAU" TargetMode="External"/><Relationship Id="rId14" Type="http://schemas.openxmlformats.org/officeDocument/2006/relationships/hyperlink" Target="https://youtu.be/hLdOWfHNE8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abelenim@iesgalileo.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therar@iesgalileo.e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drive.google.com/file/d/1jSr2qW5o4MIwhghhfCKrbOCoZllhEYS5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 descr="C:\Users\lenovo\AppData\Local\Microsoft\Windows\INetCache\IE\17K2GE6D\laboratorio-medicina-investigacion-ciencia-3735706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764704"/>
            <a:ext cx="3245643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1187624" y="4038600"/>
            <a:ext cx="446449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4400"/>
              <a:buFont typeface="Twentieth Century"/>
              <a:buNone/>
            </a:pPr>
            <a:r>
              <a:rPr lang="es-ES">
                <a:solidFill>
                  <a:srgbClr val="548BB7"/>
                </a:solidFill>
              </a:rPr>
              <a:t>LABORATORIO DE CIENCIAS</a:t>
            </a:r>
            <a:endParaRPr>
              <a:solidFill>
                <a:srgbClr val="548BB7"/>
              </a:solidFill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s-ES"/>
              <a:t>MATERIA OPTATIVA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s-ES"/>
              <a:t>4º ESO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wentieth Century"/>
              <a:buNone/>
            </a:pPr>
            <a:r>
              <a:rPr lang="es-ES"/>
              <a:t>EJEMPLOS DE ACTIVIDADES PRÁCTICAS</a:t>
            </a:r>
            <a:endParaRPr/>
          </a:p>
        </p:txBody>
      </p:sp>
      <p:pic>
        <p:nvPicPr>
          <p:cNvPr id="175" name="Google Shape;175;p8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1916832"/>
            <a:ext cx="258616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5936" y="1772816"/>
            <a:ext cx="3096344" cy="113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28" y="4077073"/>
            <a:ext cx="2376264" cy="7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7625" y="5589240"/>
            <a:ext cx="3816424" cy="52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04048" y="4365104"/>
            <a:ext cx="3384376" cy="9991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>
            <a:hlinkClick r:id="rId13"/>
          </p:cNvPr>
          <p:cNvSpPr txBox="1"/>
          <p:nvPr/>
        </p:nvSpPr>
        <p:spPr>
          <a:xfrm>
            <a:off x="5004048" y="3573016"/>
            <a:ext cx="3816424" cy="646331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A15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REACCIONES EXOTÉRMICAS Y ENDOTÉRMICAS</a:t>
            </a: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6588224" y="5589240"/>
            <a:ext cx="2304256" cy="92333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9D81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Valoración con col lombarda</a:t>
            </a:r>
            <a:r>
              <a:rPr lang="es-ES" sz="1800" b="0" i="0" u="sng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https://youtu.be/hLdOWfHNE8U</a:t>
            </a: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pic>
        <p:nvPicPr>
          <p:cNvPr id="188" name="Google Shape;188;p26" descr="20230306_094911.jpg"/>
          <p:cNvPicPr preferRelativeResize="0"/>
          <p:nvPr/>
        </p:nvPicPr>
        <p:blipFill rotWithShape="1">
          <a:blip r:embed="rId3">
            <a:alphaModFix/>
          </a:blip>
          <a:srcRect l="5738" t="10949" r="5738" b="3699"/>
          <a:stretch/>
        </p:blipFill>
        <p:spPr>
          <a:xfrm>
            <a:off x="509666" y="1708878"/>
            <a:ext cx="5036695" cy="291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725" y="2279222"/>
            <a:ext cx="4262275" cy="35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675" y="4222722"/>
            <a:ext cx="4572001" cy="273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 descr="20230306_094503.jpg"/>
          <p:cNvPicPr preferRelativeResize="0"/>
          <p:nvPr/>
        </p:nvPicPr>
        <p:blipFill rotWithShape="1">
          <a:blip r:embed="rId3">
            <a:alphaModFix/>
          </a:blip>
          <a:srcRect l="11166" r="9020"/>
          <a:stretch/>
        </p:blipFill>
        <p:spPr>
          <a:xfrm>
            <a:off x="2998033" y="3931681"/>
            <a:ext cx="3897442" cy="292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 descr="20230306_094532.jpg"/>
          <p:cNvPicPr preferRelativeResize="0"/>
          <p:nvPr/>
        </p:nvPicPr>
        <p:blipFill rotWithShape="1">
          <a:blip r:embed="rId4">
            <a:alphaModFix/>
          </a:blip>
          <a:srcRect l="17212" r="14753"/>
          <a:stretch/>
        </p:blipFill>
        <p:spPr>
          <a:xfrm>
            <a:off x="419724" y="1468651"/>
            <a:ext cx="3216821" cy="283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 descr="20230306_094547.jpg"/>
          <p:cNvPicPr preferRelativeResize="0"/>
          <p:nvPr/>
        </p:nvPicPr>
        <p:blipFill rotWithShape="1">
          <a:blip r:embed="rId5">
            <a:alphaModFix/>
          </a:blip>
          <a:srcRect l="15410" t="5477" r="16065" b="5615"/>
          <a:stretch/>
        </p:blipFill>
        <p:spPr>
          <a:xfrm>
            <a:off x="5006715" y="1387415"/>
            <a:ext cx="3102964" cy="2412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9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¿CÓMO SE CALIFICA? 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Se van a utilizar los siguientes instrumentos: </a:t>
            </a:r>
            <a:endParaRPr/>
          </a:p>
          <a:p>
            <a:pPr marL="640080" lvl="1" indent="-27432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Char char="?"/>
            </a:pPr>
            <a:r>
              <a:rPr lang="es-ES"/>
              <a:t>Cuaderno de laboratorio</a:t>
            </a:r>
            <a:endParaRPr/>
          </a:p>
          <a:p>
            <a:pPr marL="640080" lvl="1" indent="-27432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Char char="?"/>
            </a:pPr>
            <a:r>
              <a:rPr lang="es-ES"/>
              <a:t>Informes de prácticas</a:t>
            </a:r>
            <a:endParaRPr/>
          </a:p>
          <a:p>
            <a:pPr marL="640080" lvl="1" indent="-27432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Char char="?"/>
            </a:pPr>
            <a:r>
              <a:rPr lang="es-ES"/>
              <a:t>Trabajo en el laboratorio </a:t>
            </a:r>
            <a:endParaRPr/>
          </a:p>
          <a:p>
            <a:pPr marL="640080" lvl="1" indent="-27432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20"/>
              <a:buChar char="?"/>
            </a:pPr>
            <a:r>
              <a:rPr lang="es-ES"/>
              <a:t>Presentaciones realizadas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db2dd9959_0_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ORGANIZACIÓN  </a:t>
            </a:r>
            <a:endParaRPr/>
          </a:p>
        </p:txBody>
      </p:sp>
      <p:sp>
        <p:nvSpPr>
          <p:cNvPr id="210" name="Google Shape;210;g27db2dd9959_0_0"/>
          <p:cNvSpPr txBox="1">
            <a:spLocks noGrp="1"/>
          </p:cNvSpPr>
          <p:nvPr>
            <p:ph type="body" idx="1"/>
          </p:nvPr>
        </p:nvSpPr>
        <p:spPr>
          <a:xfrm>
            <a:off x="612650" y="1600200"/>
            <a:ext cx="8279700" cy="4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Dos profesoras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Ana B. Infante : </a:t>
            </a:r>
            <a:r>
              <a:rPr lang="es-ES" u="sng">
                <a:solidFill>
                  <a:schemeClr val="hlink"/>
                </a:solidFill>
                <a:hlinkClick r:id="rId3"/>
              </a:rPr>
              <a:t>anabelenim@iesgalileo.es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Esther Arnáiz: </a:t>
            </a:r>
            <a:r>
              <a:rPr lang="es-ES" u="sng">
                <a:solidFill>
                  <a:schemeClr val="hlink"/>
                </a:solidFill>
                <a:hlinkClick r:id="rId4"/>
              </a:rPr>
              <a:t>estherar@iesgalileo.es</a:t>
            </a:r>
            <a:r>
              <a:rPr lang="es-ES"/>
              <a:t>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" lvl="0" indent="-2781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◻"/>
            </a:pPr>
            <a:r>
              <a:rPr lang="es-ES"/>
              <a:t>Grupos flexibles 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Laboratorio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Aula ATECA / Aula de Informática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MATERIAL NECESARIO   </a:t>
            </a:r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612650" y="1600200"/>
            <a:ext cx="8279700" cy="4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Cuaderno de laboratorio </a:t>
            </a: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Bata de laboratorio u otra ropa “vieja” que no importe si se mancha o rompe.</a:t>
            </a: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Classroom 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 QUÉ ES? 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LABORATORIO DE CIENCIAS ES UNA MATERIA OPTATIVA DE  4º ESO.</a:t>
            </a:r>
            <a:endParaRPr/>
          </a:p>
          <a:p>
            <a:pPr marL="320040" lvl="0" indent="-27813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</a:pPr>
            <a:r>
              <a:rPr lang="es-ES"/>
              <a:t>AULA: LABORATORIO DE FÍSICA Y QUÍMICA /AULA ATECA / DE INFORMÁTICA</a:t>
            </a: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 2 HORAS/SEMANA</a:t>
            </a:r>
            <a:endParaRPr/>
          </a:p>
          <a:p>
            <a:pPr marL="320040" lvl="0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  <a:p>
            <a:pPr marL="320040" lvl="0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 QUÉ ES? </a:t>
            </a:r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None/>
            </a:pPr>
            <a:r>
              <a:rPr lang="es-ES"/>
              <a:t>LABORATORIO DE CIENCIAS pretende contribuir a la formación básica del alumnado a través del </a:t>
            </a:r>
            <a:r>
              <a:rPr lang="es-ES" u="sng"/>
              <a:t>trabajo cooperativo interdisciplinar </a:t>
            </a:r>
            <a:r>
              <a:rPr lang="es-ES"/>
              <a:t>que permita realizar </a:t>
            </a:r>
            <a:r>
              <a:rPr lang="es-ES" u="sng"/>
              <a:t>conexiones con la realidad cotidiana</a:t>
            </a:r>
            <a:r>
              <a:rPr lang="es-ES"/>
              <a:t>, desarrollar la capacidad de análisis crítico y razonado, </a:t>
            </a:r>
            <a:r>
              <a:rPr lang="es-ES" u="sng"/>
              <a:t>adquirir valores propios del trabajo científico</a:t>
            </a:r>
            <a:r>
              <a:rPr lang="es-ES"/>
              <a:t> y potenciar la creación de vocaciones científicas. </a:t>
            </a:r>
            <a:endParaRPr/>
          </a:p>
          <a:p>
            <a:pPr marL="320040" lvl="0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  <a:p>
            <a:pPr marL="320040" lvl="0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 descr="20230306_094416.jpg"/>
          <p:cNvPicPr preferRelativeResize="0"/>
          <p:nvPr/>
        </p:nvPicPr>
        <p:blipFill rotWithShape="1">
          <a:blip r:embed="rId3">
            <a:alphaModFix/>
          </a:blip>
          <a:srcRect l="10711"/>
          <a:stretch/>
        </p:blipFill>
        <p:spPr>
          <a:xfrm rot="5400000">
            <a:off x="381847" y="1756841"/>
            <a:ext cx="2874010" cy="217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t="11263" b="20819"/>
          <a:stretch/>
        </p:blipFill>
        <p:spPr>
          <a:xfrm>
            <a:off x="3732550" y="359763"/>
            <a:ext cx="3462728" cy="298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5">
            <a:alphaModFix/>
          </a:blip>
          <a:srcRect b="38438"/>
          <a:stretch/>
        </p:blipFill>
        <p:spPr>
          <a:xfrm>
            <a:off x="2998883" y="3552670"/>
            <a:ext cx="2076201" cy="272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6">
            <a:alphaModFix/>
          </a:blip>
          <a:srcRect t="11775" b="14253"/>
          <a:stretch/>
        </p:blipFill>
        <p:spPr>
          <a:xfrm>
            <a:off x="5965280" y="3529966"/>
            <a:ext cx="2787451" cy="29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 QUÉ CONTENIDOS TIENE? </a:t>
            </a:r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El </a:t>
            </a:r>
            <a:r>
              <a:rPr lang="es-ES">
                <a:solidFill>
                  <a:srgbClr val="FF0000"/>
                </a:solidFill>
              </a:rPr>
              <a:t>trabajo en el laboratorio</a:t>
            </a:r>
            <a:r>
              <a:rPr lang="es-ES"/>
              <a:t>( utilización correcta de espacios y materiales,  aparatos de medida y tratamiento de errores, normas básicas de trabajo en el laboratorio, cuaderno de trabajo y elaboración de informes)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>
                <a:solidFill>
                  <a:srgbClr val="FF0000"/>
                </a:solidFill>
              </a:rPr>
              <a:t>FÍSICA</a:t>
            </a:r>
            <a:r>
              <a:rPr lang="es-ES"/>
              <a:t>( densidad, tensión superficial, movimientos, aceleración de la gravedad, fuerza de rozamiento, presión atmosférica, conservación de la energía, ondas, calor….) 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 QUÉ CONTENIDOS TIENE? 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539552" y="16288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>
                <a:solidFill>
                  <a:srgbClr val="FF0000"/>
                </a:solidFill>
              </a:rPr>
              <a:t>QUÍMICA </a:t>
            </a:r>
            <a:r>
              <a:rPr lang="es-ES"/>
              <a:t>( preparación de disoluciones, estudio de la solubilidad, reacciones químicas factores que modifican la velocidad, reacciones ácido-base, pH, electroquímica, …)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>
                <a:solidFill>
                  <a:srgbClr val="FF0000"/>
                </a:solidFill>
              </a:rPr>
              <a:t>BIOLOGÍA</a:t>
            </a:r>
            <a:r>
              <a:rPr lang="es-ES"/>
              <a:t> ( identificación de biomoléculas en alimentos, estudio de la fotosíntesis , observación de organismos y muestras biológicas…)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 QUÉ CONTENIDOS TIENE? 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 </a:t>
            </a:r>
            <a:r>
              <a:rPr lang="es-ES">
                <a:solidFill>
                  <a:srgbClr val="FF0000"/>
                </a:solidFill>
              </a:rPr>
              <a:t>GEOLOGÍA</a:t>
            </a:r>
            <a:r>
              <a:rPr lang="es-ES"/>
              <a:t> ( observación y reconocimiento de  rocas, minerales y fósiles, identificación de muestras geológicas comunes…)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None/>
            </a:pP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 </a:t>
            </a:r>
            <a:r>
              <a:rPr lang="es-ES">
                <a:solidFill>
                  <a:srgbClr val="FF0000"/>
                </a:solidFill>
              </a:rPr>
              <a:t>LA TIERRA EN EL UNIVERSO</a:t>
            </a:r>
            <a:r>
              <a:rPr lang="es-ES"/>
              <a:t>( movimientos de la Tierra, causas de las estaciones, relojes de sol, instrumentos sencillos de observación….) 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C:\Users\lenovo\AppData\Local\Microsoft\Windows\INetCache\IE\I24F1XZJ\Instrumentos-de.volumetría-laboratorio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952" y="4280340"/>
            <a:ext cx="4363244" cy="2293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lang="es-ES"/>
              <a:t>¿CÓMO SE TRABAJA? 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El desarrollo de la materia va a ser mediante </a:t>
            </a:r>
            <a:r>
              <a:rPr lang="es-ES">
                <a:solidFill>
                  <a:srgbClr val="FF0000"/>
                </a:solidFill>
              </a:rPr>
              <a:t>actividades prácticas </a:t>
            </a:r>
            <a:r>
              <a:rPr lang="es-ES"/>
              <a:t>en el laboratorio en el entorno o usando las TIC, potenciando la capacidad reflexiva y aprendizaje autónomo, así como, la capacidad de búsqueda selectiva y el tratamiento de la información obtenida. </a:t>
            </a:r>
            <a:endParaRPr/>
          </a:p>
          <a:p>
            <a:pPr marL="320040" lvl="0" indent="-3200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s-ES"/>
              <a:t>Las actividades van a realizarse en grupos de trabajo en forma de </a:t>
            </a:r>
            <a:r>
              <a:rPr lang="es-ES">
                <a:solidFill>
                  <a:srgbClr val="FF0000"/>
                </a:solidFill>
              </a:rPr>
              <a:t>trabajo colaborativo</a:t>
            </a:r>
            <a:r>
              <a:rPr lang="es-ES"/>
              <a:t>. 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77520f924_0_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s-ES"/>
              <a:t>EJEMPLO DE TRABAJO EN EL LABORATORIO</a:t>
            </a:r>
            <a:endParaRPr/>
          </a:p>
        </p:txBody>
      </p:sp>
      <p:sp>
        <p:nvSpPr>
          <p:cNvPr id="167" name="Google Shape;167;g2177520f924_0_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/>
          </a:p>
        </p:txBody>
      </p:sp>
      <p:pic>
        <p:nvPicPr>
          <p:cNvPr id="168" name="Google Shape;168;g2177520f92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1362075"/>
            <a:ext cx="7343775" cy="4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177520f924_0_0" title="laboratorio de ciencias.m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medio">
  <a:themeElements>
    <a:clrScheme name="Intermedi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medio">
  <a:themeElements>
    <a:clrScheme name="Intermedio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Presentación en pantalla (4:3)</PresentationFormat>
  <Paragraphs>45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Noto Sans Symbols</vt:lpstr>
      <vt:lpstr>Twentieth Century</vt:lpstr>
      <vt:lpstr>Intermedio</vt:lpstr>
      <vt:lpstr>Intermedio</vt:lpstr>
      <vt:lpstr>LABORATORIO DE CIENCIAS</vt:lpstr>
      <vt:lpstr>¿ QUÉ ES? </vt:lpstr>
      <vt:lpstr>¿ QUÉ ES? </vt:lpstr>
      <vt:lpstr>Presentación de PowerPoint</vt:lpstr>
      <vt:lpstr>¿ QUÉ CONTENIDOS TIENE? </vt:lpstr>
      <vt:lpstr>¿ QUÉ CONTENIDOS TIENE? </vt:lpstr>
      <vt:lpstr>¿ QUÉ CONTENIDOS TIENE? </vt:lpstr>
      <vt:lpstr>¿CÓMO SE TRABAJA? </vt:lpstr>
      <vt:lpstr>EJEMPLO DE TRABAJO EN EL LABORATORIO</vt:lpstr>
      <vt:lpstr>EJEMPLOS DE ACTIVIDADES PRÁCTICAS</vt:lpstr>
      <vt:lpstr>Presentación de PowerPoint</vt:lpstr>
      <vt:lpstr>Presentación de PowerPoint</vt:lpstr>
      <vt:lpstr>¿CÓMO SE CALIFICA? </vt:lpstr>
      <vt:lpstr>ORGANIZACIÓN  </vt:lpstr>
      <vt:lpstr>MATERIAL NECESARIO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CIENCIAS</dc:title>
  <dc:creator>lenovo</dc:creator>
  <cp:lastModifiedBy>CRISTINA DE ISABEL GUTIERREZ</cp:lastModifiedBy>
  <cp:revision>1</cp:revision>
  <dcterms:created xsi:type="dcterms:W3CDTF">2023-03-05T09:11:48Z</dcterms:created>
  <dcterms:modified xsi:type="dcterms:W3CDTF">2024-02-11T17:40:53Z</dcterms:modified>
</cp:coreProperties>
</file>