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516" y="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41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54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8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19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10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07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46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5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96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08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25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AE72-7C72-41DC-AA20-D0B3D74EC4AA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6CBD-913A-4327-9B35-9794A12BE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4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600" b="1" i="1" dirty="0" smtClean="0">
                <a:solidFill>
                  <a:schemeClr val="accent5"/>
                </a:solidFill>
                <a:latin typeface="Arial Narrow" pitchFamily="34" charset="0"/>
              </a:rPr>
              <a:t>¿Qué significa orientación?</a:t>
            </a:r>
            <a:endParaRPr lang="es-ES" sz="3600" b="1" i="1" dirty="0">
              <a:solidFill>
                <a:schemeClr val="accent5"/>
              </a:solidFill>
              <a:latin typeface="Arial Narrow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196753"/>
            <a:ext cx="5616624" cy="4392487"/>
          </a:xfrm>
        </p:spPr>
      </p:pic>
      <p:sp>
        <p:nvSpPr>
          <p:cNvPr id="9" name="8 Rectángulo"/>
          <p:cNvSpPr/>
          <p:nvPr/>
        </p:nvSpPr>
        <p:spPr>
          <a:xfrm>
            <a:off x="6804248" y="1196752"/>
            <a:ext cx="19579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rabic Typesetting" pitchFamily="66" charset="-78"/>
              </a:rPr>
              <a:t>La palabra orientación se relaciona con saber el camino hacia dónde uno se debe dirigir.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838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600" b="1" i="1" dirty="0" smtClean="0">
                <a:solidFill>
                  <a:schemeClr val="accent1"/>
                </a:solidFill>
              </a:rPr>
              <a:t>TOMA DE DECISIÓN: </a:t>
            </a:r>
            <a:r>
              <a:rPr lang="es-ES" sz="2400" i="1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para poder escoger unos estudios y una futura profesión</a:t>
            </a:r>
            <a:endParaRPr lang="es-ES" sz="2400" b="1" i="1" dirty="0">
              <a:solidFill>
                <a:schemeClr val="accent3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u="sng" dirty="0" smtClean="0"/>
              <a:t>PASOS:</a:t>
            </a:r>
          </a:p>
          <a:p>
            <a:pPr marL="0" indent="0" algn="ctr">
              <a:buNone/>
            </a:pPr>
            <a:r>
              <a:rPr lang="es-ES_tradnl" b="1" dirty="0" smtClean="0">
                <a:solidFill>
                  <a:srgbClr val="00B050"/>
                </a:solidFill>
              </a:rPr>
              <a:t>1/ </a:t>
            </a:r>
            <a:r>
              <a:rPr lang="es-ES_tradnl" b="1" dirty="0" smtClean="0">
                <a:solidFill>
                  <a:schemeClr val="accent1">
                    <a:lumMod val="50000"/>
                  </a:schemeClr>
                </a:solidFill>
              </a:rPr>
              <a:t>Reflexionar</a:t>
            </a:r>
            <a:r>
              <a:rPr lang="es-ES_tradnl" b="1" dirty="0" smtClean="0">
                <a:solidFill>
                  <a:srgbClr val="00B050"/>
                </a:solidFill>
              </a:rPr>
              <a:t> sobre la información recogida en Autoconocimiento y Búsqueda Información</a:t>
            </a:r>
          </a:p>
          <a:p>
            <a:pPr marL="0" indent="0" algn="ctr">
              <a:buNone/>
            </a:pPr>
            <a:r>
              <a:rPr lang="es-ES_tradnl" b="1" dirty="0" smtClean="0">
                <a:solidFill>
                  <a:srgbClr val="7030A0"/>
                </a:solidFill>
              </a:rPr>
              <a:t>2/ Pros y Contras</a:t>
            </a:r>
            <a:r>
              <a:rPr lang="es-ES_tradnl" b="1" dirty="0">
                <a:solidFill>
                  <a:srgbClr val="00B050"/>
                </a:solidFill>
              </a:rPr>
              <a:t>(teniendo en cuenta tus gustos, preferencias</a:t>
            </a:r>
            <a:r>
              <a:rPr lang="es-ES_tradnl" b="1">
                <a:solidFill>
                  <a:srgbClr val="00B050"/>
                </a:solidFill>
              </a:rPr>
              <a:t>, </a:t>
            </a:r>
            <a:r>
              <a:rPr lang="es-ES_tradnl" b="1" smtClean="0">
                <a:solidFill>
                  <a:srgbClr val="00B050"/>
                </a:solidFill>
              </a:rPr>
              <a:t>capacidades, </a:t>
            </a:r>
            <a:r>
              <a:rPr lang="es-ES_tradnl" b="1" dirty="0">
                <a:solidFill>
                  <a:srgbClr val="00B050"/>
                </a:solidFill>
              </a:rPr>
              <a:t>como eres)</a:t>
            </a:r>
          </a:p>
          <a:p>
            <a:pPr marL="0" indent="0" algn="ctr">
              <a:buNone/>
            </a:pPr>
            <a:r>
              <a:rPr lang="es-ES_tradnl" b="1" dirty="0" smtClean="0">
                <a:solidFill>
                  <a:srgbClr val="FF0000"/>
                </a:solidFill>
              </a:rPr>
              <a:t>3/</a:t>
            </a:r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Decisión</a:t>
            </a:r>
            <a:r>
              <a:rPr lang="es-ES_tradnl" b="1" dirty="0" smtClean="0">
                <a:solidFill>
                  <a:srgbClr val="FF0000"/>
                </a:solidFill>
              </a:rPr>
              <a:t>: </a:t>
            </a:r>
            <a:r>
              <a:rPr lang="es-ES_tradnl" b="1" dirty="0" smtClean="0">
                <a:solidFill>
                  <a:srgbClr val="00B050"/>
                </a:solidFill>
              </a:rPr>
              <a:t>plan A y plan B</a:t>
            </a:r>
            <a:endParaRPr lang="es-ES_tradnl" b="1" dirty="0">
              <a:solidFill>
                <a:srgbClr val="00B050"/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988840"/>
            <a:ext cx="3888432" cy="3744415"/>
          </a:xfrm>
        </p:spPr>
      </p:pic>
    </p:spTree>
    <p:extLst>
      <p:ext uri="{BB962C8B-B14F-4D97-AF65-F5344CB8AC3E}">
        <p14:creationId xmlns:p14="http://schemas.microsoft.com/office/powerpoint/2010/main" val="358351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elementos influirán en tu decisión?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Para poder elegir unos estudios y una profesión tienes que saber </a:t>
            </a:r>
            <a:r>
              <a:rPr lang="es-ES" u="sng" dirty="0" smtClean="0"/>
              <a:t>cómo eres, tus preferencias y gustos, tus capacidades</a:t>
            </a:r>
            <a:r>
              <a:rPr lang="es-ES" dirty="0" smtClean="0"/>
              <a:t>...</a:t>
            </a:r>
          </a:p>
          <a:p>
            <a:endParaRPr lang="es-ES" dirty="0" smtClean="0"/>
          </a:p>
          <a:p>
            <a:r>
              <a:rPr lang="es-ES" dirty="0" smtClean="0"/>
              <a:t>Además otros criterios que influirán en la elección de tus estudios y de tu profesión: </a:t>
            </a:r>
            <a:r>
              <a:rPr lang="es-ES" u="sng" dirty="0" smtClean="0"/>
              <a:t>los estudios y profesiones de moda, las expectativas de tu familia o la opinión de los demás</a:t>
            </a:r>
            <a:r>
              <a:rPr lang="es-ES" dirty="0" smtClean="0"/>
              <a:t>. Estos condicionantes hacen que aumenten tus dudas y que te cuestiones tu proceso de decisión. </a:t>
            </a:r>
          </a:p>
          <a:p>
            <a:endParaRPr lang="es-ES" dirty="0" smtClean="0"/>
          </a:p>
          <a:p>
            <a:r>
              <a:rPr lang="es-ES" dirty="0" smtClean="0"/>
              <a:t>Algunos tendrán más peso que otros. Para poder decidir es importante que los conozcas, identifiques el peso que tienen en tu elección. </a:t>
            </a:r>
            <a:r>
              <a:rPr lang="es-ES" u="sng" dirty="0" smtClean="0"/>
              <a:t>No dejes que un único elemento sea el que marque tu decisión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713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600" i="1" dirty="0" smtClean="0">
                <a:solidFill>
                  <a:schemeClr val="accent1">
                    <a:lumMod val="75000"/>
                  </a:schemeClr>
                </a:solidFill>
              </a:rPr>
              <a:t>Recursos a tu disposición</a:t>
            </a:r>
            <a:endParaRPr lang="es-ES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Internet</a:t>
            </a:r>
          </a:p>
          <a:p>
            <a:r>
              <a:rPr lang="es-ES_tradnl" b="1" dirty="0" smtClean="0">
                <a:solidFill>
                  <a:srgbClr val="7030A0"/>
                </a:solidFill>
              </a:rPr>
              <a:t>Sesiones grupales de orientación</a:t>
            </a:r>
          </a:p>
          <a:p>
            <a:r>
              <a:rPr lang="es-ES_tradnl" b="1" dirty="0" smtClean="0">
                <a:solidFill>
                  <a:srgbClr val="00B050"/>
                </a:solidFill>
              </a:rPr>
              <a:t>Entrevista con el orientador</a:t>
            </a:r>
          </a:p>
          <a:p>
            <a:r>
              <a:rPr lang="es-ES_tradnl" b="1" dirty="0" smtClean="0">
                <a:solidFill>
                  <a:srgbClr val="FF0000"/>
                </a:solidFill>
              </a:rPr>
              <a:t>Blog de orientación del instituto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5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b="1" i="1" dirty="0" smtClean="0">
                <a:solidFill>
                  <a:schemeClr val="accent5"/>
                </a:solidFill>
              </a:rPr>
              <a:t>¿Qué es la orientación académica y profesional?</a:t>
            </a:r>
            <a:endParaRPr lang="es-ES" b="1" i="1" dirty="0">
              <a:solidFill>
                <a:schemeClr val="accent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394720" cy="283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</a:rPr>
              <a:t>La orientación académica y profesional consiste en la ayuda a las personas a encontrar el camino hacia sus futuros estudios y su futura profesión. </a:t>
            </a:r>
            <a:endParaRPr lang="es-E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7ª Feria de Orientación Academica y Profesional | zu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56792"/>
            <a:ext cx="417646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20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2800" b="1" i="1" dirty="0" smtClean="0">
                <a:solidFill>
                  <a:schemeClr val="accent5">
                    <a:lumMod val="75000"/>
                  </a:schemeClr>
                </a:solidFill>
              </a:rPr>
              <a:t>¿Ha llegado el momento en el que tienes que elegir unos estudios y una profesión? ¿No sabes por dónde empezar?</a:t>
            </a:r>
            <a:endParaRPr lang="es-ES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4038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b="1" i="1" dirty="0" smtClean="0">
                <a:latin typeface="Baskerville Old Face" pitchFamily="18" charset="0"/>
              </a:rPr>
              <a:t>Decidir qué estudiar y de qué quieres trabajar no es una tarea ni fácil ni rápida. </a:t>
            </a:r>
          </a:p>
          <a:p>
            <a:pPr marL="0" indent="0" algn="ctr">
              <a:buNone/>
            </a:pPr>
            <a:endParaRPr lang="es-ES" sz="2400" b="1" i="1" dirty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s-ES" sz="2400" b="1" i="1" dirty="0" smtClean="0">
                <a:latin typeface="Baskerville Old Face" pitchFamily="18" charset="0"/>
              </a:rPr>
              <a:t>Se trata de un proceso en el que deberás tener en cuenta diferentes aspectos para poder tomar bien tu decisión</a:t>
            </a:r>
            <a:endParaRPr lang="es-ES" sz="2400" b="1" i="1" dirty="0">
              <a:latin typeface="Baskerville Old Face" pitchFamily="18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88840"/>
            <a:ext cx="3816424" cy="3240359"/>
          </a:xfrm>
        </p:spPr>
      </p:pic>
    </p:spTree>
    <p:extLst>
      <p:ext uri="{BB962C8B-B14F-4D97-AF65-F5344CB8AC3E}">
        <p14:creationId xmlns:p14="http://schemas.microsoft.com/office/powerpoint/2010/main" val="133722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200" b="1" i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s-ES" sz="3200" b="1" i="1" dirty="0" smtClean="0">
                <a:solidFill>
                  <a:schemeClr val="accent5">
                    <a:lumMod val="75000"/>
                  </a:schemeClr>
                </a:solidFill>
              </a:rPr>
              <a:t>lementos que forman parte del proceso de orientación</a:t>
            </a:r>
            <a:endParaRPr lang="es-ES" sz="3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smtClean="0"/>
              <a:t>1.- Autoconocimiento </a:t>
            </a:r>
          </a:p>
          <a:p>
            <a:pPr marL="0" indent="0" algn="ctr">
              <a:buNone/>
            </a:pPr>
            <a:r>
              <a:rPr lang="es-ES" dirty="0" smtClean="0"/>
              <a:t>(o conocimiento personal)</a:t>
            </a:r>
          </a:p>
          <a:p>
            <a:pPr marL="0" indent="0" algn="ctr">
              <a:buNone/>
            </a:pPr>
            <a:endParaRPr lang="es-ES_tradnl" dirty="0" smtClean="0"/>
          </a:p>
          <a:p>
            <a:pPr marL="0" indent="0" algn="ctr">
              <a:buNone/>
            </a:pPr>
            <a:r>
              <a:rPr lang="es-ES_tradnl" dirty="0" smtClean="0"/>
              <a:t>2.- Búsqueda de información</a:t>
            </a:r>
          </a:p>
          <a:p>
            <a:pPr marL="0" indent="0" algn="ctr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ES_tradnl" dirty="0" smtClean="0"/>
              <a:t>3.- Toma de decisión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12776"/>
            <a:ext cx="3384375" cy="3645793"/>
          </a:xfrm>
        </p:spPr>
      </p:pic>
    </p:spTree>
    <p:extLst>
      <p:ext uri="{BB962C8B-B14F-4D97-AF65-F5344CB8AC3E}">
        <p14:creationId xmlns:p14="http://schemas.microsoft.com/office/powerpoint/2010/main" val="38591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es-ES" sz="2800" b="1" i="1" dirty="0" smtClean="0">
                <a:solidFill>
                  <a:schemeClr val="accent5">
                    <a:lumMod val="75000"/>
                  </a:schemeClr>
                </a:solidFill>
              </a:rPr>
              <a:t>AUTOCONOCIMIENTO (o conocimiento personal)</a:t>
            </a:r>
            <a:endParaRPr lang="es-ES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2400" b="1" i="1" dirty="0" smtClean="0">
                <a:solidFill>
                  <a:schemeClr val="accent3">
                    <a:lumMod val="75000"/>
                  </a:schemeClr>
                </a:solidFill>
              </a:rPr>
              <a:t>¿Cómo me veo, cómo me ven…?</a:t>
            </a:r>
          </a:p>
          <a:p>
            <a:pPr marL="0" indent="0">
              <a:buNone/>
            </a:pPr>
            <a:r>
              <a:rPr lang="es-ES_tradnl" sz="2400" b="1" i="1" dirty="0" smtClean="0">
                <a:solidFill>
                  <a:schemeClr val="bg2">
                    <a:lumMod val="50000"/>
                  </a:schemeClr>
                </a:solidFill>
              </a:rPr>
              <a:t>¿Cuáles son mis prioridades o mis valores?</a:t>
            </a:r>
          </a:p>
          <a:p>
            <a:pPr marL="0" indent="0">
              <a:buNone/>
            </a:pPr>
            <a:r>
              <a:rPr lang="es-ES_tradnl" sz="2400" b="1" i="1" dirty="0" smtClean="0">
                <a:solidFill>
                  <a:schemeClr val="accent6">
                    <a:lumMod val="75000"/>
                  </a:schemeClr>
                </a:solidFill>
              </a:rPr>
              <a:t>¿Qué me gusta? </a:t>
            </a:r>
          </a:p>
          <a:p>
            <a:pPr marL="0" indent="0">
              <a:buNone/>
            </a:pPr>
            <a:r>
              <a:rPr lang="es-ES_tradnl" sz="2400" b="1" i="1" dirty="0" smtClean="0">
                <a:solidFill>
                  <a:srgbClr val="FFC000"/>
                </a:solidFill>
              </a:rPr>
              <a:t>¿Cuáles son mis intereses profesionales? ¿Qué me gustaría ser?</a:t>
            </a:r>
          </a:p>
          <a:p>
            <a:pPr marL="0" indent="0">
              <a:buNone/>
            </a:pPr>
            <a:r>
              <a:rPr lang="es-ES_tradnl" sz="2400" b="1" i="1" dirty="0" smtClean="0">
                <a:solidFill>
                  <a:srgbClr val="00B0F0"/>
                </a:solidFill>
              </a:rPr>
              <a:t>¿Y mis resultados académicos?</a:t>
            </a:r>
          </a:p>
          <a:p>
            <a:pPr marL="0" indent="0">
              <a:buNone/>
            </a:pPr>
            <a:r>
              <a:rPr lang="es-ES_tradnl" sz="2400" b="1" i="1" dirty="0" smtClean="0"/>
              <a:t>¿Cuáles son mis mejores cualidades? ¿y mis debilidades?</a:t>
            </a:r>
          </a:p>
          <a:p>
            <a:pPr marL="0" indent="0">
              <a:buNone/>
            </a:pPr>
            <a:r>
              <a:rPr lang="es-ES_tradnl" sz="2400" b="1" i="1" dirty="0" smtClean="0">
                <a:solidFill>
                  <a:schemeClr val="accent4">
                    <a:lumMod val="75000"/>
                  </a:schemeClr>
                </a:solidFill>
              </a:rPr>
              <a:t>¿Qué piensa mi familia?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24745"/>
            <a:ext cx="3888431" cy="2952328"/>
          </a:xfrm>
        </p:spPr>
      </p:pic>
      <p:sp>
        <p:nvSpPr>
          <p:cNvPr id="7" name="6 Rectángulo"/>
          <p:cNvSpPr/>
          <p:nvPr/>
        </p:nvSpPr>
        <p:spPr>
          <a:xfrm>
            <a:off x="4644008" y="4159113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solidFill>
                  <a:schemeClr val="accent2">
                    <a:lumMod val="50000"/>
                  </a:schemeClr>
                </a:solidFill>
              </a:rPr>
              <a:t>Realizar un buen ejercicio de autoconocimiento es necesario para empezar a construir tu proyecto de vida y profesional y para que puedas explorar qué formación y qué profesión se ajustan a tu perfil</a:t>
            </a:r>
            <a:endParaRPr lang="es-ES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9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3200" dirty="0" smtClean="0"/>
              <a:t>Búsqueda de información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4038600" cy="2736305"/>
          </a:xfrm>
        </p:spPr>
        <p:txBody>
          <a:bodyPr>
            <a:noAutofit/>
          </a:bodyPr>
          <a:lstStyle/>
          <a:p>
            <a:r>
              <a:rPr lang="es-ES" sz="1600" b="1" dirty="0" smtClean="0">
                <a:solidFill>
                  <a:schemeClr val="accent2">
                    <a:lumMod val="75000"/>
                  </a:schemeClr>
                </a:solidFill>
              </a:rPr>
              <a:t>Infórmate de la OFERTA ACADÉMICA son todos los estudios que existen y que puedes realizar. </a:t>
            </a:r>
            <a:endParaRPr lang="es-E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_tradnl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_tradnl" sz="1600" dirty="0" smtClean="0"/>
          </a:p>
          <a:p>
            <a:r>
              <a:rPr lang="es-ES" sz="1600" b="1" dirty="0" smtClean="0">
                <a:solidFill>
                  <a:schemeClr val="accent6">
                    <a:lumMod val="75000"/>
                  </a:schemeClr>
                </a:solidFill>
              </a:rPr>
              <a:t>Explora el MERCADO DE TRABAJO Y LAS DIFERENTES PROFESIONES que podrás realizar. 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960440" cy="3888432"/>
          </a:xfrm>
        </p:spPr>
      </p:pic>
    </p:spTree>
    <p:extLst>
      <p:ext uri="{BB962C8B-B14F-4D97-AF65-F5344CB8AC3E}">
        <p14:creationId xmlns:p14="http://schemas.microsoft.com/office/powerpoint/2010/main" val="91482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b="1" i="1" dirty="0" smtClean="0">
                <a:solidFill>
                  <a:schemeClr val="tx2">
                    <a:lumMod val="75000"/>
                  </a:schemeClr>
                </a:solidFill>
              </a:rPr>
              <a:t>¿cómo buscar unos estudios?</a:t>
            </a:r>
            <a:endParaRPr lang="es-ES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Si ya has investigado cómo eres, cuál es tu perfil personal, ha llegado el momento de que empieces a informarte sobre los diferentes tipos de estudios que existen, analices sus características y encuentres tus estudios.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Los </a:t>
            </a:r>
            <a:r>
              <a:rPr lang="es-ES" b="1" u="sng" dirty="0" smtClean="0"/>
              <a:t>PASOS</a:t>
            </a:r>
            <a:r>
              <a:rPr lang="es-ES" dirty="0" smtClean="0"/>
              <a:t> para poder escoger bien unos estudios son: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1. </a:t>
            </a:r>
            <a:r>
              <a:rPr lang="es-ES" dirty="0" smtClean="0"/>
              <a:t>Consulta toda la oferta formativa.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2.</a:t>
            </a:r>
            <a:r>
              <a:rPr lang="es-ES" dirty="0" smtClean="0"/>
              <a:t> Haz una lista de los estudios que más te gusten.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3. </a:t>
            </a:r>
            <a:r>
              <a:rPr lang="es-ES" dirty="0" smtClean="0"/>
              <a:t>Infórmate de sus características y salidas profesionales</a:t>
            </a:r>
            <a:r>
              <a:rPr lang="es-ES" dirty="0" smtClean="0"/>
              <a:t>.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5420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es-ES" sz="3200" b="1" i="1" dirty="0" smtClean="0">
                <a:solidFill>
                  <a:srgbClr val="1F497D">
                    <a:lumMod val="75000"/>
                  </a:srgbClr>
                </a:solidFill>
              </a:rPr>
              <a:t>¿Cómo buscar </a:t>
            </a:r>
            <a:r>
              <a:rPr lang="es-ES" sz="3200" b="1" i="1" dirty="0">
                <a:solidFill>
                  <a:srgbClr val="1F497D">
                    <a:lumMod val="75000"/>
                  </a:srgbClr>
                </a:solidFill>
              </a:rPr>
              <a:t>unos estudios?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Para que te puedas informar bien de las características de unos estudios, a continuación tienes una </a:t>
            </a:r>
            <a:r>
              <a:rPr lang="es-ES" b="1" u="sng" dirty="0" smtClean="0">
                <a:solidFill>
                  <a:schemeClr val="accent2">
                    <a:lumMod val="75000"/>
                  </a:schemeClr>
                </a:solidFill>
              </a:rPr>
              <a:t>lista con los principales aspectos que debes analiza</a:t>
            </a:r>
            <a:r>
              <a:rPr lang="es-ES" u="sng" dirty="0" smtClean="0"/>
              <a:t>r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Formas de acceso a los estudios: conocer si además de los requisitos generales, existen algunos requisitos específicos o pruebas.</a:t>
            </a:r>
          </a:p>
          <a:p>
            <a:pPr marL="0" indent="0">
              <a:buNone/>
            </a:pPr>
            <a:r>
              <a:rPr lang="es-ES_tradnl" b="1" dirty="0" smtClean="0">
                <a:solidFill>
                  <a:schemeClr val="bg2">
                    <a:lumMod val="25000"/>
                  </a:schemeClr>
                </a:solidFill>
              </a:rPr>
              <a:t>Notas de corte</a:t>
            </a:r>
            <a:endParaRPr lang="es-E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Contenidos o el plan de estudios (asignaturas por curso) 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Duración o créditos ECTS totales.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Tipo de título que se obtiene al finalizar los estudios.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Nivel de dificultad.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Perfil de las personas que realizan estos estudios.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Posibilidades de becas o ayudas.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Explorar centros. Lugares donde se estudia.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Coste de los estudios. 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Salidas profesionales. </a:t>
            </a:r>
            <a:endParaRPr lang="es-E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Perspectivas </a:t>
            </a: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laborales.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397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b="1" i="1" dirty="0" smtClean="0">
                <a:solidFill>
                  <a:schemeClr val="accent5">
                    <a:lumMod val="50000"/>
                  </a:schemeClr>
                </a:solidFill>
              </a:rPr>
              <a:t>¿Cómo investigar una profesión?</a:t>
            </a:r>
            <a:endParaRPr lang="es-ES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u="sng" dirty="0" smtClean="0">
                <a:solidFill>
                  <a:schemeClr val="accent5">
                    <a:lumMod val="75000"/>
                  </a:schemeClr>
                </a:solidFill>
              </a:rPr>
              <a:t>Los criterios que te ayudarán a escoger una profesión son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Características personales más adecuadas para el trabajo.</a:t>
            </a:r>
          </a:p>
          <a:p>
            <a:pPr marL="0" indent="0">
              <a:buNone/>
            </a:pPr>
            <a:r>
              <a:rPr lang="es-ES" dirty="0" smtClean="0"/>
              <a:t>Tareas más habituales de la profesión.</a:t>
            </a:r>
          </a:p>
          <a:p>
            <a:pPr marL="0" indent="0">
              <a:buNone/>
            </a:pPr>
            <a:r>
              <a:rPr lang="es-ES" dirty="0" smtClean="0"/>
              <a:t>Tipo de herramientas, instrumentos o materiales que se utilizan.</a:t>
            </a:r>
          </a:p>
          <a:p>
            <a:pPr marL="0" indent="0">
              <a:buNone/>
            </a:pPr>
            <a:r>
              <a:rPr lang="es-ES" dirty="0" smtClean="0"/>
              <a:t>Condiciones de trabajo habituales: horario, entorno, etc.</a:t>
            </a:r>
          </a:p>
          <a:p>
            <a:pPr marL="0" indent="0">
              <a:buNone/>
            </a:pPr>
            <a:r>
              <a:rPr lang="es-ES" dirty="0" smtClean="0"/>
              <a:t>Nivel de formación requerido.</a:t>
            </a:r>
          </a:p>
          <a:p>
            <a:pPr marL="0" indent="0">
              <a:buNone/>
            </a:pPr>
            <a:r>
              <a:rPr lang="es-ES" dirty="0" smtClean="0"/>
              <a:t>Sueldo aproximado y condiciones laborales.</a:t>
            </a:r>
          </a:p>
          <a:p>
            <a:pPr marL="0" indent="0">
              <a:buNone/>
            </a:pPr>
            <a:r>
              <a:rPr lang="es-ES" dirty="0" smtClean="0"/>
              <a:t>Posibilidades de promoción.</a:t>
            </a:r>
          </a:p>
          <a:p>
            <a:pPr marL="0" indent="0">
              <a:buNone/>
            </a:pPr>
            <a:r>
              <a:rPr lang="es-ES" dirty="0" smtClean="0"/>
              <a:t>Situación actual de la profesión en el mercado laboral.</a:t>
            </a:r>
          </a:p>
          <a:p>
            <a:pPr marL="0" indent="0">
              <a:buNone/>
            </a:pPr>
            <a:r>
              <a:rPr lang="es-ES" dirty="0" smtClean="0"/>
              <a:t>Nuevas ocupaciones surgidas en el sector. </a:t>
            </a:r>
          </a:p>
          <a:p>
            <a:pPr marL="0" indent="0">
              <a:buNone/>
            </a:pPr>
            <a:r>
              <a:rPr lang="es-ES" dirty="0" smtClean="0"/>
              <a:t>Perspectivas futuras de la profesión.</a:t>
            </a:r>
          </a:p>
          <a:p>
            <a:pPr marL="0" indent="0">
              <a:buNone/>
            </a:pPr>
            <a:r>
              <a:rPr lang="es-ES" dirty="0" smtClean="0"/>
              <a:t>Profesiones parecidas y relacionadas.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82372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769</Words>
  <Application>Microsoft Office PowerPoint</Application>
  <PresentationFormat>Presentación en pantalla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¿Qué significa orientación?</vt:lpstr>
      <vt:lpstr>¿Qué es la orientación académica y profesional?</vt:lpstr>
      <vt:lpstr>¿Ha llegado el momento en el que tienes que elegir unos estudios y una profesión? ¿No sabes por dónde empezar?</vt:lpstr>
      <vt:lpstr>Elementos que forman parte del proceso de orientación</vt:lpstr>
      <vt:lpstr>AUTOCONOCIMIENTO (o conocimiento personal)</vt:lpstr>
      <vt:lpstr>Búsqueda de información</vt:lpstr>
      <vt:lpstr>¿cómo buscar unos estudios?</vt:lpstr>
      <vt:lpstr>¿Cómo buscar unos estudios?</vt:lpstr>
      <vt:lpstr>¿Cómo investigar una profesión?</vt:lpstr>
      <vt:lpstr>TOMA DE DECISIÓN: para poder escoger unos estudios y una futura profesión</vt:lpstr>
      <vt:lpstr>¿Qué elementos influirán en tu decisión?</vt:lpstr>
      <vt:lpstr>Recursos a tu disposición</vt:lpstr>
    </vt:vector>
  </TitlesOfParts>
  <Company>eXit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Nicolás Salas Pérez</dc:creator>
  <cp:lastModifiedBy>Nicolás Salas Pérez</cp:lastModifiedBy>
  <cp:revision>14</cp:revision>
  <dcterms:created xsi:type="dcterms:W3CDTF">2021-10-25T17:47:47Z</dcterms:created>
  <dcterms:modified xsi:type="dcterms:W3CDTF">2021-11-08T16:58:34Z</dcterms:modified>
</cp:coreProperties>
</file>