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</p:sldMasterIdLst>
  <p:notesMasterIdLst>
    <p:notesMasterId r:id="rId38"/>
  </p:notesMasterIdLst>
  <p:sldIdLst>
    <p:sldId id="256" r:id="rId3"/>
    <p:sldId id="330" r:id="rId4"/>
    <p:sldId id="317" r:id="rId5"/>
    <p:sldId id="258" r:id="rId6"/>
    <p:sldId id="259" r:id="rId7"/>
    <p:sldId id="294" r:id="rId8"/>
    <p:sldId id="295" r:id="rId9"/>
    <p:sldId id="318" r:id="rId10"/>
    <p:sldId id="297" r:id="rId11"/>
    <p:sldId id="298" r:id="rId12"/>
    <p:sldId id="299" r:id="rId13"/>
    <p:sldId id="300" r:id="rId14"/>
    <p:sldId id="260" r:id="rId15"/>
    <p:sldId id="261" r:id="rId16"/>
    <p:sldId id="262" r:id="rId17"/>
    <p:sldId id="263" r:id="rId18"/>
    <p:sldId id="265" r:id="rId19"/>
    <p:sldId id="266" r:id="rId20"/>
    <p:sldId id="267" r:id="rId21"/>
    <p:sldId id="329" r:id="rId22"/>
    <p:sldId id="269" r:id="rId23"/>
    <p:sldId id="304" r:id="rId24"/>
    <p:sldId id="271" r:id="rId25"/>
    <p:sldId id="270" r:id="rId26"/>
    <p:sldId id="277" r:id="rId27"/>
    <p:sldId id="290" r:id="rId28"/>
    <p:sldId id="341" r:id="rId29"/>
    <p:sldId id="348" r:id="rId30"/>
    <p:sldId id="349" r:id="rId31"/>
    <p:sldId id="346" r:id="rId32"/>
    <p:sldId id="347" r:id="rId33"/>
    <p:sldId id="287" r:id="rId34"/>
    <p:sldId id="350" r:id="rId35"/>
    <p:sldId id="351" r:id="rId36"/>
    <p:sldId id="352" r:id="rId3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B2B"/>
        </a:solidFill>
        <a:effectLst/>
        <a:uFillTx/>
        <a:latin typeface="+mj-lt"/>
        <a:ea typeface="+mj-ea"/>
        <a:cs typeface="+mj-cs"/>
        <a:sym typeface="Source Sans Pro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CA" initials="U" lastIdx="1" clrIdx="0">
    <p:extLst>
      <p:ext uri="{19B8F6BF-5375-455C-9EA6-DF929625EA0E}">
        <p15:presenceInfo xmlns:p15="http://schemas.microsoft.com/office/powerpoint/2012/main" userId="U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FF"/>
    <a:srgbClr val="F26419"/>
    <a:srgbClr val="FF9300"/>
    <a:srgbClr val="ACACFF"/>
    <a:srgbClr val="EEFAF7"/>
    <a:srgbClr val="000000"/>
    <a:srgbClr val="8DB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ECA"/>
          </a:solidFill>
        </a:fill>
      </a:tcStyle>
    </a:wholeTbl>
    <a:band2H>
      <a:tcTxStyle/>
      <a:tcStyle>
        <a:tcBdr/>
        <a:fill>
          <a:solidFill>
            <a:srgbClr val="FDEF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2B2B2B"/>
              </a:solidFill>
              <a:prstDash val="solid"/>
              <a:round/>
            </a:ln>
          </a:left>
          <a:right>
            <a:ln w="12700" cap="flat">
              <a:solidFill>
                <a:srgbClr val="2B2B2B"/>
              </a:solidFill>
              <a:prstDash val="solid"/>
              <a:round/>
            </a:ln>
          </a:right>
          <a:top>
            <a:ln w="12700" cap="flat">
              <a:solidFill>
                <a:srgbClr val="2B2B2B"/>
              </a:solidFill>
              <a:prstDash val="solid"/>
              <a:round/>
            </a:ln>
          </a:top>
          <a:bottom>
            <a:ln w="127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solidFill>
                <a:srgbClr val="2B2B2B"/>
              </a:solidFill>
              <a:prstDash val="solid"/>
              <a:round/>
            </a:ln>
          </a:insideH>
          <a:insideV>
            <a:ln w="12700" cap="flat">
              <a:solidFill>
                <a:srgbClr val="2B2B2B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2B2B2B"/>
              </a:solidFill>
              <a:prstDash val="solid"/>
              <a:round/>
            </a:ln>
          </a:left>
          <a:right>
            <a:ln w="12700" cap="flat">
              <a:solidFill>
                <a:srgbClr val="2B2B2B"/>
              </a:solidFill>
              <a:prstDash val="solid"/>
              <a:round/>
            </a:ln>
          </a:right>
          <a:top>
            <a:ln w="12700" cap="flat">
              <a:solidFill>
                <a:srgbClr val="2B2B2B"/>
              </a:solidFill>
              <a:prstDash val="solid"/>
              <a:round/>
            </a:ln>
          </a:top>
          <a:bottom>
            <a:ln w="127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solidFill>
                <a:srgbClr val="2B2B2B"/>
              </a:solidFill>
              <a:prstDash val="solid"/>
              <a:round/>
            </a:ln>
          </a:insideH>
          <a:insideV>
            <a:ln w="12700" cap="flat">
              <a:solidFill>
                <a:srgbClr val="2B2B2B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2B2B2B"/>
              </a:solidFill>
              <a:prstDash val="solid"/>
              <a:round/>
            </a:ln>
          </a:left>
          <a:right>
            <a:ln w="12700" cap="flat">
              <a:solidFill>
                <a:srgbClr val="2B2B2B"/>
              </a:solidFill>
              <a:prstDash val="solid"/>
              <a:round/>
            </a:ln>
          </a:right>
          <a:top>
            <a:ln w="12700" cap="flat">
              <a:solidFill>
                <a:srgbClr val="2B2B2B"/>
              </a:solidFill>
              <a:prstDash val="solid"/>
              <a:round/>
            </a:ln>
          </a:top>
          <a:bottom>
            <a:ln w="127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solidFill>
                <a:srgbClr val="2B2B2B"/>
              </a:solidFill>
              <a:prstDash val="solid"/>
              <a:round/>
            </a:ln>
          </a:insideH>
          <a:insideV>
            <a:ln w="12700" cap="flat">
              <a:solidFill>
                <a:srgbClr val="2B2B2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2B2B2B"/>
              </a:solidFill>
              <a:prstDash val="solid"/>
              <a:round/>
            </a:ln>
          </a:left>
          <a:right>
            <a:ln w="12700" cap="flat">
              <a:solidFill>
                <a:srgbClr val="2B2B2B"/>
              </a:solidFill>
              <a:prstDash val="solid"/>
              <a:round/>
            </a:ln>
          </a:right>
          <a:top>
            <a:ln w="12700" cap="flat">
              <a:solidFill>
                <a:srgbClr val="2B2B2B"/>
              </a:solidFill>
              <a:prstDash val="solid"/>
              <a:round/>
            </a:ln>
          </a:top>
          <a:bottom>
            <a:ln w="127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solidFill>
                <a:srgbClr val="2B2B2B"/>
              </a:solidFill>
              <a:prstDash val="solid"/>
              <a:round/>
            </a:ln>
          </a:insideH>
          <a:insideV>
            <a:ln w="12700" cap="flat">
              <a:solidFill>
                <a:srgbClr val="2B2B2B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2B2B2B"/>
        </a:fontRef>
        <a:srgbClr val="2B2B2B"/>
      </a:tcTxStyle>
      <a:tcStyle>
        <a:tcBdr>
          <a:left>
            <a:ln w="6350" cap="flat">
              <a:solidFill>
                <a:schemeClr val="accent3"/>
              </a:solidFill>
              <a:prstDash val="solid"/>
              <a:miter lim="800000"/>
            </a:ln>
          </a:left>
          <a:right>
            <a:ln w="6350" cap="flat">
              <a:solidFill>
                <a:schemeClr val="accent3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2B2B2B"/>
        </a:fontRef>
        <a:srgbClr val="2B2B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/>
              </a:solidFill>
              <a:prstDash val="solid"/>
              <a:round/>
            </a:ln>
          </a:top>
          <a:bottom>
            <a:ln w="635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3"/>
              </a:solidFill>
              <a:prstDash val="solid"/>
              <a:miter lim="800000"/>
            </a:ln>
          </a:top>
          <a:bottom>
            <a:ln w="635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5CB"/>
          </a:solidFill>
        </a:fill>
      </a:tcStyle>
    </a:wholeTbl>
    <a:band2H>
      <a:tcTxStyle/>
      <a:tcStyle>
        <a:tcBdr/>
        <a:fill>
          <a:solidFill>
            <a:srgbClr val="FFEB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CACE"/>
          </a:solidFill>
        </a:fill>
      </a:tcStyle>
    </a:wholeTbl>
    <a:band2H>
      <a:tcTxStyle/>
      <a:tcStyle>
        <a:tcBdr/>
        <a:fill>
          <a:solidFill>
            <a:srgbClr val="F6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B2B2B"/>
        </a:fontRef>
        <a:srgbClr val="2B2B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B2B2B"/>
              </a:solidFill>
              <a:prstDash val="solid"/>
              <a:round/>
            </a:ln>
          </a:top>
          <a:bottom>
            <a:ln w="254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B2B2B"/>
              </a:solidFill>
              <a:prstDash val="solid"/>
              <a:round/>
            </a:ln>
          </a:top>
          <a:bottom>
            <a:ln w="254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9"/>
    <p:restoredTop sz="95343" autoAdjust="0"/>
  </p:normalViewPr>
  <p:slideViewPr>
    <p:cSldViewPr>
      <p:cViewPr varScale="1">
        <p:scale>
          <a:sx n="111" d="100"/>
          <a:sy n="111" d="100"/>
        </p:scale>
        <p:origin x="5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Bölge 1</c:v>
                </c:pt>
              </c:strCache>
            </c:strRef>
          </c:tx>
          <c:spPr>
            <a:solidFill>
              <a:srgbClr val="484848"/>
            </a:soli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D78-46E3-8031-86A8454D5B7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78-46E3-8031-86A8454D5B7D}"/>
              </c:ext>
            </c:extLst>
          </c:dPt>
          <c:cat>
            <c:strRef>
              <c:f>Sheet1!$B$1:$C$1</c:f>
              <c:strCache>
                <c:ptCount val="2"/>
                <c:pt idx="0">
                  <c:v>Ağustos</c:v>
                </c:pt>
                <c:pt idx="1">
                  <c:v>Eylül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78-46E3-8031-86A8454D5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Bölge 1</c:v>
                </c:pt>
              </c:strCache>
            </c:strRef>
          </c:tx>
          <c:spPr>
            <a:solidFill>
              <a:srgbClr val="484848"/>
            </a:soli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2DC-41C9-AE3F-92DFB51A11A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2DC-41C9-AE3F-92DFB51A11A4}"/>
              </c:ext>
            </c:extLst>
          </c:dPt>
          <c:cat>
            <c:strRef>
              <c:f>Sheet1!$B$1:$C$1</c:f>
              <c:strCache>
                <c:ptCount val="2"/>
                <c:pt idx="0">
                  <c:v>Ağustos</c:v>
                </c:pt>
                <c:pt idx="1">
                  <c:v>Eylül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DC-41C9-AE3F-92DFB51A1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Bölge 1</c:v>
                </c:pt>
              </c:strCache>
            </c:strRef>
          </c:tx>
          <c:spPr>
            <a:solidFill>
              <a:srgbClr val="484848"/>
            </a:soli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644-42A5-B682-63330F6915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644-42A5-B682-63330F69154C}"/>
              </c:ext>
            </c:extLst>
          </c:dPt>
          <c:cat>
            <c:strRef>
              <c:f>Sheet1!$B$1:$C$1</c:f>
              <c:strCache>
                <c:ptCount val="2"/>
                <c:pt idx="0">
                  <c:v>Ağustos</c:v>
                </c:pt>
                <c:pt idx="1">
                  <c:v>Eylül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44-42A5-B682-63330F691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Area1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FBE-48B5-A484-E27C05FBBA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FBE-48B5-A484-E27C05FBBA5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7FBE-48B5-A484-E27C05FBBA54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7FBE-48B5-A484-E27C05FBBA54}"/>
              </c:ext>
            </c:extLst>
          </c:dPt>
          <c:cat>
            <c:strRef>
              <c:f>Sheet1!$B$1:$E$1</c:f>
              <c:strCache>
                <c:ptCount val="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BE-48B5-A484-E27C05FBB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1pPr>
    <a:lvl2pPr indent="2286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2pPr>
    <a:lvl3pPr indent="4572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3pPr>
    <a:lvl4pPr indent="6858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4pPr>
    <a:lvl5pPr indent="9144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5pPr>
    <a:lvl6pPr indent="11430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6pPr>
    <a:lvl7pPr indent="13716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7pPr>
    <a:lvl8pPr indent="16002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8pPr>
    <a:lvl9pPr indent="18288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654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71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s-ES" dirty="0">
                <a:solidFill>
                  <a:srgbClr val="222222"/>
                </a:solidFill>
                <a:latin typeface="NewsGotT"/>
              </a:rPr>
              <a:t>FASE</a:t>
            </a:r>
            <a:r>
              <a:rPr lang="es-ES" baseline="0" dirty="0">
                <a:solidFill>
                  <a:srgbClr val="222222"/>
                </a:solidFill>
                <a:latin typeface="NewsGotT"/>
              </a:rPr>
              <a:t> ORDINARIA </a:t>
            </a:r>
          </a:p>
          <a:p>
            <a:pPr fontAlgn="base"/>
            <a:r>
              <a:rPr lang="es-ES" dirty="0">
                <a:solidFill>
                  <a:srgbClr val="222222"/>
                </a:solidFill>
                <a:latin typeface="NewsGotT"/>
              </a:rPr>
              <a:t>1ª Lista de resulta: el 2 de septiembre, -       2ª Lista de resulta el 9 de septiembre, -       3ª Lista de resulta el 19 de septiembre</a:t>
            </a:r>
            <a:r>
              <a:rPr lang="es-ES" baseline="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dirty="0">
                <a:solidFill>
                  <a:srgbClr val="222222"/>
                </a:solidFill>
                <a:latin typeface="NewsGotT"/>
              </a:rPr>
              <a:t>-</a:t>
            </a:r>
            <a:r>
              <a:rPr lang="es-ES" sz="500" dirty="0">
                <a:solidFill>
                  <a:srgbClr val="222222"/>
                </a:solidFill>
                <a:latin typeface="Times New Roman" panose="02020603050405020304" pitchFamily="18" charset="0"/>
              </a:rPr>
              <a:t>       </a:t>
            </a:r>
            <a:r>
              <a:rPr lang="es-ES" dirty="0">
                <a:solidFill>
                  <a:srgbClr val="222222"/>
                </a:solidFill>
                <a:latin typeface="NewsGotT"/>
              </a:rPr>
              <a:t>4ª Lista de resulta el 26 de septiembre</a:t>
            </a:r>
          </a:p>
          <a:p>
            <a:pPr fontAlgn="base"/>
            <a:r>
              <a:rPr lang="es-ES" dirty="0">
                <a:solidFill>
                  <a:srgbClr val="222222"/>
                </a:solidFill>
                <a:latin typeface="NewsGotT"/>
              </a:rPr>
              <a:t>FASE EXTRAORDINARIA</a:t>
            </a:r>
          </a:p>
          <a:p>
            <a:pPr fontAlgn="base"/>
            <a:r>
              <a:rPr lang="es-ES" dirty="0">
                <a:solidFill>
                  <a:srgbClr val="222222"/>
                </a:solidFill>
                <a:latin typeface="NewsGotT"/>
              </a:rPr>
              <a:t>1ª Lista de resulta: 19 de septiembre. -       2ª Lista de resulta: 26 de septiembre.</a:t>
            </a:r>
            <a:endParaRPr lang="es-ES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8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9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5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57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Boss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00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69125" y="1437782"/>
            <a:ext cx="1838572" cy="183857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110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06785" y="1946782"/>
            <a:ext cx="2520001" cy="25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826785" y="1946782"/>
            <a:ext cx="2520002" cy="25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346785" y="1946782"/>
            <a:ext cx="2520001" cy="25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at Our CLient S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22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4338" y="2086710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07473" y="2086711"/>
            <a:ext cx="1479601" cy="14796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370609" y="1791743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233743" y="2086710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96878" y="2086710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9" name="Rectangle 1"/>
          <p:cNvSpPr/>
          <p:nvPr/>
        </p:nvSpPr>
        <p:spPr>
          <a:xfrm>
            <a:off x="0" y="5930153"/>
            <a:ext cx="12192000" cy="9278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3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3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3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7967002" y="0"/>
            <a:ext cx="4224998" cy="252984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0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5486400" y="436098"/>
            <a:ext cx="4656407" cy="445945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073703" y="3584916"/>
            <a:ext cx="4656407" cy="327308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554305" y="1219199"/>
            <a:ext cx="2637695" cy="445945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50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52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6098399" y="0"/>
            <a:ext cx="6098401" cy="34272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3" name="Picture Placeholder 4"/>
          <p:cNvSpPr>
            <a:spLocks noGrp="1"/>
          </p:cNvSpPr>
          <p:nvPr>
            <p:ph type="pic" sz="half" idx="14"/>
          </p:nvPr>
        </p:nvSpPr>
        <p:spPr>
          <a:xfrm>
            <a:off x="0" y="3430799"/>
            <a:ext cx="6098400" cy="34272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7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73" name="Picture Placeholder 3"/>
          <p:cNvSpPr>
            <a:spLocks noGrp="1"/>
          </p:cNvSpPr>
          <p:nvPr>
            <p:ph type="pic" idx="13"/>
          </p:nvPr>
        </p:nvSpPr>
        <p:spPr>
          <a:xfrm>
            <a:off x="0" y="3288889"/>
            <a:ext cx="12192000" cy="356911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8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83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5619134" y="1253613"/>
            <a:ext cx="6140824" cy="400501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9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9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31807" y="3322310"/>
            <a:ext cx="3925179" cy="217773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431809" y="0"/>
            <a:ext cx="2653372" cy="313898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283106" y="988135"/>
            <a:ext cx="1800001" cy="180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927686" y="3736251"/>
            <a:ext cx="1800001" cy="180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4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205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13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15" name="Rectangle 4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6091238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per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1" name="Rectangle 2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24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40705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5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226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with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3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31506" y="2128122"/>
            <a:ext cx="288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14796" y="2128122"/>
            <a:ext cx="2880000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048215" y="2128122"/>
            <a:ext cx="288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46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4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348747" y="1441967"/>
            <a:ext cx="216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8775286" y="1441967"/>
            <a:ext cx="216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l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65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6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67" name="Rectangle 2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Rectangle 3"/>
          <p:cNvSpPr/>
          <p:nvPr/>
        </p:nvSpPr>
        <p:spPr>
          <a:xfrm>
            <a:off x="-1" y="0"/>
            <a:ext cx="6131861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Picture Placeholder 5"/>
          <p:cNvSpPr>
            <a:spLocks noGrp="1"/>
          </p:cNvSpPr>
          <p:nvPr>
            <p:ph type="pic" idx="13"/>
          </p:nvPr>
        </p:nvSpPr>
        <p:spPr>
          <a:xfrm>
            <a:off x="550068" y="434975"/>
            <a:ext cx="11091864" cy="598805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niq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7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79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" name="Rectangle 3"/>
          <p:cNvSpPr/>
          <p:nvPr/>
        </p:nvSpPr>
        <p:spPr>
          <a:xfrm>
            <a:off x="400665" y="324463"/>
            <a:ext cx="11390670" cy="62090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88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8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9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687036"/>
            <a:ext cx="3049200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049199" y="3687036"/>
            <a:ext cx="30492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8399" y="3687036"/>
            <a:ext cx="30492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147599" y="3687036"/>
            <a:ext cx="30492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0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0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1999" y="0"/>
            <a:ext cx="3960001" cy="3430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63002" y="3427200"/>
            <a:ext cx="3960002" cy="3430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23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25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4579518" y="0"/>
            <a:ext cx="2823696" cy="433602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352079" y="2521972"/>
            <a:ext cx="2823696" cy="433602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3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649629" y="1543960"/>
            <a:ext cx="2836771" cy="371166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e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4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46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8273846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5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56" name="Picture Placeholder 3"/>
          <p:cNvSpPr>
            <a:spLocks noGrp="1"/>
          </p:cNvSpPr>
          <p:nvPr>
            <p:ph type="pic" idx="13"/>
          </p:nvPr>
        </p:nvSpPr>
        <p:spPr>
          <a:xfrm>
            <a:off x="4267200" y="566057"/>
            <a:ext cx="7924800" cy="6291944"/>
          </a:xfrm>
          <a:prstGeom prst="rect">
            <a:avLst/>
          </a:prstGeom>
          <a:effectLst>
            <a:outerShdw blurRad="50800" dist="38100" dir="8100000" rotWithShape="0">
              <a:srgbClr val="FFFFFF">
                <a:alpha val="69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83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85" name="Rectangle 6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348957" y="5355771"/>
            <a:ext cx="1939960" cy="353220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93365" y="3933371"/>
            <a:ext cx="1939960" cy="354414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65069" y="5355771"/>
            <a:ext cx="1939960" cy="353220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323126" y="3933371"/>
            <a:ext cx="1939960" cy="354414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9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9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9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613293" y="3115099"/>
            <a:ext cx="2919623" cy="510335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1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41086" y="3187793"/>
            <a:ext cx="2908550" cy="184708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20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1930376" y="3187793"/>
            <a:ext cx="2908550" cy="184708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52513" y="3544622"/>
            <a:ext cx="3281749" cy="20711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2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31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500688" y="2373903"/>
            <a:ext cx="4137676" cy="26106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3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41" name="Rectangle 2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04678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50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428504" y="6410691"/>
            <a:ext cx="339194" cy="261610"/>
          </a:xfrm>
        </p:spPr>
        <p:txBody>
          <a:bodyPr/>
          <a:lstStyle>
            <a:lvl1pPr>
              <a:defRPr/>
            </a:lvl1pPr>
          </a:lstStyle>
          <a:p>
            <a:fld id="{833FC2BF-17F1-4BEE-9AF7-941D55EC923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52292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66971"/>
            <a:ext cx="12192000" cy="79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046788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8326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ight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267200" y="566057"/>
            <a:ext cx="7924800" cy="6291943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8100000" algn="tr" rotWithShape="0">
              <a:schemeClr val="bg2">
                <a:alpha val="69000"/>
              </a:schemeClr>
            </a:outerShdw>
          </a:effectLst>
        </p:spPr>
      </p:sp>
    </p:spTree>
    <p:extLst>
      <p:ext uri="{BB962C8B-B14F-4D97-AF65-F5344CB8AC3E}">
        <p14:creationId xmlns:p14="http://schemas.microsoft.com/office/powerpoint/2010/main" val="412383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9" name="TextBox 7"/>
          <p:cNvSpPr txBox="1"/>
          <p:nvPr/>
        </p:nvSpPr>
        <p:spPr>
          <a:xfrm>
            <a:off x="8629425" y="6375851"/>
            <a:ext cx="78026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uca.es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3849073" y="0"/>
            <a:ext cx="2772953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81860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uper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1" name="Rectangle 2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05497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78313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9" name="TextBox 7"/>
          <p:cNvSpPr txBox="1"/>
          <p:nvPr/>
        </p:nvSpPr>
        <p:spPr>
          <a:xfrm>
            <a:off x="8629425" y="6375851"/>
            <a:ext cx="78026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uca.es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3849073" y="0"/>
            <a:ext cx="2772953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289032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9" name="Picture Placeholder 3"/>
          <p:cNvSpPr>
            <a:spLocks noGrp="1"/>
          </p:cNvSpPr>
          <p:nvPr>
            <p:ph type="pic" idx="13"/>
          </p:nvPr>
        </p:nvSpPr>
        <p:spPr>
          <a:xfrm>
            <a:off x="6622026" y="0"/>
            <a:ext cx="5569974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81645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5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2671" y="856020"/>
            <a:ext cx="5515898" cy="293431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449960" y="3907707"/>
            <a:ext cx="4994788" cy="210963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06306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idd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68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6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45742" y="1548582"/>
            <a:ext cx="2880000" cy="288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08086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9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5737225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39886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eet Th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8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8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283106" y="2521966"/>
            <a:ext cx="21600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780502" y="2005776"/>
            <a:ext cx="216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277895" y="2521967"/>
            <a:ext cx="21600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8775289" y="2521966"/>
            <a:ext cx="21600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1155623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Our Boss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00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69125" y="1437782"/>
            <a:ext cx="1838572" cy="183857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57589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9" name="Picture Placeholder 3"/>
          <p:cNvSpPr>
            <a:spLocks noGrp="1"/>
          </p:cNvSpPr>
          <p:nvPr>
            <p:ph type="pic" idx="13"/>
          </p:nvPr>
        </p:nvSpPr>
        <p:spPr>
          <a:xfrm>
            <a:off x="6622026" y="0"/>
            <a:ext cx="5569974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110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06785" y="1946782"/>
            <a:ext cx="2520001" cy="25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826785" y="1946782"/>
            <a:ext cx="2520002" cy="25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346785" y="1946782"/>
            <a:ext cx="2520001" cy="25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10968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What Our CLient S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22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4338" y="2086710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07473" y="2086711"/>
            <a:ext cx="1479601" cy="14796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370609" y="1791743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233743" y="2086710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96878" y="2086710"/>
            <a:ext cx="1479601" cy="1479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9" name="Rectangle 1"/>
          <p:cNvSpPr/>
          <p:nvPr/>
        </p:nvSpPr>
        <p:spPr>
          <a:xfrm>
            <a:off x="0" y="5930153"/>
            <a:ext cx="12192000" cy="9278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3365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Fou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3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3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3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7967002" y="0"/>
            <a:ext cx="4224998" cy="252984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0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5486400" y="436098"/>
            <a:ext cx="4656407" cy="445945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073703" y="3584916"/>
            <a:ext cx="4656407" cy="327308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554305" y="1219199"/>
            <a:ext cx="2637695" cy="445945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942782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50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52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6098399" y="0"/>
            <a:ext cx="6098401" cy="34272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3" name="Picture Placeholder 4"/>
          <p:cNvSpPr>
            <a:spLocks noGrp="1"/>
          </p:cNvSpPr>
          <p:nvPr>
            <p:ph type="pic" sz="half" idx="14"/>
          </p:nvPr>
        </p:nvSpPr>
        <p:spPr>
          <a:xfrm>
            <a:off x="0" y="3430799"/>
            <a:ext cx="6098400" cy="34272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58086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ottom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7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73" name="Picture Placeholder 3"/>
          <p:cNvSpPr>
            <a:spLocks noGrp="1"/>
          </p:cNvSpPr>
          <p:nvPr>
            <p:ph type="pic" idx="13"/>
          </p:nvPr>
        </p:nvSpPr>
        <p:spPr>
          <a:xfrm>
            <a:off x="0" y="3288889"/>
            <a:ext cx="12192000" cy="356911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76475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8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83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5619134" y="1253613"/>
            <a:ext cx="6140824" cy="400501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630226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reative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19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19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31807" y="3322310"/>
            <a:ext cx="3925179" cy="217773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431809" y="0"/>
            <a:ext cx="2653372" cy="313898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61212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Sma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283106" y="988135"/>
            <a:ext cx="1800001" cy="180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927686" y="3736251"/>
            <a:ext cx="1800001" cy="180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4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205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120305025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Full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13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15" name="Rectangle 4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6091238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32754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op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24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40705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5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226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146644204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5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2671" y="856020"/>
            <a:ext cx="5515898" cy="293431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449960" y="3907707"/>
            <a:ext cx="4994788" cy="210963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hree Image with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3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31506" y="2128122"/>
            <a:ext cx="288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14796" y="2128122"/>
            <a:ext cx="2880000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048215" y="2128122"/>
            <a:ext cx="288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473681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Small Imag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46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4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348747" y="1441967"/>
            <a:ext cx="216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8775286" y="1441967"/>
            <a:ext cx="216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55550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Col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65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6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67" name="Rectangle 2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Rectangle 3"/>
          <p:cNvSpPr/>
          <p:nvPr/>
        </p:nvSpPr>
        <p:spPr>
          <a:xfrm>
            <a:off x="-1" y="0"/>
            <a:ext cx="6131861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Picture Placeholder 5"/>
          <p:cNvSpPr>
            <a:spLocks noGrp="1"/>
          </p:cNvSpPr>
          <p:nvPr>
            <p:ph type="pic" idx="13"/>
          </p:nvPr>
        </p:nvSpPr>
        <p:spPr>
          <a:xfrm>
            <a:off x="550068" y="434975"/>
            <a:ext cx="11091864" cy="598805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22338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Uniq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7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79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" name="Rectangle 3"/>
          <p:cNvSpPr/>
          <p:nvPr/>
        </p:nvSpPr>
        <p:spPr>
          <a:xfrm>
            <a:off x="400665" y="324463"/>
            <a:ext cx="11390670" cy="62090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81740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Four 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288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28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9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687036"/>
            <a:ext cx="3049200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049199" y="3687036"/>
            <a:ext cx="30492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8399" y="3687036"/>
            <a:ext cx="30492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147599" y="3687036"/>
            <a:ext cx="30492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10552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Image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01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0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1999" y="0"/>
            <a:ext cx="3960001" cy="3430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63002" y="3427200"/>
            <a:ext cx="3960002" cy="3430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10508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23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25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4579518" y="0"/>
            <a:ext cx="2823696" cy="433602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352079" y="2521972"/>
            <a:ext cx="2823696" cy="433602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43577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reative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3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649629" y="1543960"/>
            <a:ext cx="2836771" cy="371166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69609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reative Singe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4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46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8273846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334126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Right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54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56" name="Picture Placeholder 3"/>
          <p:cNvSpPr>
            <a:spLocks noGrp="1"/>
          </p:cNvSpPr>
          <p:nvPr>
            <p:ph type="pic" idx="13"/>
          </p:nvPr>
        </p:nvSpPr>
        <p:spPr>
          <a:xfrm>
            <a:off x="4267200" y="566057"/>
            <a:ext cx="7924800" cy="6291944"/>
          </a:xfrm>
          <a:prstGeom prst="rect">
            <a:avLst/>
          </a:prstGeom>
          <a:effectLst>
            <a:outerShdw blurRad="50800" dist="38100" dir="8100000" rotWithShape="0">
              <a:srgbClr val="FFFFFF">
                <a:alpha val="69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6201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dd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68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6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45742" y="1548582"/>
            <a:ext cx="2880000" cy="288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ockup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83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85" name="Rectangle 6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348957" y="5355771"/>
            <a:ext cx="1939960" cy="353220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93365" y="3933371"/>
            <a:ext cx="1939960" cy="354414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65069" y="5355771"/>
            <a:ext cx="1939960" cy="353220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323126" y="3933371"/>
            <a:ext cx="1939960" cy="354414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456259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ockup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39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39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9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613293" y="3115099"/>
            <a:ext cx="2919623" cy="510335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306843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ockup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1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41086" y="3187793"/>
            <a:ext cx="2908550" cy="184708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20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1930376" y="3187793"/>
            <a:ext cx="2908550" cy="184708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52513" y="3544622"/>
            <a:ext cx="3281749" cy="20711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722422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ockup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2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31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500688" y="2373903"/>
            <a:ext cx="4137676" cy="26106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3681059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39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41" name="Rectangle 2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04678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129589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450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4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1881316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428504" y="6410691"/>
            <a:ext cx="339194" cy="261610"/>
          </a:xfrm>
        </p:spPr>
        <p:txBody>
          <a:bodyPr/>
          <a:lstStyle>
            <a:lvl1pPr>
              <a:defRPr/>
            </a:lvl1pPr>
          </a:lstStyle>
          <a:p>
            <a:fld id="{833FC2BF-17F1-4BEE-9AF7-941D55EC923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592627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2162" y="1269681"/>
            <a:ext cx="3067910" cy="823302"/>
          </a:xfrm>
        </p:spPr>
        <p:txBody>
          <a:bodyPr/>
          <a:lstStyle>
            <a:lvl1pPr>
              <a:defRPr sz="53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2162" y="1867093"/>
            <a:ext cx="6582884" cy="551241"/>
          </a:xfrm>
        </p:spPr>
        <p:txBody>
          <a:bodyPr/>
          <a:lstStyle>
            <a:lvl1pPr>
              <a:defRPr sz="3582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7ADB-7C77-4FF4-A40A-DE01D6E5C6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1835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9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5737225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et Th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6"/>
          <p:cNvSpPr txBox="1"/>
          <p:nvPr/>
        </p:nvSpPr>
        <p:spPr>
          <a:xfrm>
            <a:off x="476025" y="6360462"/>
            <a:ext cx="70083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WOLF</a:t>
            </a:r>
          </a:p>
        </p:txBody>
      </p:sp>
      <p:sp>
        <p:nvSpPr>
          <p:cNvPr id="87" name="TextBox 7"/>
          <p:cNvSpPr txBox="1"/>
          <p:nvPr/>
        </p:nvSpPr>
        <p:spPr>
          <a:xfrm>
            <a:off x="8629425" y="6375851"/>
            <a:ext cx="19335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/>
            </a:lvl1pPr>
          </a:lstStyle>
          <a:p>
            <a:r>
              <a:t>www.website.com</a:t>
            </a:r>
          </a:p>
        </p:txBody>
      </p:sp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8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283106" y="2521966"/>
            <a:ext cx="21600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780502" y="2005776"/>
            <a:ext cx="2160001" cy="216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277895" y="2521967"/>
            <a:ext cx="21600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8775289" y="2521966"/>
            <a:ext cx="2160001" cy="216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1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3" r:id="rId23"/>
    <p:sldLayoutId id="2147483674" r:id="rId24"/>
    <p:sldLayoutId id="2147483675" r:id="rId25"/>
    <p:sldLayoutId id="2147483676" r:id="rId26"/>
    <p:sldLayoutId id="2147483678" r:id="rId27"/>
    <p:sldLayoutId id="2147483679" r:id="rId28"/>
    <p:sldLayoutId id="2147483680" r:id="rId29"/>
    <p:sldLayoutId id="2147483681" r:id="rId30"/>
    <p:sldLayoutId id="2147483684" r:id="rId31"/>
    <p:sldLayoutId id="2147483685" r:id="rId32"/>
    <p:sldLayoutId id="2147483687" r:id="rId33"/>
    <p:sldLayoutId id="2147483688" r:id="rId34"/>
    <p:sldLayoutId id="2147483689" r:id="rId35"/>
    <p:sldLayoutId id="2147483690" r:id="rId36"/>
    <p:sldLayoutId id="2147483731" r:id="rId37"/>
    <p:sldLayoutId id="2147483732" r:id="rId38"/>
    <p:sldLayoutId id="2147483733" r:id="rId39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1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6247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ca.e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uca.es" TargetMode="Externa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uca.e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ca.es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hyperlink" Target="http://uca.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ca.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ca.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atencionalumnado.uca.es/areas-de-conocimiento/" TargetMode="External"/><Relationship Id="rId5" Type="http://schemas.openxmlformats.org/officeDocument/2006/relationships/image" Target="../media/image29.png"/><Relationship Id="rId4" Type="http://schemas.openxmlformats.org/officeDocument/2006/relationships/hyperlink" Target="mailto:orienta@uca.e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cceso@uca.e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hyperlink" Target="http://uca.e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ca.e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ca.e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ca.e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Box 1"/>
          <p:cNvSpPr txBox="1"/>
          <p:nvPr/>
        </p:nvSpPr>
        <p:spPr>
          <a:xfrm>
            <a:off x="3366204" y="2444205"/>
            <a:ext cx="4864508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 b="1" spc="30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dirty="0" err="1"/>
              <a:t>hola</a:t>
            </a:r>
            <a:r>
              <a:rPr dirty="0"/>
              <a:t>!</a:t>
            </a:r>
          </a:p>
        </p:txBody>
      </p:sp>
      <p:sp>
        <p:nvSpPr>
          <p:cNvPr id="461" name="Freeform 2"/>
          <p:cNvSpPr/>
          <p:nvPr/>
        </p:nvSpPr>
        <p:spPr>
          <a:xfrm>
            <a:off x="4281716" y="-102300"/>
            <a:ext cx="3033485" cy="5283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7441"/>
                </a:lnTo>
                <a:lnTo>
                  <a:pt x="10800" y="21600"/>
                </a:lnTo>
                <a:lnTo>
                  <a:pt x="0" y="1744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2" name="TextBox 4"/>
          <p:cNvSpPr txBox="1"/>
          <p:nvPr/>
        </p:nvSpPr>
        <p:spPr>
          <a:xfrm>
            <a:off x="557181" y="6243403"/>
            <a:ext cx="292644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 spc="400"/>
            </a:lvl1pPr>
          </a:lstStyle>
          <a:p>
            <a:r>
              <a:rPr dirty="0" err="1"/>
              <a:t>Orientación</a:t>
            </a:r>
            <a:r>
              <a:rPr dirty="0"/>
              <a:t> </a:t>
            </a:r>
            <a:r>
              <a:rPr dirty="0" err="1"/>
              <a:t>PEvAU</a:t>
            </a:r>
            <a:r>
              <a:rPr dirty="0"/>
              <a:t> 202</a:t>
            </a:r>
            <a:r>
              <a:rPr lang="es-ES"/>
              <a:t>3</a:t>
            </a:r>
            <a:endParaRPr dirty="0"/>
          </a:p>
        </p:txBody>
      </p:sp>
      <p:sp>
        <p:nvSpPr>
          <p:cNvPr id="463" name="TextBox 7"/>
          <p:cNvSpPr txBox="1"/>
          <p:nvPr/>
        </p:nvSpPr>
        <p:spPr>
          <a:xfrm>
            <a:off x="9183165" y="6243403"/>
            <a:ext cx="245745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spc="400"/>
            </a:lvl1pPr>
          </a:lstStyle>
          <a:p>
            <a:r>
              <a:t>Universidad de Cádiz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fill="hold" grpId="2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" presetClass="entr" presetSubtype="4" fill="hold" grpId="4" nodeType="afterEffect">
                                  <p:stCondLst>
                                    <p:cond delay="5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1" animBg="1" advAuto="0"/>
      <p:bldP spid="461" grpId="2" animBg="1" advAuto="0"/>
      <p:bldP spid="462" grpId="3" animBg="1" advAuto="0"/>
      <p:bldP spid="463" grpId="4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975" name="Picture Placeholder 16" descr="Picture Placeholder 16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76" name="Rectangle 2"/>
          <p:cNvSpPr/>
          <p:nvPr/>
        </p:nvSpPr>
        <p:spPr>
          <a:xfrm>
            <a:off x="-1" y="0"/>
            <a:ext cx="5921831" cy="6858000"/>
          </a:xfrm>
          <a:prstGeom prst="rect">
            <a:avLst/>
          </a:prstGeom>
          <a:solidFill>
            <a:srgbClr val="2B2B2B"/>
          </a:solidFill>
          <a:ln w="12700">
            <a:miter lim="400000"/>
          </a:ln>
          <a:effectLst>
            <a:outerShdw blurRad="50800" dist="38100" dir="4140000" rotWithShape="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79" name="Group 8"/>
          <p:cNvGrpSpPr/>
          <p:nvPr/>
        </p:nvGrpSpPr>
        <p:grpSpPr>
          <a:xfrm>
            <a:off x="415407" y="940021"/>
            <a:ext cx="5594315" cy="1831779"/>
            <a:chOff x="0" y="0"/>
            <a:chExt cx="5594313" cy="1831770"/>
          </a:xfrm>
        </p:grpSpPr>
        <p:sp>
          <p:nvSpPr>
            <p:cNvPr id="977" name="TextBox 9"/>
            <p:cNvSpPr/>
            <p:nvPr/>
          </p:nvSpPr>
          <p:spPr>
            <a:xfrm>
              <a:off x="169856" y="262120"/>
              <a:ext cx="5424457" cy="156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Derecho (Jerez y Algeciras)‏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Criminología</a:t>
              </a:r>
              <a:r>
                <a:rPr dirty="0"/>
                <a:t> y </a:t>
              </a:r>
              <a:r>
                <a:rPr dirty="0" err="1"/>
                <a:t>Seguridad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Derecho y </a:t>
              </a:r>
              <a:r>
                <a:rPr dirty="0" err="1"/>
                <a:t>Criminología</a:t>
              </a:r>
              <a:r>
                <a:rPr dirty="0"/>
                <a:t> y </a:t>
              </a:r>
              <a:r>
                <a:rPr dirty="0" err="1"/>
                <a:t>Seguridad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Administración</a:t>
              </a:r>
              <a:r>
                <a:rPr dirty="0"/>
                <a:t> y </a:t>
              </a:r>
              <a:r>
                <a:rPr dirty="0" err="1"/>
                <a:t>Dirección</a:t>
              </a:r>
              <a:r>
                <a:rPr dirty="0"/>
                <a:t> de </a:t>
              </a:r>
              <a:r>
                <a:rPr dirty="0" err="1"/>
                <a:t>Empresas</a:t>
              </a:r>
              <a:r>
                <a:rPr dirty="0"/>
                <a:t> + Derecho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lang="es-ES" dirty="0"/>
                <a:t>en</a:t>
              </a:r>
              <a:r>
                <a:rPr dirty="0"/>
                <a:t> Derecho+ </a:t>
              </a:r>
              <a:r>
                <a:rPr dirty="0" err="1"/>
                <a:t>Relaciones</a:t>
              </a:r>
              <a:r>
                <a:rPr dirty="0"/>
                <a:t> </a:t>
              </a:r>
              <a:r>
                <a:rPr dirty="0" err="1"/>
                <a:t>Laborales</a:t>
              </a:r>
              <a:r>
                <a:rPr dirty="0"/>
                <a:t> y  RR.HH.</a:t>
              </a:r>
            </a:p>
          </p:txBody>
        </p:sp>
        <p:sp>
          <p:nvSpPr>
            <p:cNvPr id="978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1600" b="1" spc="200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FACULTAD DE DERECHO</a:t>
              </a:r>
            </a:p>
          </p:txBody>
        </p:sp>
      </p:grpSp>
      <p:grpSp>
        <p:nvGrpSpPr>
          <p:cNvPr id="983" name="Group 13"/>
          <p:cNvGrpSpPr/>
          <p:nvPr/>
        </p:nvGrpSpPr>
        <p:grpSpPr>
          <a:xfrm>
            <a:off x="585264" y="509634"/>
            <a:ext cx="262291" cy="263189"/>
            <a:chOff x="0" y="0"/>
            <a:chExt cx="262289" cy="263187"/>
          </a:xfrm>
        </p:grpSpPr>
        <p:sp>
          <p:nvSpPr>
            <p:cNvPr id="981" name="Straight Connector 14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82" name="Straight Connector 15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86" name="Group 8"/>
          <p:cNvGrpSpPr/>
          <p:nvPr/>
        </p:nvGrpSpPr>
        <p:grpSpPr>
          <a:xfrm>
            <a:off x="415407" y="2880273"/>
            <a:ext cx="5588387" cy="2712885"/>
            <a:chOff x="0" y="0"/>
            <a:chExt cx="5588385" cy="2712873"/>
          </a:xfrm>
        </p:grpSpPr>
        <p:sp>
          <p:nvSpPr>
            <p:cNvPr id="984" name="TextBox 9"/>
            <p:cNvSpPr/>
            <p:nvPr/>
          </p:nvSpPr>
          <p:spPr>
            <a:xfrm>
              <a:off x="163928" y="404561"/>
              <a:ext cx="5424457" cy="2308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Gestión</a:t>
              </a:r>
              <a:r>
                <a:rPr dirty="0"/>
                <a:t> y </a:t>
              </a:r>
              <a:r>
                <a:rPr dirty="0" err="1"/>
                <a:t>Administración</a:t>
              </a:r>
              <a:r>
                <a:rPr dirty="0"/>
                <a:t> </a:t>
              </a:r>
              <a:r>
                <a:rPr dirty="0" err="1"/>
                <a:t>Pública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Marketing e </a:t>
              </a:r>
              <a:r>
                <a:rPr dirty="0" err="1"/>
                <a:t>Investigación</a:t>
              </a:r>
              <a:r>
                <a:rPr dirty="0"/>
                <a:t> de </a:t>
              </a:r>
              <a:r>
                <a:rPr dirty="0" err="1"/>
                <a:t>Mercados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Publicidad</a:t>
              </a:r>
              <a:r>
                <a:rPr dirty="0"/>
                <a:t> y </a:t>
              </a:r>
              <a:r>
                <a:rPr dirty="0" err="1"/>
                <a:t>Relaciones</a:t>
              </a:r>
              <a:r>
                <a:rPr dirty="0"/>
                <a:t> </a:t>
              </a:r>
              <a:r>
                <a:rPr dirty="0" err="1"/>
                <a:t>Públicas</a:t>
              </a:r>
              <a:r>
                <a:rPr dirty="0"/>
                <a:t> 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Turismo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Marketing + </a:t>
              </a:r>
              <a:r>
                <a:rPr dirty="0" err="1"/>
                <a:t>Turismo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Publicidad</a:t>
              </a:r>
              <a:r>
                <a:rPr dirty="0"/>
                <a:t> y RR.PP. +</a:t>
              </a:r>
              <a:r>
                <a:rPr dirty="0" err="1"/>
                <a:t>Turismo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Publicidad</a:t>
              </a:r>
              <a:r>
                <a:rPr dirty="0"/>
                <a:t> y RR.PP +  Marketing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>
                <a:solidFill>
                  <a:srgbClr val="31859C"/>
                </a:solidFill>
              </a:endParaRP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31859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 </a:t>
              </a:r>
              <a:endParaRPr dirty="0">
                <a:solidFill>
                  <a:srgbClr val="004586"/>
                </a:solidFill>
              </a:endParaRPr>
            </a:p>
          </p:txBody>
        </p:sp>
        <p:sp>
          <p:nvSpPr>
            <p:cNvPr id="985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sz="1600" b="1" spc="168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CIENCIAS SOCIALES Y DE LA COMUNICACIÓN</a:t>
              </a:r>
            </a:p>
          </p:txBody>
        </p:sp>
      </p:grpSp>
      <p:grpSp>
        <p:nvGrpSpPr>
          <p:cNvPr id="989" name="Group 8"/>
          <p:cNvGrpSpPr/>
          <p:nvPr/>
        </p:nvGrpSpPr>
        <p:grpSpPr>
          <a:xfrm>
            <a:off x="415407" y="5129235"/>
            <a:ext cx="5584846" cy="603466"/>
            <a:chOff x="0" y="0"/>
            <a:chExt cx="5584844" cy="603463"/>
          </a:xfrm>
        </p:grpSpPr>
        <p:sp>
          <p:nvSpPr>
            <p:cNvPr id="987" name="TextBox 9"/>
            <p:cNvSpPr/>
            <p:nvPr/>
          </p:nvSpPr>
          <p:spPr>
            <a:xfrm>
              <a:off x="160387" y="264913"/>
              <a:ext cx="5424457" cy="338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ES"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Trabajo</a:t>
              </a:r>
              <a:r>
                <a:rPr dirty="0"/>
                <a:t> Social</a:t>
              </a:r>
            </a:p>
          </p:txBody>
        </p:sp>
        <p:sp>
          <p:nvSpPr>
            <p:cNvPr id="988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sz="1600" b="1" spc="168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CIENCIAS DEL TRABAJO</a:t>
              </a:r>
            </a:p>
          </p:txBody>
        </p:sp>
      </p:grpSp>
      <p:sp>
        <p:nvSpPr>
          <p:cNvPr id="990" name="CENTRO ADSCRITO ‘VIRGEN DE EUROPA’…"/>
          <p:cNvSpPr txBox="1"/>
          <p:nvPr/>
        </p:nvSpPr>
        <p:spPr>
          <a:xfrm>
            <a:off x="415407" y="5795758"/>
            <a:ext cx="397159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>
                <a:latin typeface="Source Sans Pro"/>
                <a:ea typeface="Source Sans Pro"/>
              </a:rPr>
              <a:t>CENTRO ADSCRITO ‘VIRGEN DE EUROPA</a:t>
            </a:r>
            <a:r>
              <a:rPr dirty="0"/>
              <a:t>’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Magisterio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Educación</a:t>
            </a:r>
            <a:r>
              <a:rPr dirty="0"/>
              <a:t> </a:t>
            </a:r>
            <a:r>
              <a:rPr dirty="0" err="1"/>
              <a:t>Infantil</a:t>
            </a:r>
            <a:endParaRPr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Magisterio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Educación</a:t>
            </a:r>
            <a:r>
              <a:rPr dirty="0"/>
              <a:t> </a:t>
            </a:r>
            <a:r>
              <a:rPr dirty="0" err="1"/>
              <a:t>Primaria</a:t>
            </a:r>
            <a:endParaRPr dirty="0"/>
          </a:p>
        </p:txBody>
      </p:sp>
      <p:pic>
        <p:nvPicPr>
          <p:cNvPr id="20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12F81EE8-6509-7145-9A8F-2DEC22E98B49}"/>
              </a:ext>
            </a:extLst>
          </p:cNvPr>
          <p:cNvSpPr/>
          <p:nvPr/>
        </p:nvSpPr>
        <p:spPr>
          <a:xfrm>
            <a:off x="5921830" y="4653136"/>
            <a:ext cx="6270170" cy="220486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C75A75C1-7845-DB4C-906B-9ED2FAD02C7A}"/>
              </a:ext>
            </a:extLst>
          </p:cNvPr>
          <p:cNvSpPr txBox="1"/>
          <p:nvPr/>
        </p:nvSpPr>
        <p:spPr>
          <a:xfrm>
            <a:off x="6160641" y="4821127"/>
            <a:ext cx="6132446" cy="1800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7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5400" b="1" dirty="0" err="1"/>
              <a:t>Ciencias</a:t>
            </a:r>
            <a:r>
              <a:rPr sz="5400" b="1" dirty="0"/>
              <a:t> </a:t>
            </a:r>
            <a:r>
              <a:rPr sz="5400" b="1" dirty="0" err="1"/>
              <a:t>Sociales</a:t>
            </a:r>
            <a:r>
              <a:rPr sz="5400" b="1" dirty="0"/>
              <a:t> </a:t>
            </a:r>
          </a:p>
          <a:p>
            <a:pPr>
              <a:defRPr sz="57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5400" b="1" dirty="0"/>
              <a:t>y </a:t>
            </a:r>
            <a:r>
              <a:rPr sz="5400" b="1" dirty="0" err="1"/>
              <a:t>Jurídicas</a:t>
            </a:r>
            <a:endParaRPr sz="5400" b="1" dirty="0"/>
          </a:p>
        </p:txBody>
      </p:sp>
    </p:spTree>
    <p:extLst>
      <p:ext uri="{BB962C8B-B14F-4D97-AF65-F5344CB8AC3E}">
        <p14:creationId xmlns:p14="http://schemas.microsoft.com/office/powerpoint/2010/main" val="123815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" grpId="0" animBg="1" advAuto="0"/>
      <p:bldP spid="979" grpId="0" animBg="1" advAuto="0"/>
      <p:bldP spid="983" grpId="0" animBg="1" advAuto="0"/>
      <p:bldP spid="986" grpId="0" animBg="1" advAuto="0"/>
      <p:bldP spid="989" grpId="0" animBg="1" advAuto="0"/>
      <p:bldP spid="990" grpId="0" animBg="1" advAuto="0"/>
      <p:bldP spid="22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994" name="Picture Placeholder 16" descr="Picture Placeholder 16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96F8F17-770F-5542-8C8A-3F0BE5932AB3}"/>
              </a:ext>
            </a:extLst>
          </p:cNvPr>
          <p:cNvSpPr/>
          <p:nvPr/>
        </p:nvSpPr>
        <p:spPr>
          <a:xfrm>
            <a:off x="5921830" y="4653136"/>
            <a:ext cx="6270170" cy="220486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995" name="Rectangle 2"/>
          <p:cNvSpPr/>
          <p:nvPr/>
        </p:nvSpPr>
        <p:spPr>
          <a:xfrm>
            <a:off x="-1" y="-27384"/>
            <a:ext cx="6744073" cy="6858000"/>
          </a:xfrm>
          <a:prstGeom prst="rect">
            <a:avLst/>
          </a:prstGeom>
          <a:solidFill>
            <a:srgbClr val="2B2B2B"/>
          </a:solidFill>
          <a:ln w="12700">
            <a:miter lim="400000"/>
          </a:ln>
          <a:effectLst>
            <a:outerShdw blurRad="50800" dist="38100" dir="4140000" rotWithShape="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98" name="Group 8"/>
          <p:cNvGrpSpPr/>
          <p:nvPr/>
        </p:nvGrpSpPr>
        <p:grpSpPr>
          <a:xfrm>
            <a:off x="259247" y="765860"/>
            <a:ext cx="5836753" cy="3827460"/>
            <a:chOff x="0" y="-174285"/>
            <a:chExt cx="5836751" cy="3827441"/>
          </a:xfrm>
        </p:grpSpPr>
        <p:sp>
          <p:nvSpPr>
            <p:cNvPr id="996" name="TextBox 9"/>
            <p:cNvSpPr/>
            <p:nvPr/>
          </p:nvSpPr>
          <p:spPr>
            <a:xfrm>
              <a:off x="412294" y="113746"/>
              <a:ext cx="5424457" cy="3539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Ingeniería</a:t>
              </a:r>
              <a:r>
                <a:rPr cap="all" dirty="0"/>
                <a:t> </a:t>
              </a:r>
              <a:r>
                <a:rPr cap="all" dirty="0" err="1"/>
                <a:t>Informática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cap="all" dirty="0" err="1"/>
                <a:t>ngeniería</a:t>
              </a:r>
              <a:r>
                <a:rPr cap="all" dirty="0"/>
                <a:t> </a:t>
              </a:r>
              <a:r>
                <a:rPr cap="all" dirty="0" err="1"/>
                <a:t>Aeroespacial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Ingeniería</a:t>
              </a:r>
              <a:r>
                <a:rPr cap="all" dirty="0"/>
                <a:t> </a:t>
              </a:r>
              <a:r>
                <a:rPr cap="all" dirty="0" err="1"/>
                <a:t>en</a:t>
              </a:r>
              <a:r>
                <a:rPr cap="all" dirty="0"/>
                <a:t> </a:t>
              </a:r>
              <a:r>
                <a:rPr cap="all" dirty="0" err="1"/>
                <a:t>Diseño</a:t>
              </a:r>
              <a:r>
                <a:rPr cap="all" dirty="0"/>
                <a:t> Industrial y </a:t>
              </a:r>
              <a:r>
                <a:rPr cap="all" dirty="0" err="1"/>
                <a:t>Desarrollo</a:t>
              </a:r>
              <a:r>
                <a:rPr cap="all" dirty="0"/>
                <a:t> del </a:t>
              </a:r>
              <a:r>
                <a:rPr cap="all" dirty="0" err="1"/>
                <a:t>Producto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Ingeniería</a:t>
              </a:r>
              <a:r>
                <a:rPr cap="all" dirty="0"/>
                <a:t> </a:t>
              </a:r>
              <a:r>
                <a:rPr cap="all" dirty="0" err="1"/>
                <a:t>en</a:t>
              </a:r>
              <a:r>
                <a:rPr cap="all" dirty="0"/>
                <a:t> </a:t>
              </a:r>
              <a:r>
                <a:rPr cap="all" dirty="0" err="1"/>
                <a:t>Tecnologías</a:t>
              </a:r>
              <a:r>
                <a:rPr cap="all" dirty="0"/>
                <a:t> </a:t>
              </a:r>
              <a:r>
                <a:rPr cap="all" dirty="0" err="1"/>
                <a:t>Industriales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Ingeniería</a:t>
              </a:r>
              <a:r>
                <a:rPr cap="all" dirty="0"/>
                <a:t> </a:t>
              </a:r>
              <a:r>
                <a:rPr cap="all" dirty="0" err="1"/>
                <a:t>Mecánica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cap="all" dirty="0" err="1"/>
                <a:t>ngeniería</a:t>
              </a:r>
              <a:r>
                <a:rPr cap="all" dirty="0"/>
                <a:t> </a:t>
              </a:r>
              <a:r>
                <a:rPr cap="all" dirty="0" err="1"/>
                <a:t>Electrónica</a:t>
              </a:r>
              <a:r>
                <a:rPr cap="all" dirty="0"/>
                <a:t> Industrial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cap="all" dirty="0" err="1"/>
                <a:t>ngeniería</a:t>
              </a:r>
              <a:r>
                <a:rPr cap="all" dirty="0"/>
                <a:t> </a:t>
              </a:r>
              <a:r>
                <a:rPr cap="all" dirty="0" err="1"/>
                <a:t>Eléctrica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cap="all" dirty="0" err="1"/>
                <a:t>Ing</a:t>
              </a:r>
              <a:r>
                <a:rPr cap="all" dirty="0"/>
                <a:t>. </a:t>
              </a:r>
              <a:r>
                <a:rPr cap="all" dirty="0" err="1"/>
                <a:t>Mecánica</a:t>
              </a:r>
              <a:r>
                <a:rPr cap="all" dirty="0"/>
                <a:t> + </a:t>
              </a:r>
              <a:r>
                <a:rPr cap="all" dirty="0" err="1"/>
                <a:t>Diseño</a:t>
              </a:r>
              <a:r>
                <a:rPr cap="all" dirty="0"/>
                <a:t> Industrial y </a:t>
              </a:r>
              <a:r>
                <a:rPr cap="all" dirty="0" err="1"/>
                <a:t>Desarrollo</a:t>
              </a:r>
              <a:r>
                <a:rPr cap="all" dirty="0"/>
                <a:t> del </a:t>
              </a:r>
              <a:r>
                <a:rPr cap="all" dirty="0" err="1"/>
                <a:t>Producto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cap="all" dirty="0" err="1"/>
                <a:t>Ing</a:t>
              </a:r>
              <a:r>
                <a:rPr cap="all" dirty="0"/>
                <a:t>. </a:t>
              </a:r>
              <a:r>
                <a:rPr cap="all" dirty="0" err="1"/>
                <a:t>Mecánica</a:t>
              </a:r>
              <a:r>
                <a:rPr cap="all" dirty="0"/>
                <a:t> + </a:t>
              </a:r>
              <a:r>
                <a:rPr cap="all" dirty="0" err="1"/>
                <a:t>Eléctrica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cap="all" dirty="0" err="1"/>
                <a:t>ng</a:t>
              </a:r>
              <a:r>
                <a:rPr cap="all" dirty="0"/>
                <a:t>. </a:t>
              </a:r>
              <a:r>
                <a:rPr cap="all" dirty="0" err="1"/>
                <a:t>Eléctrica</a:t>
              </a:r>
              <a:r>
                <a:rPr cap="all" dirty="0"/>
                <a:t> + </a:t>
              </a:r>
              <a:r>
                <a:rPr cap="all" dirty="0" err="1"/>
                <a:t>Electrónica</a:t>
              </a:r>
              <a:r>
                <a:rPr cap="all" dirty="0"/>
                <a:t> Industrial</a:t>
              </a:r>
              <a:endParaRPr lang="es-ES"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ES" dirty="0"/>
                <a:t>Doble Grado en </a:t>
              </a:r>
              <a:r>
                <a:rPr lang="es-ES" cap="all" dirty="0"/>
                <a:t>Matemáticas e ing. Informática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cap="all" dirty="0"/>
            </a:p>
          </p:txBody>
        </p:sp>
        <p:sp>
          <p:nvSpPr>
            <p:cNvPr id="997" name="Title 1"/>
            <p:cNvSpPr/>
            <p:nvPr/>
          </p:nvSpPr>
          <p:spPr>
            <a:xfrm>
              <a:off x="0" y="-174285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1600" b="1" spc="200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ESCUELA SUPERIOR DE INGENIERÍA</a:t>
              </a:r>
            </a:p>
          </p:txBody>
        </p:sp>
      </p:grpSp>
      <p:sp>
        <p:nvSpPr>
          <p:cNvPr id="999" name="TextBox 12"/>
          <p:cNvSpPr txBox="1"/>
          <p:nvPr/>
        </p:nvSpPr>
        <p:spPr>
          <a:xfrm>
            <a:off x="6907018" y="4836462"/>
            <a:ext cx="4591961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b="1" dirty="0" err="1"/>
              <a:t>Ingeniería</a:t>
            </a:r>
            <a:r>
              <a:rPr b="1" dirty="0"/>
              <a:t> y </a:t>
            </a:r>
          </a:p>
          <a:p>
            <a:pPr>
              <a:defRPr sz="5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b="1" dirty="0" err="1"/>
              <a:t>Arquitectura</a:t>
            </a:r>
            <a:endParaRPr b="1" dirty="0"/>
          </a:p>
        </p:txBody>
      </p:sp>
      <p:grpSp>
        <p:nvGrpSpPr>
          <p:cNvPr id="1002" name="Group 13"/>
          <p:cNvGrpSpPr/>
          <p:nvPr/>
        </p:nvGrpSpPr>
        <p:grpSpPr>
          <a:xfrm>
            <a:off x="585264" y="332656"/>
            <a:ext cx="262291" cy="263189"/>
            <a:chOff x="0" y="0"/>
            <a:chExt cx="262289" cy="263187"/>
          </a:xfrm>
        </p:grpSpPr>
        <p:sp>
          <p:nvSpPr>
            <p:cNvPr id="1000" name="Straight Connector 14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1" name="Straight Connector 15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03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1005" name="ESCUELA POLITÉCNICA SUPERIOR DE ALGECIRAS…"/>
          <p:cNvSpPr txBox="1"/>
          <p:nvPr/>
        </p:nvSpPr>
        <p:spPr>
          <a:xfrm>
            <a:off x="205149" y="4316786"/>
            <a:ext cx="5250289" cy="192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defRPr sz="1600" b="1" spc="2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dirty="0"/>
              <a:t>ESCUELA TÉCNICA SUPERIOR DE </a:t>
            </a:r>
            <a:endParaRPr lang="es-ES" dirty="0"/>
          </a:p>
          <a:p>
            <a:pPr>
              <a:lnSpc>
                <a:spcPct val="90000"/>
              </a:lnSpc>
              <a:defRPr sz="1600" b="1" spc="2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lang="es-ES" dirty="0"/>
              <a:t>INGENIERÍA DE </a:t>
            </a:r>
            <a:r>
              <a:rPr dirty="0"/>
              <a:t>ALGECIRAS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0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I</a:t>
            </a:r>
            <a:r>
              <a:rPr cap="all" dirty="0" err="1"/>
              <a:t>ngeniería</a:t>
            </a:r>
            <a:r>
              <a:rPr cap="all" dirty="0"/>
              <a:t> </a:t>
            </a:r>
            <a:r>
              <a:rPr cap="all" dirty="0" err="1"/>
              <a:t>en</a:t>
            </a:r>
            <a:r>
              <a:rPr cap="all" dirty="0"/>
              <a:t> </a:t>
            </a:r>
            <a:r>
              <a:rPr cap="all" dirty="0" err="1"/>
              <a:t>Tecnologías</a:t>
            </a:r>
            <a:r>
              <a:rPr cap="all" dirty="0"/>
              <a:t> </a:t>
            </a:r>
            <a:r>
              <a:rPr cap="all" dirty="0" err="1"/>
              <a:t>Industriales</a:t>
            </a:r>
            <a:endParaRPr cap="all"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I</a:t>
            </a:r>
            <a:r>
              <a:rPr cap="all" dirty="0" err="1"/>
              <a:t>ngeniería</a:t>
            </a:r>
            <a:r>
              <a:rPr cap="all" dirty="0"/>
              <a:t> </a:t>
            </a:r>
            <a:r>
              <a:rPr cap="all" dirty="0" err="1"/>
              <a:t>Mecánica</a:t>
            </a:r>
            <a:endParaRPr cap="all"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I</a:t>
            </a:r>
            <a:r>
              <a:rPr cap="all" dirty="0" err="1"/>
              <a:t>ngeniería</a:t>
            </a:r>
            <a:r>
              <a:rPr cap="all" dirty="0"/>
              <a:t> </a:t>
            </a:r>
            <a:r>
              <a:rPr cap="all" dirty="0" err="1"/>
              <a:t>Electrónica</a:t>
            </a:r>
            <a:r>
              <a:rPr cap="all" dirty="0"/>
              <a:t> Industrial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I</a:t>
            </a:r>
            <a:r>
              <a:rPr cap="all" dirty="0" err="1"/>
              <a:t>ngeniería</a:t>
            </a:r>
            <a:r>
              <a:rPr cap="all" dirty="0"/>
              <a:t> </a:t>
            </a:r>
            <a:r>
              <a:rPr cap="all" dirty="0" err="1"/>
              <a:t>Eléctrica</a:t>
            </a:r>
            <a:endParaRPr cap="all"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I</a:t>
            </a:r>
            <a:r>
              <a:rPr cap="all" dirty="0" err="1"/>
              <a:t>ngeniería</a:t>
            </a:r>
            <a:r>
              <a:rPr cap="all" dirty="0"/>
              <a:t> Civil</a:t>
            </a:r>
          </a:p>
        </p:txBody>
      </p:sp>
      <p:pic>
        <p:nvPicPr>
          <p:cNvPr id="15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1496802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" grpId="0" animBg="1" advAuto="0"/>
      <p:bldP spid="998" grpId="0" animBg="1" advAuto="0"/>
      <p:bldP spid="999" grpId="0" animBg="1" advAuto="0"/>
      <p:bldP spid="1002" grpId="0" animBg="1" advAuto="0"/>
      <p:bldP spid="1005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1008" name="Picture Placeholder 16" descr="Picture Placeholder 16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1441509-A0C5-3B4A-88DD-DEA4AFEBE52C}"/>
              </a:ext>
            </a:extLst>
          </p:cNvPr>
          <p:cNvSpPr/>
          <p:nvPr/>
        </p:nvSpPr>
        <p:spPr>
          <a:xfrm>
            <a:off x="5921830" y="4653136"/>
            <a:ext cx="6270170" cy="220486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1009" name="Rectangle 2"/>
          <p:cNvSpPr/>
          <p:nvPr/>
        </p:nvSpPr>
        <p:spPr>
          <a:xfrm>
            <a:off x="-1" y="0"/>
            <a:ext cx="6238575" cy="6858000"/>
          </a:xfrm>
          <a:prstGeom prst="rect">
            <a:avLst/>
          </a:prstGeom>
          <a:solidFill>
            <a:srgbClr val="2B2B2B"/>
          </a:solidFill>
          <a:ln w="12700">
            <a:miter lim="400000"/>
          </a:ln>
          <a:effectLst>
            <a:outerShdw blurRad="50800" dist="38100" dir="4140000" rotWithShape="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12" name="Group 8"/>
          <p:cNvGrpSpPr/>
          <p:nvPr/>
        </p:nvGrpSpPr>
        <p:grpSpPr>
          <a:xfrm>
            <a:off x="415407" y="1083005"/>
            <a:ext cx="5680593" cy="1322641"/>
            <a:chOff x="0" y="0"/>
            <a:chExt cx="5680591" cy="1322636"/>
          </a:xfrm>
        </p:grpSpPr>
        <p:sp>
          <p:nvSpPr>
            <p:cNvPr id="1010" name="TextBox 9"/>
            <p:cNvSpPr/>
            <p:nvPr/>
          </p:nvSpPr>
          <p:spPr>
            <a:xfrm>
              <a:off x="256133" y="491644"/>
              <a:ext cx="5424458" cy="83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Náutica</a:t>
              </a:r>
              <a:r>
                <a:rPr cap="all" dirty="0"/>
                <a:t> y </a:t>
              </a:r>
              <a:r>
                <a:rPr cap="all" dirty="0" err="1"/>
                <a:t>Transporte</a:t>
              </a:r>
              <a:r>
                <a:rPr cap="all" dirty="0"/>
                <a:t> </a:t>
              </a:r>
              <a:r>
                <a:rPr cap="all" dirty="0" err="1"/>
                <a:t>Marítimo</a:t>
              </a:r>
              <a:r>
                <a:rPr dirty="0"/>
                <a:t> 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Instalaciones</a:t>
              </a:r>
              <a:r>
                <a:rPr cap="all" dirty="0"/>
                <a:t> </a:t>
              </a:r>
              <a:r>
                <a:rPr cap="all" dirty="0" err="1"/>
                <a:t>Energéticas</a:t>
              </a:r>
              <a:r>
                <a:rPr cap="all" dirty="0"/>
                <a:t> Marinas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Ingeniería</a:t>
              </a:r>
              <a:r>
                <a:rPr cap="all" dirty="0"/>
                <a:t> </a:t>
              </a:r>
              <a:r>
                <a:rPr cap="all" dirty="0" err="1"/>
                <a:t>Radioelectrónica</a:t>
              </a:r>
              <a:endParaRPr cap="all" dirty="0"/>
            </a:p>
          </p:txBody>
        </p:sp>
        <p:sp>
          <p:nvSpPr>
            <p:cNvPr id="1011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1600" b="1" spc="200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ESCUELA DE INGENIERÍAS MARINA, NAÚTICA Y RADIOELECTRÓNICA</a:t>
              </a:r>
            </a:p>
          </p:txBody>
        </p:sp>
      </p:grpSp>
      <p:sp>
        <p:nvSpPr>
          <p:cNvPr id="1013" name="TextBox 12"/>
          <p:cNvSpPr txBox="1"/>
          <p:nvPr/>
        </p:nvSpPr>
        <p:spPr>
          <a:xfrm>
            <a:off x="6502780" y="4705076"/>
            <a:ext cx="4591961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b="1" dirty="0" err="1"/>
              <a:t>Ingeniería</a:t>
            </a:r>
            <a:r>
              <a:rPr b="1" dirty="0"/>
              <a:t> y </a:t>
            </a:r>
          </a:p>
          <a:p>
            <a:pPr>
              <a:defRPr sz="5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b="1" dirty="0" err="1"/>
              <a:t>Arquitectura</a:t>
            </a:r>
            <a:endParaRPr b="1" dirty="0"/>
          </a:p>
        </p:txBody>
      </p:sp>
      <p:grpSp>
        <p:nvGrpSpPr>
          <p:cNvPr id="1016" name="Group 13"/>
          <p:cNvGrpSpPr/>
          <p:nvPr/>
        </p:nvGrpSpPr>
        <p:grpSpPr>
          <a:xfrm>
            <a:off x="585264" y="509634"/>
            <a:ext cx="262291" cy="263189"/>
            <a:chOff x="0" y="0"/>
            <a:chExt cx="262289" cy="263187"/>
          </a:xfrm>
        </p:grpSpPr>
        <p:sp>
          <p:nvSpPr>
            <p:cNvPr id="1014" name="Straight Connector 14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5" name="Straight Connector 15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17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1019" name="ESCUELA DE INGENIERÍA NAVAL Y OCEÁNICA…"/>
          <p:cNvSpPr txBox="1"/>
          <p:nvPr/>
        </p:nvSpPr>
        <p:spPr>
          <a:xfrm>
            <a:off x="427061" y="2650972"/>
            <a:ext cx="5330945" cy="714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defRPr sz="1600" b="1" spc="2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dirty="0"/>
              <a:t>ESCUELA DE INGENIERÍA NAVAL Y OCEÁNICA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0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cap="all" dirty="0" err="1"/>
              <a:t>Arquitectura</a:t>
            </a:r>
            <a:r>
              <a:rPr cap="all" dirty="0"/>
              <a:t> Naval e </a:t>
            </a:r>
            <a:r>
              <a:rPr cap="all" dirty="0" err="1"/>
              <a:t>Ingeniería</a:t>
            </a:r>
            <a:r>
              <a:rPr cap="all" dirty="0"/>
              <a:t> </a:t>
            </a:r>
            <a:r>
              <a:rPr cap="all" dirty="0" err="1"/>
              <a:t>Marítima</a:t>
            </a:r>
            <a:endParaRPr cap="all" dirty="0"/>
          </a:p>
        </p:txBody>
      </p:sp>
      <p:sp>
        <p:nvSpPr>
          <p:cNvPr id="1020" name="FACULTAD DE CIENCIAS…"/>
          <p:cNvSpPr txBox="1"/>
          <p:nvPr/>
        </p:nvSpPr>
        <p:spPr>
          <a:xfrm>
            <a:off x="511719" y="3550786"/>
            <a:ext cx="5140188" cy="960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defRPr sz="1600" b="1" spc="2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dirty="0"/>
              <a:t>FACULTAD DE CIENCIAS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0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cap="all" dirty="0" err="1"/>
              <a:t>Ingeniería</a:t>
            </a:r>
            <a:r>
              <a:rPr cap="all" dirty="0"/>
              <a:t> </a:t>
            </a:r>
            <a:r>
              <a:rPr cap="all" dirty="0" err="1"/>
              <a:t>Química</a:t>
            </a:r>
            <a:endParaRPr cap="all" dirty="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b="1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     </a:t>
            </a:r>
            <a:r>
              <a:rPr dirty="0" err="1"/>
              <a:t>Doble</a:t>
            </a:r>
            <a:r>
              <a:rPr dirty="0"/>
              <a:t>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cap="all" dirty="0" err="1"/>
              <a:t>Ingeniería</a:t>
            </a:r>
            <a:r>
              <a:rPr cap="all" dirty="0"/>
              <a:t> </a:t>
            </a:r>
            <a:r>
              <a:rPr cap="all" dirty="0" err="1"/>
              <a:t>Química</a:t>
            </a:r>
            <a:r>
              <a:rPr cap="all" dirty="0"/>
              <a:t> y </a:t>
            </a:r>
            <a:r>
              <a:rPr cap="all" dirty="0" err="1"/>
              <a:t>Biotecnología</a:t>
            </a:r>
            <a:endParaRPr cap="all" dirty="0"/>
          </a:p>
        </p:txBody>
      </p:sp>
      <p:pic>
        <p:nvPicPr>
          <p:cNvPr id="17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40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" grpId="0" animBg="1" advAuto="0"/>
      <p:bldP spid="1012" grpId="0" animBg="1" advAuto="0"/>
      <p:bldP spid="1013" grpId="0" animBg="1" advAuto="0"/>
      <p:bldP spid="1016" grpId="0" animBg="1" advAuto="0"/>
      <p:bldP spid="1019" grpId="0" animBg="1" advAuto="0"/>
      <p:bldP spid="1020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6E805E4-B759-0D46-8C9A-97525F866E70}"/>
              </a:ext>
            </a:extLst>
          </p:cNvPr>
          <p:cNvSpPr/>
          <p:nvPr/>
        </p:nvSpPr>
        <p:spPr>
          <a:xfrm>
            <a:off x="0" y="-27384"/>
            <a:ext cx="4263003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1C19072-E936-CA40-99DB-FE0E99D0D032}"/>
              </a:ext>
            </a:extLst>
          </p:cNvPr>
          <p:cNvSpPr txBox="1"/>
          <p:nvPr/>
        </p:nvSpPr>
        <p:spPr>
          <a:xfrm>
            <a:off x="409716" y="1014046"/>
            <a:ext cx="3608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spc="200" dirty="0">
                <a:solidFill>
                  <a:schemeClr val="bg1"/>
                </a:solidFill>
                <a:latin typeface="+mj-lt"/>
              </a:rPr>
              <a:t>UNA</a:t>
            </a:r>
          </a:p>
          <a:p>
            <a:r>
              <a:rPr lang="id-ID" sz="3600" spc="200" dirty="0">
                <a:solidFill>
                  <a:schemeClr val="bg1"/>
                </a:solidFill>
                <a:latin typeface="+mj-lt"/>
              </a:rPr>
              <a:t>UNIVERSIDAD </a:t>
            </a:r>
            <a:r>
              <a:rPr lang="id-ID" sz="3600" spc="200" dirty="0" err="1">
                <a:solidFill>
                  <a:schemeClr val="bg1"/>
                </a:solidFill>
                <a:latin typeface="+mj-lt"/>
              </a:rPr>
              <a:t>A</a:t>
            </a:r>
            <a:r>
              <a:rPr lang="id-ID" sz="3600" spc="200" dirty="0">
                <a:solidFill>
                  <a:schemeClr val="bg1"/>
                </a:solidFill>
                <a:latin typeface="+mj-lt"/>
              </a:rPr>
              <a:t> TU SERVICIO</a:t>
            </a:r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51B70FF4-6197-9943-89F9-384DE545DA0B}"/>
              </a:ext>
            </a:extLst>
          </p:cNvPr>
          <p:cNvGrpSpPr/>
          <p:nvPr/>
        </p:nvGrpSpPr>
        <p:grpSpPr>
          <a:xfrm rot="2700000">
            <a:off x="539832" y="399873"/>
            <a:ext cx="360000" cy="360000"/>
            <a:chOff x="2358572" y="1016001"/>
            <a:chExt cx="856342" cy="856342"/>
          </a:xfrm>
          <a:effectLst/>
        </p:grpSpPr>
        <p:cxnSp>
          <p:nvCxnSpPr>
            <p:cNvPr id="14" name="Straight Connector 18">
              <a:extLst>
                <a:ext uri="{FF2B5EF4-FFF2-40B4-BE49-F238E27FC236}">
                  <a16:creationId xmlns:a16="http://schemas.microsoft.com/office/drawing/2014/main" id="{67807BDC-3BF8-D54B-AFE9-793A890E187F}"/>
                </a:ext>
              </a:extLst>
            </p:cNvPr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F7B669EA-9EC0-7043-B042-3662DA030CDA}"/>
                </a:ext>
              </a:extLst>
            </p:cNvPr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911AE18-B506-7C44-B661-8E4FD0C78D5C}"/>
              </a:ext>
            </a:extLst>
          </p:cNvPr>
          <p:cNvSpPr>
            <a:spLocks noGrp="1"/>
          </p:cNvSpPr>
          <p:nvPr/>
        </p:nvSpPr>
        <p:spPr>
          <a:xfrm>
            <a:off x="8232000" y="0"/>
            <a:ext cx="3960000" cy="34308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s-ES"/>
          </a:p>
        </p:txBody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AF4B451C-3C69-B144-8791-C82F4EAEC307}"/>
              </a:ext>
            </a:extLst>
          </p:cNvPr>
          <p:cNvSpPr>
            <a:spLocks noGrp="1"/>
          </p:cNvSpPr>
          <p:nvPr/>
        </p:nvSpPr>
        <p:spPr>
          <a:xfrm>
            <a:off x="4263003" y="3427200"/>
            <a:ext cx="3960000" cy="34308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s-E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00BF429-C3E5-FA4C-A969-188F9BC86C6E}"/>
              </a:ext>
            </a:extLst>
          </p:cNvPr>
          <p:cNvSpPr txBox="1">
            <a:spLocks/>
          </p:cNvSpPr>
          <p:nvPr/>
        </p:nvSpPr>
        <p:spPr>
          <a:xfrm>
            <a:off x="9002751" y="4643874"/>
            <a:ext cx="2595349" cy="3760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>
              <a:lnSpc>
                <a:spcPct val="130000"/>
              </a:lnSpc>
              <a:defRPr sz="2400" b="1">
                <a:solidFill>
                  <a:srgbClr val="2B2B2B">
                    <a:alpha val="60000"/>
                  </a:srgbClr>
                </a:solidFill>
              </a:defRPr>
            </a:pPr>
            <a:r>
              <a:rPr lang="es-ES" sz="1600" dirty="0"/>
              <a:t>Idiomas</a:t>
            </a:r>
          </a:p>
          <a:p>
            <a:pPr>
              <a:lnSpc>
                <a:spcPct val="130000"/>
              </a:lnSpc>
              <a:defRPr sz="2400" b="1">
                <a:solidFill>
                  <a:srgbClr val="2B2B2B">
                    <a:alpha val="60000"/>
                  </a:srgbClr>
                </a:solidFill>
              </a:defRPr>
            </a:pPr>
            <a:r>
              <a:rPr lang="es-ES" sz="1600" dirty="0"/>
              <a:t>Deportes</a:t>
            </a:r>
          </a:p>
          <a:p>
            <a:pPr>
              <a:lnSpc>
                <a:spcPct val="130000"/>
              </a:lnSpc>
              <a:defRPr sz="2400" b="1">
                <a:solidFill>
                  <a:srgbClr val="2B2B2B">
                    <a:alpha val="60000"/>
                  </a:srgbClr>
                </a:solidFill>
              </a:defRPr>
            </a:pPr>
            <a:r>
              <a:rPr lang="es-ES" sz="1600" dirty="0"/>
              <a:t>Bibliotecas</a:t>
            </a:r>
            <a:endParaRPr lang="en-US" sz="1600" spc="200" dirty="0">
              <a:latin typeface="+mj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09C46C4-1B44-B34B-80B1-B59289E68330}"/>
              </a:ext>
            </a:extLst>
          </p:cNvPr>
          <p:cNvSpPr txBox="1">
            <a:spLocks/>
          </p:cNvSpPr>
          <p:nvPr/>
        </p:nvSpPr>
        <p:spPr>
          <a:xfrm>
            <a:off x="4798325" y="1042522"/>
            <a:ext cx="2595349" cy="3760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>
              <a:lnSpc>
                <a:spcPct val="130000"/>
              </a:lnSpc>
              <a:defRPr sz="2400" b="1">
                <a:solidFill>
                  <a:srgbClr val="2B2B2B">
                    <a:alpha val="60000"/>
                  </a:srgbClr>
                </a:solidFill>
              </a:defRPr>
            </a:pPr>
            <a:r>
              <a:rPr lang="es-ES" sz="1600" dirty="0">
                <a:solidFill>
                  <a:schemeClr val="tx1">
                    <a:alpha val="60000"/>
                  </a:schemeClr>
                </a:solidFill>
              </a:rPr>
              <a:t>Becas</a:t>
            </a:r>
          </a:p>
          <a:p>
            <a:pPr>
              <a:lnSpc>
                <a:spcPct val="130000"/>
              </a:lnSpc>
              <a:defRPr sz="2400" b="1">
                <a:solidFill>
                  <a:srgbClr val="2B2B2B">
                    <a:alpha val="60000"/>
                  </a:srgbClr>
                </a:solidFill>
              </a:defRPr>
            </a:pPr>
            <a:r>
              <a:rPr lang="es-ES" sz="1600" dirty="0"/>
              <a:t>Movilidad</a:t>
            </a:r>
          </a:p>
          <a:p>
            <a:pPr>
              <a:lnSpc>
                <a:spcPct val="130000"/>
              </a:lnSpc>
              <a:defRPr sz="2400" b="1">
                <a:solidFill>
                  <a:srgbClr val="2B2B2B">
                    <a:alpha val="60000"/>
                  </a:srgbClr>
                </a:solidFill>
              </a:defRPr>
            </a:pPr>
            <a:r>
              <a:rPr lang="es-ES" sz="1600" dirty="0"/>
              <a:t>Actividades Culturales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61F711F-C98E-A24A-8816-2A584D183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003" y="3427200"/>
            <a:ext cx="3968997" cy="34769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D901FA-B167-1042-9EA7-4A9628B57E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2000" y="-11892"/>
            <a:ext cx="3960000" cy="3454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fill="hold" nodeType="tmRoot">
              <p:childTnLst>
                <p:seq concurrent="1" prevAc="none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fill="hold" nodeType="tmRoot">
              <p:childTnLst>
                <p:seq concurrent="1" prevAc="none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529" name="Title 1"/>
          <p:cNvSpPr txBox="1"/>
          <p:nvPr/>
        </p:nvSpPr>
        <p:spPr>
          <a:xfrm>
            <a:off x="8237178" y="2271616"/>
            <a:ext cx="3082762" cy="2437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1700" b="1">
                <a:solidFill>
                  <a:srgbClr val="FFFFFF"/>
                </a:solidFill>
              </a:defRPr>
            </a:pPr>
            <a:r>
              <a:rPr dirty="0" err="1"/>
              <a:t>Acción</a:t>
            </a:r>
            <a:r>
              <a:rPr dirty="0"/>
              <a:t> Social</a:t>
            </a:r>
          </a:p>
          <a:p>
            <a:pPr>
              <a:lnSpc>
                <a:spcPct val="130000"/>
              </a:lnSpc>
              <a:defRPr sz="1700" b="1">
                <a:solidFill>
                  <a:srgbClr val="FFFFFF"/>
                </a:solidFill>
              </a:defRPr>
            </a:pPr>
            <a:r>
              <a:rPr dirty="0" err="1"/>
              <a:t>Atención</a:t>
            </a:r>
            <a:r>
              <a:rPr dirty="0"/>
              <a:t> </a:t>
            </a:r>
            <a:r>
              <a:rPr dirty="0" err="1"/>
              <a:t>Psicológica</a:t>
            </a:r>
            <a:r>
              <a:rPr dirty="0"/>
              <a:t> y </a:t>
            </a:r>
            <a:r>
              <a:rPr dirty="0" err="1"/>
              <a:t>Psicopedagógica</a:t>
            </a:r>
            <a:endParaRPr dirty="0"/>
          </a:p>
          <a:p>
            <a:pPr>
              <a:lnSpc>
                <a:spcPct val="130000"/>
              </a:lnSpc>
              <a:defRPr sz="1700" b="1">
                <a:solidFill>
                  <a:srgbClr val="FFFFFF"/>
                </a:solidFill>
              </a:defRPr>
            </a:pPr>
            <a:r>
              <a:rPr dirty="0" err="1"/>
              <a:t>Atención</a:t>
            </a:r>
            <a:r>
              <a:rPr dirty="0"/>
              <a:t> a la </a:t>
            </a:r>
            <a:r>
              <a:rPr dirty="0" err="1"/>
              <a:t>discapacidad</a:t>
            </a:r>
            <a:endParaRPr dirty="0"/>
          </a:p>
          <a:p>
            <a:pPr>
              <a:lnSpc>
                <a:spcPct val="130000"/>
              </a:lnSpc>
              <a:defRPr sz="1700" b="1">
                <a:solidFill>
                  <a:srgbClr val="FFFFFF"/>
                </a:solidFill>
              </a:defRPr>
            </a:pPr>
            <a:r>
              <a:rPr dirty="0" err="1"/>
              <a:t>Alojamiento</a:t>
            </a:r>
            <a:endParaRPr dirty="0"/>
          </a:p>
          <a:p>
            <a:pPr>
              <a:lnSpc>
                <a:spcPct val="130000"/>
              </a:lnSpc>
              <a:defRPr sz="1700" b="1">
                <a:solidFill>
                  <a:srgbClr val="FFFFFF"/>
                </a:solidFill>
              </a:defRPr>
            </a:pPr>
            <a:r>
              <a:rPr dirty="0"/>
              <a:t>Carnet </a:t>
            </a:r>
            <a:r>
              <a:rPr dirty="0" err="1"/>
              <a:t>Internacional</a:t>
            </a:r>
            <a:endParaRPr dirty="0"/>
          </a:p>
          <a:p>
            <a:pPr>
              <a:lnSpc>
                <a:spcPct val="130000"/>
              </a:lnSpc>
              <a:defRPr sz="1700" b="1">
                <a:solidFill>
                  <a:srgbClr val="FFFFFF"/>
                </a:solidFill>
              </a:defRPr>
            </a:pPr>
            <a:r>
              <a:rPr dirty="0" err="1"/>
              <a:t>Transportes</a:t>
            </a:r>
            <a:endParaRPr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05A5ED5-3A66-FF41-B90C-7D805E1EC481}"/>
              </a:ext>
            </a:extLst>
          </p:cNvPr>
          <p:cNvSpPr/>
          <p:nvPr/>
        </p:nvSpPr>
        <p:spPr>
          <a:xfrm rot="5400000">
            <a:off x="7953382" y="1427603"/>
            <a:ext cx="3309376" cy="3567755"/>
          </a:xfrm>
          <a:custGeom>
            <a:avLst/>
            <a:gdLst>
              <a:gd name="connsiteX0" fmla="*/ 0 w 2698956"/>
              <a:gd name="connsiteY0" fmla="*/ 3225518 h 3225518"/>
              <a:gd name="connsiteX1" fmla="*/ 1 w 2698956"/>
              <a:gd name="connsiteY1" fmla="*/ 0 h 3225518"/>
              <a:gd name="connsiteX2" fmla="*/ 2698956 w 2698956"/>
              <a:gd name="connsiteY2" fmla="*/ 0 h 3225518"/>
              <a:gd name="connsiteX3" fmla="*/ 2698956 w 2698956"/>
              <a:gd name="connsiteY3" fmla="*/ 3225518 h 3225518"/>
              <a:gd name="connsiteX4" fmla="*/ 689958 w 2698956"/>
              <a:gd name="connsiteY4" fmla="*/ 3225518 h 3225518"/>
              <a:gd name="connsiteX5" fmla="*/ 457203 w 2698956"/>
              <a:gd name="connsiteY5" fmla="*/ 2842059 h 3225518"/>
              <a:gd name="connsiteX6" fmla="*/ 224447 w 2698956"/>
              <a:gd name="connsiteY6" fmla="*/ 3225518 h 3225518"/>
              <a:gd name="connsiteX7" fmla="*/ 0 w 2698956"/>
              <a:gd name="connsiteY7" fmla="*/ 3225518 h 322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8956" h="3225518">
                <a:moveTo>
                  <a:pt x="0" y="3225518"/>
                </a:moveTo>
                <a:lnTo>
                  <a:pt x="1" y="0"/>
                </a:lnTo>
                <a:lnTo>
                  <a:pt x="2698956" y="0"/>
                </a:lnTo>
                <a:lnTo>
                  <a:pt x="2698956" y="3225518"/>
                </a:lnTo>
                <a:lnTo>
                  <a:pt x="689958" y="3225518"/>
                </a:lnTo>
                <a:lnTo>
                  <a:pt x="457203" y="2842059"/>
                </a:lnTo>
                <a:lnTo>
                  <a:pt x="224447" y="3225518"/>
                </a:lnTo>
                <a:lnTo>
                  <a:pt x="0" y="3225518"/>
                </a:lnTo>
                <a:close/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701445B2-E8D8-CF40-95AA-3A0140117FE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248128" cy="6858000"/>
          </a:xfr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fill="hold" nodeType="tmRoot">
              <p:childTnLst>
                <p:seq concurrent="1" prevAc="none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3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6" fill="hold"/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500" fill="hold"/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9" grpId="3" animBg="1" advAuto="0"/>
          <p:bldP spid="9" grpId="0" animBg="1"/>
        </p:bldLst>
      </p:timing>
    </mc:Choice>
    <mc:Fallback xmlns="">
      <p:timing>
        <p:tnLst>
          <p:par>
            <p:cTn id="1" dur="indefinite" restart="never" fill="hold" nodeType="tmRoot">
              <p:childTnLst>
                <p:seq concurrent="1" prevAc="none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3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6" fill="hold"/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500" fill="hold"/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9" grpId="3" animBg="1" advAuto="0"/>
          <p:bldP spid="9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533" name="Diamond 3"/>
          <p:cNvSpPr/>
          <p:nvPr/>
        </p:nvSpPr>
        <p:spPr>
          <a:xfrm>
            <a:off x="1017406" y="1652573"/>
            <a:ext cx="2560001" cy="2560001"/>
          </a:xfrm>
          <a:prstGeom prst="diamond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4" name="Diamond 4"/>
          <p:cNvSpPr/>
          <p:nvPr/>
        </p:nvSpPr>
        <p:spPr>
          <a:xfrm>
            <a:off x="857406" y="1492573"/>
            <a:ext cx="2880001" cy="2880001"/>
          </a:xfrm>
          <a:prstGeom prst="diamond">
            <a:avLst/>
          </a:prstGeom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5" name="Diamond 7"/>
          <p:cNvSpPr/>
          <p:nvPr/>
        </p:nvSpPr>
        <p:spPr>
          <a:xfrm>
            <a:off x="8025417" y="3368950"/>
            <a:ext cx="2560001" cy="2560001"/>
          </a:xfrm>
          <a:prstGeom prst="diamond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6" name="Diamond 8"/>
          <p:cNvSpPr/>
          <p:nvPr/>
        </p:nvSpPr>
        <p:spPr>
          <a:xfrm>
            <a:off x="7865418" y="3208951"/>
            <a:ext cx="2880001" cy="2880001"/>
          </a:xfrm>
          <a:prstGeom prst="diamond">
            <a:avLst/>
          </a:prstGeom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39" name="Group 9"/>
          <p:cNvGrpSpPr/>
          <p:nvPr/>
        </p:nvGrpSpPr>
        <p:grpSpPr>
          <a:xfrm>
            <a:off x="4163126" y="2383294"/>
            <a:ext cx="5034706" cy="376054"/>
            <a:chOff x="0" y="0"/>
            <a:chExt cx="5034705" cy="376053"/>
          </a:xfrm>
        </p:grpSpPr>
        <p:sp>
          <p:nvSpPr>
            <p:cNvPr id="537" name="TextBox 10"/>
            <p:cNvSpPr/>
            <p:nvPr/>
          </p:nvSpPr>
          <p:spPr>
            <a:xfrm>
              <a:off x="1" y="376053"/>
              <a:ext cx="503470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30000"/>
                </a:lnSpc>
                <a:defRPr sz="1200">
                  <a:solidFill>
                    <a:srgbClr val="2B2B2B">
                      <a:alpha val="60000"/>
                    </a:srgbClr>
                  </a:solidFill>
                </a:defRPr>
              </a:lvl1pPr>
            </a:lstStyle>
            <a:p>
              <a:r>
                <a:t>UNIVERSIDADES PÚBLICAS ANDALUZAS</a:t>
              </a:r>
            </a:p>
          </p:txBody>
        </p:sp>
        <p:sp>
          <p:nvSpPr>
            <p:cNvPr id="538" name="Title 1"/>
            <p:cNvSpPr/>
            <p:nvPr/>
          </p:nvSpPr>
          <p:spPr>
            <a:xfrm>
              <a:off x="0" y="0"/>
              <a:ext cx="503470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1600" b="1" spc="200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DISTRITO ÚNICO ANDALUZ</a:t>
              </a:r>
            </a:p>
          </p:txBody>
        </p:sp>
      </p:grpSp>
      <p:grpSp>
        <p:nvGrpSpPr>
          <p:cNvPr id="542" name="Group 12"/>
          <p:cNvGrpSpPr/>
          <p:nvPr/>
        </p:nvGrpSpPr>
        <p:grpSpPr>
          <a:xfrm>
            <a:off x="2606559" y="4099671"/>
            <a:ext cx="4833141" cy="376054"/>
            <a:chOff x="0" y="0"/>
            <a:chExt cx="4833140" cy="376053"/>
          </a:xfrm>
        </p:grpSpPr>
        <p:sp>
          <p:nvSpPr>
            <p:cNvPr id="540" name="TextBox 13"/>
            <p:cNvSpPr/>
            <p:nvPr/>
          </p:nvSpPr>
          <p:spPr>
            <a:xfrm>
              <a:off x="1" y="376053"/>
              <a:ext cx="483314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130000"/>
                </a:lnSpc>
                <a:defRPr sz="1200">
                  <a:solidFill>
                    <a:srgbClr val="2B2B2B">
                      <a:alpha val="60000"/>
                    </a:srgbClr>
                  </a:solidFill>
                </a:defRPr>
              </a:lvl1pPr>
            </a:lstStyle>
            <a:p>
              <a:r>
                <a:t>UNIVERSIDADES PÚBLICAS ESPAÑOLAS</a:t>
              </a:r>
            </a:p>
          </p:txBody>
        </p:sp>
        <p:sp>
          <p:nvSpPr>
            <p:cNvPr id="541" name="Title 1"/>
            <p:cNvSpPr/>
            <p:nvPr/>
          </p:nvSpPr>
          <p:spPr>
            <a:xfrm>
              <a:off x="0" y="0"/>
              <a:ext cx="483314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90000"/>
                </a:lnSpc>
                <a:defRPr sz="1600" b="1" spc="200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DISTRITO ABIERTO NACIONAL</a:t>
              </a:r>
            </a:p>
          </p:txBody>
        </p:sp>
      </p:grpSp>
      <p:sp>
        <p:nvSpPr>
          <p:cNvPr id="543" name="Straight Connector 15"/>
          <p:cNvSpPr/>
          <p:nvPr/>
        </p:nvSpPr>
        <p:spPr>
          <a:xfrm>
            <a:off x="1073985" y="3581598"/>
            <a:ext cx="1205592" cy="1215553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4" name="Straight Connector 16"/>
          <p:cNvSpPr/>
          <p:nvPr/>
        </p:nvSpPr>
        <p:spPr>
          <a:xfrm>
            <a:off x="9323248" y="2543294"/>
            <a:ext cx="1205593" cy="1205657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45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4812" y="2378252"/>
            <a:ext cx="1205164" cy="1108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09" y="0"/>
                </a:moveTo>
                <a:lnTo>
                  <a:pt x="0" y="5010"/>
                </a:lnTo>
                <a:lnTo>
                  <a:pt x="0" y="16590"/>
                </a:lnTo>
                <a:lnTo>
                  <a:pt x="4616" y="21600"/>
                </a:lnTo>
                <a:lnTo>
                  <a:pt x="16991" y="21600"/>
                </a:lnTo>
                <a:lnTo>
                  <a:pt x="21600" y="16590"/>
                </a:lnTo>
                <a:lnTo>
                  <a:pt x="21600" y="5010"/>
                </a:lnTo>
                <a:lnTo>
                  <a:pt x="16998" y="0"/>
                </a:lnTo>
                <a:lnTo>
                  <a:pt x="4609" y="0"/>
                </a:lnTo>
                <a:close/>
              </a:path>
            </a:pathLst>
          </a:custGeom>
        </p:spPr>
      </p:pic>
      <p:pic>
        <p:nvPicPr>
          <p:cNvPr id="546" name="Picture Placeholder 2" descr="Picture Placeholder 2"/>
          <p:cNvPicPr>
            <a:picLocks noGrp="1" noChangeAspect="1"/>
          </p:cNvPicPr>
          <p:nvPr>
            <p:ph type="pic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95520" y="3748951"/>
            <a:ext cx="1609726" cy="179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27" y="0"/>
                </a:moveTo>
                <a:lnTo>
                  <a:pt x="0" y="8521"/>
                </a:lnTo>
                <a:lnTo>
                  <a:pt x="0" y="13084"/>
                </a:lnTo>
                <a:lnTo>
                  <a:pt x="9527" y="21600"/>
                </a:lnTo>
                <a:lnTo>
                  <a:pt x="21600" y="10802"/>
                </a:lnTo>
                <a:lnTo>
                  <a:pt x="9527" y="0"/>
                </a:lnTo>
                <a:close/>
              </a:path>
            </a:pathLst>
          </a:custGeom>
        </p:spPr>
      </p:pic>
      <p:sp>
        <p:nvSpPr>
          <p:cNvPr id="547" name="Title 1"/>
          <p:cNvSpPr txBox="1"/>
          <p:nvPr/>
        </p:nvSpPr>
        <p:spPr>
          <a:xfrm>
            <a:off x="883919" y="514608"/>
            <a:ext cx="104241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Acceso y admisión</a:t>
            </a:r>
          </a:p>
        </p:txBody>
      </p:sp>
      <p:pic>
        <p:nvPicPr>
          <p:cNvPr id="19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1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5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50"/>
                            </p:stCondLst>
                            <p:childTnLst>
                              <p:par>
                                <p:cTn id="30" presetID="23" presetClass="entr" presetSubtype="16" fill="hold" grpId="6" nodeType="afterEffect">
                                  <p:stCondLst>
                                    <p:cond delay="1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100"/>
                            </p:stCondLst>
                            <p:childTnLst>
                              <p:par>
                                <p:cTn id="35" presetID="22" presetClass="entr" presetSubtype="8" fill="hold" grpId="7" nodeType="afterEffect">
                                  <p:stCondLst>
                                    <p:cond delay="1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350"/>
                            </p:stCondLst>
                            <p:childTnLst>
                              <p:par>
                                <p:cTn id="39" presetID="22" presetClass="entr" presetSubtype="2" fill="hold" grpId="8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" grpId="3" animBg="1" advAuto="0"/>
      <p:bldP spid="534" grpId="4" animBg="1" advAuto="0"/>
      <p:bldP spid="535" grpId="5" animBg="1" advAuto="0"/>
      <p:bldP spid="536" grpId="6" animBg="1" advAuto="0"/>
      <p:bldP spid="539" grpId="2" animBg="1" advAuto="0"/>
      <p:bldP spid="542" grpId="1" animBg="1" advAuto="0"/>
      <p:bldP spid="543" grpId="7" animBg="1" advAuto="0"/>
      <p:bldP spid="544" grpId="8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551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070556"/>
          </a:xfrm>
          <a:prstGeom prst="rect">
            <a:avLst/>
          </a:prstGeom>
        </p:spPr>
      </p:pic>
      <p:sp>
        <p:nvSpPr>
          <p:cNvPr id="552" name="Rectangle 5"/>
          <p:cNvSpPr/>
          <p:nvPr/>
        </p:nvSpPr>
        <p:spPr>
          <a:xfrm>
            <a:off x="-1" y="2801094"/>
            <a:ext cx="12192001" cy="336130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3" name="TextBox 7"/>
          <p:cNvSpPr txBox="1"/>
          <p:nvPr/>
        </p:nvSpPr>
        <p:spPr>
          <a:xfrm>
            <a:off x="992414" y="2855615"/>
            <a:ext cx="2080885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spc="200">
                <a:solidFill>
                  <a:srgbClr val="535353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Pruebas</a:t>
            </a:r>
          </a:p>
        </p:txBody>
      </p:sp>
      <p:sp>
        <p:nvSpPr>
          <p:cNvPr id="554" name="Diamond 13"/>
          <p:cNvSpPr/>
          <p:nvPr/>
        </p:nvSpPr>
        <p:spPr>
          <a:xfrm>
            <a:off x="6398643" y="3521745"/>
            <a:ext cx="1920001" cy="1920001"/>
          </a:xfrm>
          <a:prstGeom prst="diamond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5" name="Diamond 14"/>
          <p:cNvSpPr/>
          <p:nvPr/>
        </p:nvSpPr>
        <p:spPr>
          <a:xfrm>
            <a:off x="6278643" y="3401745"/>
            <a:ext cx="2160001" cy="2160001"/>
          </a:xfrm>
          <a:prstGeom prst="diamond">
            <a:avLst/>
          </a:prstGeom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58" name="Group 24"/>
          <p:cNvGrpSpPr/>
          <p:nvPr/>
        </p:nvGrpSpPr>
        <p:grpSpPr>
          <a:xfrm>
            <a:off x="6106688" y="3960344"/>
            <a:ext cx="2503910" cy="497974"/>
            <a:chOff x="0" y="0"/>
            <a:chExt cx="2503908" cy="497973"/>
          </a:xfrm>
        </p:grpSpPr>
        <p:sp>
          <p:nvSpPr>
            <p:cNvPr id="556" name="TextBox 25"/>
            <p:cNvSpPr/>
            <p:nvPr/>
          </p:nvSpPr>
          <p:spPr>
            <a:xfrm>
              <a:off x="0" y="497973"/>
              <a:ext cx="250390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30000"/>
                </a:lnSpc>
                <a:defRPr sz="11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t>PEVAU - Obligatorias </a:t>
              </a:r>
            </a:p>
            <a:p>
              <a:pPr algn="ctr">
                <a:lnSpc>
                  <a:spcPct val="130000"/>
                </a:lnSpc>
                <a:defRPr sz="11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t>desde Bachillerato</a:t>
              </a:r>
            </a:p>
          </p:txBody>
        </p:sp>
        <p:sp>
          <p:nvSpPr>
            <p:cNvPr id="557" name="Title 1"/>
            <p:cNvSpPr/>
            <p:nvPr/>
          </p:nvSpPr>
          <p:spPr>
            <a:xfrm>
              <a:off x="0" y="0"/>
              <a:ext cx="2503909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1400" b="1" spc="175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PRUEBAS </a:t>
              </a:r>
            </a:p>
            <a:p>
              <a:pPr algn="ctr">
                <a:lnSpc>
                  <a:spcPct val="90000"/>
                </a:lnSpc>
                <a:defRPr sz="1400" b="1" spc="175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DE ACCESO</a:t>
              </a:r>
            </a:p>
          </p:txBody>
        </p:sp>
      </p:grpSp>
      <p:sp>
        <p:nvSpPr>
          <p:cNvPr id="559" name="Diamond 30"/>
          <p:cNvSpPr/>
          <p:nvPr/>
        </p:nvSpPr>
        <p:spPr>
          <a:xfrm>
            <a:off x="9194076" y="3521745"/>
            <a:ext cx="1920001" cy="1920001"/>
          </a:xfrm>
          <a:prstGeom prst="diamond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0" name="Diamond 31"/>
          <p:cNvSpPr/>
          <p:nvPr/>
        </p:nvSpPr>
        <p:spPr>
          <a:xfrm>
            <a:off x="9074077" y="3401745"/>
            <a:ext cx="2160001" cy="2160001"/>
          </a:xfrm>
          <a:prstGeom prst="diamond">
            <a:avLst/>
          </a:prstGeom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63" name="Group 32"/>
          <p:cNvGrpSpPr/>
          <p:nvPr/>
        </p:nvGrpSpPr>
        <p:grpSpPr>
          <a:xfrm>
            <a:off x="8784362" y="4070556"/>
            <a:ext cx="2723949" cy="1258704"/>
            <a:chOff x="0" y="0"/>
            <a:chExt cx="2723948" cy="1258703"/>
          </a:xfrm>
        </p:grpSpPr>
        <p:sp>
          <p:nvSpPr>
            <p:cNvPr id="561" name="TextBox 33"/>
            <p:cNvSpPr txBox="1"/>
            <p:nvPr/>
          </p:nvSpPr>
          <p:spPr>
            <a:xfrm>
              <a:off x="1" y="493660"/>
              <a:ext cx="2723948" cy="765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30000"/>
                </a:lnSpc>
                <a:defRPr sz="11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t>Voluntarias desde </a:t>
              </a:r>
            </a:p>
            <a:p>
              <a:pPr algn="ctr">
                <a:lnSpc>
                  <a:spcPct val="130000"/>
                </a:lnSpc>
                <a:defRPr sz="11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t>Bachillerato y </a:t>
              </a:r>
            </a:p>
            <a:p>
              <a:pPr algn="ctr">
                <a:lnSpc>
                  <a:spcPct val="130000"/>
                </a:lnSpc>
                <a:defRPr sz="11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t>CFGS</a:t>
              </a:r>
            </a:p>
          </p:txBody>
        </p:sp>
        <p:sp>
          <p:nvSpPr>
            <p:cNvPr id="562" name="Title 1"/>
            <p:cNvSpPr txBox="1"/>
            <p:nvPr/>
          </p:nvSpPr>
          <p:spPr>
            <a:xfrm>
              <a:off x="0" y="0"/>
              <a:ext cx="2695057" cy="617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1500" b="1" spc="187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PRUEBAS </a:t>
              </a:r>
            </a:p>
            <a:p>
              <a:pPr algn="ctr">
                <a:lnSpc>
                  <a:spcPct val="90000"/>
                </a:lnSpc>
                <a:defRPr sz="1500" b="1" spc="187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DE ADMISIÓN</a:t>
              </a:r>
            </a:p>
          </p:txBody>
        </p:sp>
      </p:grpSp>
      <p:pic>
        <p:nvPicPr>
          <p:cNvPr id="19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0" name="Straight Connector 23">
            <a:extLst>
              <a:ext uri="{FF2B5EF4-FFF2-40B4-BE49-F238E27FC236}">
                <a16:creationId xmlns:a16="http://schemas.microsoft.com/office/drawing/2014/main" id="{57BE7D0E-725C-2740-9C45-B9813B74BE6F}"/>
              </a:ext>
            </a:extLst>
          </p:cNvPr>
          <p:cNvCxnSpPr/>
          <p:nvPr/>
        </p:nvCxnSpPr>
        <p:spPr>
          <a:xfrm>
            <a:off x="718180" y="3215455"/>
            <a:ext cx="1238865" cy="119909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3" presetClass="entr" presetSubtype="16" fill="hold" grpId="4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3" presetClass="entr" presetSubtype="16" fill="hold" grpId="5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3" presetClass="entr" presetSubtype="16" fill="hold" grpId="6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50"/>
                            </p:stCondLst>
                            <p:childTnLst>
                              <p:par>
                                <p:cTn id="30" presetID="23" presetClass="entr" presetSubtype="16" fill="hold" grpId="7" nodeType="afterEffect">
                                  <p:stCondLst>
                                    <p:cond delay="1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50"/>
                            </p:stCondLst>
                            <p:childTnLst>
                              <p:par>
                                <p:cTn id="35" presetID="2" presetClass="entr" presetSubtype="4" fill="hold" grpId="8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" presetClass="entr" presetSubtype="4" fill="hold" grpId="9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1" animBg="1" advAuto="0"/>
      <p:bldP spid="553" grpId="2" animBg="1" advAuto="0"/>
      <p:bldP spid="554" grpId="4" animBg="1" advAuto="0"/>
      <p:bldP spid="555" grpId="5" animBg="1" advAuto="0"/>
      <p:bldP spid="558" grpId="8" animBg="1" advAuto="0"/>
      <p:bldP spid="559" grpId="6" animBg="1" advAuto="0"/>
      <p:bldP spid="560" grpId="7" animBg="1" advAuto="0"/>
      <p:bldP spid="563" grpId="9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591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92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B2B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96" name="Group 6"/>
          <p:cNvGrpSpPr/>
          <p:nvPr/>
        </p:nvGrpSpPr>
        <p:grpSpPr>
          <a:xfrm>
            <a:off x="1256744" y="2720166"/>
            <a:ext cx="2265278" cy="1270001"/>
            <a:chOff x="142755" y="0"/>
            <a:chExt cx="2265276" cy="1270000"/>
          </a:xfrm>
        </p:grpSpPr>
        <p:sp>
          <p:nvSpPr>
            <p:cNvPr id="594" name="Title 1"/>
            <p:cNvSpPr/>
            <p:nvPr/>
          </p:nvSpPr>
          <p:spPr>
            <a:xfrm>
              <a:off x="142755" y="851876"/>
              <a:ext cx="199055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4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t>Lengua Castellana y Literatura II</a:t>
              </a:r>
            </a:p>
          </p:txBody>
        </p:sp>
        <p:sp>
          <p:nvSpPr>
            <p:cNvPr id="595" name="Rectangle 9"/>
            <p:cNvSpPr/>
            <p:nvPr/>
          </p:nvSpPr>
          <p:spPr>
            <a:xfrm>
              <a:off x="113803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elaboration-10"/>
                  <a:ea typeface="linea-basic-elaboration-10"/>
                  <a:cs typeface="linea-basic-elaboration-10"/>
                  <a:sym typeface="linea-basic-elaboration-10"/>
                </a:defRPr>
              </a:lvl1pPr>
            </a:lstStyle>
            <a:p>
              <a:r>
                <a:t>PRIMER EJERCICIO</a:t>
              </a:r>
            </a:p>
          </p:txBody>
        </p:sp>
      </p:grpSp>
      <p:grpSp>
        <p:nvGrpSpPr>
          <p:cNvPr id="599" name="Group 10"/>
          <p:cNvGrpSpPr/>
          <p:nvPr/>
        </p:nvGrpSpPr>
        <p:grpSpPr>
          <a:xfrm>
            <a:off x="3827927" y="2720166"/>
            <a:ext cx="2265277" cy="1270001"/>
            <a:chOff x="276142" y="0"/>
            <a:chExt cx="2265276" cy="1270000"/>
          </a:xfrm>
        </p:grpSpPr>
        <p:sp>
          <p:nvSpPr>
            <p:cNvPr id="597" name="Title 1"/>
            <p:cNvSpPr/>
            <p:nvPr/>
          </p:nvSpPr>
          <p:spPr>
            <a:xfrm>
              <a:off x="276142" y="851876"/>
              <a:ext cx="199055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4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t>Historia de España</a:t>
              </a:r>
            </a:p>
          </p:txBody>
        </p:sp>
        <p:sp>
          <p:nvSpPr>
            <p:cNvPr id="598" name="Rectangle 13"/>
            <p:cNvSpPr/>
            <p:nvPr/>
          </p:nvSpPr>
          <p:spPr>
            <a:xfrm>
              <a:off x="1271418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t>SEGUNDO EJERCICIO</a:t>
              </a:r>
            </a:p>
          </p:txBody>
        </p:sp>
      </p:grpSp>
      <p:grpSp>
        <p:nvGrpSpPr>
          <p:cNvPr id="602" name="Group 14"/>
          <p:cNvGrpSpPr/>
          <p:nvPr/>
        </p:nvGrpSpPr>
        <p:grpSpPr>
          <a:xfrm>
            <a:off x="6399109" y="2720166"/>
            <a:ext cx="2265277" cy="1270001"/>
            <a:chOff x="168148" y="0"/>
            <a:chExt cx="2265276" cy="1270000"/>
          </a:xfrm>
        </p:grpSpPr>
        <p:sp>
          <p:nvSpPr>
            <p:cNvPr id="600" name="Title 1"/>
            <p:cNvSpPr/>
            <p:nvPr/>
          </p:nvSpPr>
          <p:spPr>
            <a:xfrm>
              <a:off x="168148" y="851876"/>
              <a:ext cx="199055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4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t>Lengua Extranjera</a:t>
              </a:r>
            </a:p>
          </p:txBody>
        </p:sp>
        <p:sp>
          <p:nvSpPr>
            <p:cNvPr id="601" name="Rectangle 17"/>
            <p:cNvSpPr/>
            <p:nvPr/>
          </p:nvSpPr>
          <p:spPr>
            <a:xfrm>
              <a:off x="1163425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t>TERCER EJERCICIO</a:t>
              </a:r>
            </a:p>
          </p:txBody>
        </p:sp>
      </p:grpSp>
      <p:grpSp>
        <p:nvGrpSpPr>
          <p:cNvPr id="606" name="Group 18"/>
          <p:cNvGrpSpPr/>
          <p:nvPr/>
        </p:nvGrpSpPr>
        <p:grpSpPr>
          <a:xfrm>
            <a:off x="8970290" y="2720166"/>
            <a:ext cx="2265280" cy="2938599"/>
            <a:chOff x="176799" y="0"/>
            <a:chExt cx="2265278" cy="2938597"/>
          </a:xfrm>
        </p:grpSpPr>
        <p:sp>
          <p:nvSpPr>
            <p:cNvPr id="603" name="Title 1"/>
            <p:cNvSpPr/>
            <p:nvPr/>
          </p:nvSpPr>
          <p:spPr>
            <a:xfrm>
              <a:off x="176799" y="851876"/>
              <a:ext cx="1990557" cy="2086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dirty="0" err="1"/>
                <a:t>Matemáticas</a:t>
              </a:r>
              <a:r>
                <a:rPr dirty="0"/>
                <a:t> II 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(</a:t>
              </a:r>
              <a:r>
                <a:rPr sz="1200" b="0" dirty="0" err="1">
                  <a:latin typeface="+mj-lt"/>
                  <a:ea typeface="+mj-ea"/>
                  <a:cs typeface="+mj-cs"/>
                  <a:sym typeface="Source Sans Pro"/>
                </a:rPr>
                <a:t>Ciencias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)</a:t>
              </a:r>
            </a:p>
            <a:p>
              <a:pPr algn="ctr">
                <a:lnSpc>
                  <a:spcPct val="900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dirty="0" err="1"/>
                <a:t>Fundamentos</a:t>
              </a:r>
              <a:r>
                <a:rPr dirty="0"/>
                <a:t> de</a:t>
              </a:r>
              <a:r>
                <a:rPr lang="es-ES" dirty="0"/>
                <a:t>l</a:t>
              </a:r>
              <a:r>
                <a:rPr dirty="0"/>
                <a:t> Arte 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(</a:t>
              </a:r>
              <a:r>
                <a:rPr sz="1200" b="0" dirty="0" err="1">
                  <a:latin typeface="+mj-lt"/>
                  <a:ea typeface="+mj-ea"/>
                  <a:cs typeface="+mj-cs"/>
                  <a:sym typeface="Source Sans Pro"/>
                </a:rPr>
                <a:t>Artes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)</a:t>
              </a:r>
            </a:p>
            <a:p>
              <a:pPr algn="ctr">
                <a:lnSpc>
                  <a:spcPct val="900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dirty="0" err="1"/>
                <a:t>Matemáticas</a:t>
              </a:r>
              <a:r>
                <a:rPr dirty="0"/>
                <a:t> CCSS 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(</a:t>
              </a:r>
              <a:r>
                <a:rPr sz="1200" b="0" dirty="0" err="1">
                  <a:latin typeface="+mj-lt"/>
                  <a:ea typeface="+mj-ea"/>
                  <a:cs typeface="+mj-cs"/>
                  <a:sym typeface="Source Sans Pro"/>
                </a:rPr>
                <a:t>Ciencias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 </a:t>
              </a:r>
              <a:r>
                <a:rPr sz="1200" b="0" dirty="0" err="1">
                  <a:latin typeface="+mj-lt"/>
                  <a:ea typeface="+mj-ea"/>
                  <a:cs typeface="+mj-cs"/>
                  <a:sym typeface="Source Sans Pro"/>
                </a:rPr>
                <a:t>Sociales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)</a:t>
              </a:r>
            </a:p>
            <a:p>
              <a:pPr algn="ctr">
                <a:lnSpc>
                  <a:spcPct val="900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dirty="0" err="1"/>
                <a:t>Latín</a:t>
              </a:r>
              <a:r>
                <a:rPr dirty="0"/>
                <a:t> II 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(</a:t>
              </a:r>
              <a:r>
                <a:rPr sz="1200" b="0" dirty="0" err="1">
                  <a:latin typeface="+mj-lt"/>
                  <a:ea typeface="+mj-ea"/>
                  <a:cs typeface="+mj-cs"/>
                  <a:sym typeface="Source Sans Pro"/>
                </a:rPr>
                <a:t>Humanidades</a:t>
              </a:r>
              <a:r>
                <a:rPr sz="1200" b="0" dirty="0">
                  <a:latin typeface="+mj-lt"/>
                  <a:ea typeface="+mj-ea"/>
                  <a:cs typeface="+mj-cs"/>
                  <a:sym typeface="Source Sans Pro"/>
                </a:rPr>
                <a:t>)</a:t>
              </a:r>
            </a:p>
          </p:txBody>
        </p:sp>
        <p:sp>
          <p:nvSpPr>
            <p:cNvPr id="604" name="TextBox 20"/>
            <p:cNvSpPr/>
            <p:nvPr/>
          </p:nvSpPr>
          <p:spPr>
            <a:xfrm>
              <a:off x="176800" y="345993"/>
              <a:ext cx="199055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defRPr sz="1200">
                  <a:solidFill>
                    <a:srgbClr val="FFFFFF">
                      <a:alpha val="60000"/>
                    </a:srgbClr>
                  </a:solidFill>
                </a:defRPr>
              </a:lvl1pPr>
            </a:lstStyle>
            <a:p>
              <a:r>
                <a:t>Materia Troncal General de Modalidad:</a:t>
              </a:r>
            </a:p>
          </p:txBody>
        </p:sp>
        <p:sp>
          <p:nvSpPr>
            <p:cNvPr id="605" name="Rectangle 21"/>
            <p:cNvSpPr/>
            <p:nvPr/>
          </p:nvSpPr>
          <p:spPr>
            <a:xfrm>
              <a:off x="117207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t>CUARTO EJERCICIO</a:t>
              </a:r>
            </a:p>
          </p:txBody>
        </p:sp>
      </p:grpSp>
      <p:sp>
        <p:nvSpPr>
          <p:cNvPr id="607" name="Straight Connector 22"/>
          <p:cNvSpPr/>
          <p:nvPr/>
        </p:nvSpPr>
        <p:spPr>
          <a:xfrm flipH="1">
            <a:off x="3557639" y="2720165"/>
            <a:ext cx="1" cy="2012232"/>
          </a:xfrm>
          <a:prstGeom prst="line">
            <a:avLst/>
          </a:prstGeom>
          <a:ln w="6350">
            <a:solidFill>
              <a:srgbClr val="FFFFFF">
                <a:alpha val="2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8" name="Straight Connector 23"/>
          <p:cNvSpPr/>
          <p:nvPr/>
        </p:nvSpPr>
        <p:spPr>
          <a:xfrm flipH="1">
            <a:off x="6132674" y="2720165"/>
            <a:ext cx="1" cy="2012232"/>
          </a:xfrm>
          <a:prstGeom prst="line">
            <a:avLst/>
          </a:prstGeom>
          <a:ln w="6350">
            <a:solidFill>
              <a:srgbClr val="FFFFFF">
                <a:alpha val="2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9" name="Straight Connector 24"/>
          <p:cNvSpPr/>
          <p:nvPr/>
        </p:nvSpPr>
        <p:spPr>
          <a:xfrm>
            <a:off x="8781280" y="2720165"/>
            <a:ext cx="1" cy="2012232"/>
          </a:xfrm>
          <a:prstGeom prst="line">
            <a:avLst/>
          </a:prstGeom>
          <a:ln w="6350">
            <a:solidFill>
              <a:srgbClr val="FFFFFF">
                <a:alpha val="2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0" name="Diamond 25"/>
          <p:cNvSpPr/>
          <p:nvPr/>
        </p:nvSpPr>
        <p:spPr>
          <a:xfrm>
            <a:off x="3743709" y="-3332353"/>
            <a:ext cx="4680001" cy="4320001"/>
          </a:xfrm>
          <a:prstGeom prst="diamond">
            <a:avLst/>
          </a:prstGeom>
          <a:ln w="508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1" name="TextBox 26"/>
          <p:cNvSpPr txBox="1"/>
          <p:nvPr/>
        </p:nvSpPr>
        <p:spPr>
          <a:xfrm>
            <a:off x="3218202" y="1062990"/>
            <a:ext cx="5828945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spc="2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ESTRUCTURA DE LA PRUEBA</a:t>
            </a:r>
          </a:p>
        </p:txBody>
      </p:sp>
      <p:sp>
        <p:nvSpPr>
          <p:cNvPr id="612" name="TextBox 27"/>
          <p:cNvSpPr txBox="1"/>
          <p:nvPr/>
        </p:nvSpPr>
        <p:spPr>
          <a:xfrm>
            <a:off x="2502106" y="1876661"/>
            <a:ext cx="7187788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30000"/>
              </a:lnSpc>
              <a:defRPr sz="2500" b="1">
                <a:solidFill>
                  <a:srgbClr val="FFFFFF"/>
                </a:solidFill>
              </a:defRPr>
            </a:lvl1pPr>
          </a:lstStyle>
          <a:p>
            <a:r>
              <a:t>FASE DE ACCESO</a:t>
            </a:r>
          </a:p>
        </p:txBody>
      </p:sp>
      <p:grpSp>
        <p:nvGrpSpPr>
          <p:cNvPr id="615" name="Group 31"/>
          <p:cNvGrpSpPr/>
          <p:nvPr/>
        </p:nvGrpSpPr>
        <p:grpSpPr>
          <a:xfrm>
            <a:off x="11359965" y="471797"/>
            <a:ext cx="262291" cy="263189"/>
            <a:chOff x="0" y="0"/>
            <a:chExt cx="262289" cy="263187"/>
          </a:xfrm>
        </p:grpSpPr>
        <p:sp>
          <p:nvSpPr>
            <p:cNvPr id="613" name="Straight Connector 32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4" name="Straight Connector 33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16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617" name="TextBox 7"/>
          <p:cNvSpPr txBox="1"/>
          <p:nvPr/>
        </p:nvSpPr>
        <p:spPr>
          <a:xfrm>
            <a:off x="10590306" y="6406875"/>
            <a:ext cx="815286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solidFill>
                  <a:srgbClr val="FFFFFF"/>
                </a:solidFill>
                <a:hlinkClick r:id="rId3"/>
              </a:defRPr>
            </a:lvl1pPr>
          </a:lstStyle>
          <a:p>
            <a:r>
              <a:rPr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uca.es</a:t>
            </a:r>
          </a:p>
        </p:txBody>
      </p:sp>
      <p:pic>
        <p:nvPicPr>
          <p:cNvPr id="31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3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grpId="5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2" presetClass="entr" presetSubtype="4" fill="hold" grpId="6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5" presetClass="entr" presetSubtype="0" fill="hold" grpId="7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3" presetClass="entr" presetSubtype="16" fill="hold" grpId="8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3" presetClass="entr" presetSubtype="16" fill="hold" grpId="9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750"/>
                            </p:stCondLst>
                            <p:childTnLst>
                              <p:par>
                                <p:cTn id="46" presetID="22" presetClass="entr" presetSubtype="4" fill="hold" grpId="1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750"/>
                            </p:stCondLst>
                            <p:childTnLst>
                              <p:par>
                                <p:cTn id="50" presetID="22" presetClass="entr" presetSubtype="4" fill="hold" grpId="11" nodeType="afterEffect">
                                  <p:stCondLst>
                                    <p:cond delay="1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22" presetClass="entr" presetSubtype="4" fill="hold" grpId="12" nodeType="afterEffect">
                                  <p:stCondLst>
                                    <p:cond delay="1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3" animBg="1" advAuto="0"/>
      <p:bldP spid="599" grpId="4" animBg="1" advAuto="0"/>
      <p:bldP spid="602" grpId="5" animBg="1" advAuto="0"/>
      <p:bldP spid="606" grpId="6" animBg="1" advAuto="0"/>
      <p:bldP spid="607" grpId="10" animBg="1" advAuto="0"/>
      <p:bldP spid="608" grpId="11" animBg="1" advAuto="0"/>
      <p:bldP spid="609" grpId="12" animBg="1" advAuto="0"/>
      <p:bldP spid="610" grpId="2" animBg="1" advAuto="0"/>
      <p:bldP spid="611" grpId="8" animBg="1" advAuto="0"/>
      <p:bldP spid="612" grpId="9" animBg="1" advAuto="0"/>
      <p:bldP spid="615" grpId="7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621" name="Title 1"/>
          <p:cNvSpPr txBox="1"/>
          <p:nvPr/>
        </p:nvSpPr>
        <p:spPr>
          <a:xfrm>
            <a:off x="883919" y="735829"/>
            <a:ext cx="104241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solidFill>
                  <a:srgbClr val="22222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Calificación</a:t>
            </a:r>
          </a:p>
        </p:txBody>
      </p:sp>
      <p:grpSp>
        <p:nvGrpSpPr>
          <p:cNvPr id="626" name="Group 3039"/>
          <p:cNvGrpSpPr/>
          <p:nvPr/>
        </p:nvGrpSpPr>
        <p:grpSpPr>
          <a:xfrm>
            <a:off x="2357892" y="2487000"/>
            <a:ext cx="1750421" cy="3184118"/>
            <a:chOff x="0" y="0"/>
            <a:chExt cx="1750420" cy="3184116"/>
          </a:xfrm>
        </p:grpSpPr>
        <p:graphicFrame>
          <p:nvGraphicFramePr>
            <p:cNvPr id="622" name="Chart 3035"/>
            <p:cNvGraphicFramePr/>
            <p:nvPr/>
          </p:nvGraphicFramePr>
          <p:xfrm>
            <a:off x="204009" y="0"/>
            <a:ext cx="1546411" cy="15464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23" name="Shape 3036"/>
            <p:cNvSpPr/>
            <p:nvPr/>
          </p:nvSpPr>
          <p:spPr>
            <a:xfrm>
              <a:off x="301838" y="97829"/>
              <a:ext cx="1335221" cy="133522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24" name="Shape 3037"/>
            <p:cNvSpPr/>
            <p:nvPr/>
          </p:nvSpPr>
          <p:spPr>
            <a:xfrm>
              <a:off x="425740" y="765438"/>
              <a:ext cx="1176289" cy="1277767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>
                <a:defRPr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dirty="0" err="1"/>
                <a:t>Calificación</a:t>
              </a:r>
              <a:r>
                <a:rPr dirty="0"/>
                <a:t> </a:t>
              </a:r>
            </a:p>
            <a:p>
              <a:pPr>
                <a:defRPr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dirty="0"/>
                <a:t>   </a:t>
              </a:r>
              <a:r>
                <a:rPr dirty="0" err="1"/>
                <a:t>prueba</a:t>
              </a:r>
              <a:endParaRPr dirty="0"/>
            </a:p>
          </p:txBody>
        </p:sp>
        <p:sp>
          <p:nvSpPr>
            <p:cNvPr id="625" name="Shape 3038"/>
            <p:cNvSpPr/>
            <p:nvPr/>
          </p:nvSpPr>
          <p:spPr>
            <a:xfrm>
              <a:off x="0" y="1914115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1400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Media de </a:t>
              </a:r>
              <a:r>
                <a:rPr dirty="0" err="1"/>
                <a:t>los</a:t>
              </a:r>
              <a:r>
                <a:rPr dirty="0"/>
                <a:t> 4 </a:t>
              </a:r>
              <a:r>
                <a:rPr dirty="0" err="1"/>
                <a:t>ejercicios</a:t>
              </a:r>
              <a:endParaRPr dirty="0"/>
            </a:p>
          </p:txBody>
        </p:sp>
      </p:grpSp>
      <p:grpSp>
        <p:nvGrpSpPr>
          <p:cNvPr id="631" name="Group 3039"/>
          <p:cNvGrpSpPr/>
          <p:nvPr/>
        </p:nvGrpSpPr>
        <p:grpSpPr>
          <a:xfrm>
            <a:off x="5202910" y="2487000"/>
            <a:ext cx="1658226" cy="3194277"/>
            <a:chOff x="0" y="0"/>
            <a:chExt cx="1658224" cy="3194275"/>
          </a:xfrm>
        </p:grpSpPr>
        <p:graphicFrame>
          <p:nvGraphicFramePr>
            <p:cNvPr id="627" name="Chart 3035"/>
            <p:cNvGraphicFramePr/>
            <p:nvPr/>
          </p:nvGraphicFramePr>
          <p:xfrm>
            <a:off x="0" y="0"/>
            <a:ext cx="1546410" cy="15464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28" name="Shape 3036"/>
            <p:cNvSpPr/>
            <p:nvPr/>
          </p:nvSpPr>
          <p:spPr>
            <a:xfrm>
              <a:off x="97830" y="97829"/>
              <a:ext cx="1335221" cy="133522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29" name="Shape 3037"/>
            <p:cNvSpPr/>
            <p:nvPr/>
          </p:nvSpPr>
          <p:spPr>
            <a:xfrm>
              <a:off x="121964" y="77320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>
                <a:defRPr sz="1500">
                  <a:solidFill>
                    <a:schemeClr val="accent3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Nota mínima </a:t>
              </a:r>
            </a:p>
            <a:p>
              <a:pPr>
                <a:defRPr sz="1500">
                  <a:solidFill>
                    <a:schemeClr val="accent3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Prueba Acceso</a:t>
              </a:r>
            </a:p>
          </p:txBody>
        </p:sp>
        <p:sp>
          <p:nvSpPr>
            <p:cNvPr id="630" name="Shape 3038"/>
            <p:cNvSpPr/>
            <p:nvPr/>
          </p:nvSpPr>
          <p:spPr>
            <a:xfrm>
              <a:off x="388224" y="192427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1400">
                  <a:solidFill>
                    <a:schemeClr val="accent3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4 puntos</a:t>
              </a:r>
            </a:p>
          </p:txBody>
        </p:sp>
      </p:grpSp>
      <p:grpSp>
        <p:nvGrpSpPr>
          <p:cNvPr id="636" name="Group 3039"/>
          <p:cNvGrpSpPr/>
          <p:nvPr/>
        </p:nvGrpSpPr>
        <p:grpSpPr>
          <a:xfrm>
            <a:off x="7404495" y="2487000"/>
            <a:ext cx="2108941" cy="3204437"/>
            <a:chOff x="0" y="0"/>
            <a:chExt cx="2108940" cy="3204435"/>
          </a:xfrm>
        </p:grpSpPr>
        <p:graphicFrame>
          <p:nvGraphicFramePr>
            <p:cNvPr id="632" name="Chart 3035"/>
            <p:cNvGraphicFramePr/>
            <p:nvPr/>
          </p:nvGraphicFramePr>
          <p:xfrm>
            <a:off x="562530" y="0"/>
            <a:ext cx="1546411" cy="15464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33" name="Shape 3036"/>
            <p:cNvSpPr/>
            <p:nvPr/>
          </p:nvSpPr>
          <p:spPr>
            <a:xfrm>
              <a:off x="660359" y="97829"/>
              <a:ext cx="1335221" cy="133522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34" name="Shape 3037"/>
            <p:cNvSpPr/>
            <p:nvPr/>
          </p:nvSpPr>
          <p:spPr>
            <a:xfrm>
              <a:off x="682818" y="76543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>
                <a:defRPr>
                  <a:solidFill>
                    <a:schemeClr val="accent2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Calificación </a:t>
              </a:r>
            </a:p>
            <a:p>
              <a:pPr>
                <a:defRPr>
                  <a:solidFill>
                    <a:schemeClr val="accent2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t>Fase Acceso</a:t>
              </a:r>
            </a:p>
          </p:txBody>
        </p:sp>
        <p:sp>
          <p:nvSpPr>
            <p:cNvPr id="635" name="Shape 3038"/>
            <p:cNvSpPr/>
            <p:nvPr/>
          </p:nvSpPr>
          <p:spPr>
            <a:xfrm>
              <a:off x="0" y="1934435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0.6 NMB + 0.4 Calificación PEvAU=5</a:t>
              </a:r>
            </a:p>
          </p:txBody>
        </p:sp>
      </p:grpSp>
      <p:sp>
        <p:nvSpPr>
          <p:cNvPr id="637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638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5"/>
              </a:defRPr>
            </a:lvl1pPr>
          </a:lstStyle>
          <a:p>
            <a:r>
              <a:rPr>
                <a:hlinkClick r:id="rId5"/>
              </a:rPr>
              <a:t>uca.es</a:t>
            </a:r>
          </a:p>
        </p:txBody>
      </p:sp>
      <p:pic>
        <p:nvPicPr>
          <p:cNvPr id="22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" grpId="1" animBg="1" advAuto="0"/>
      <p:bldP spid="631" grpId="2" animBg="1" advAuto="0"/>
      <p:bldP spid="636" grpId="3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graphicFrame>
        <p:nvGraphicFramePr>
          <p:cNvPr id="642" name="Table 1"/>
          <p:cNvGraphicFramePr/>
          <p:nvPr>
            <p:extLst>
              <p:ext uri="{D42A27DB-BD31-4B8C-83A1-F6EECF244321}">
                <p14:modId xmlns:p14="http://schemas.microsoft.com/office/powerpoint/2010/main" val="2321426112"/>
              </p:ext>
            </p:extLst>
          </p:nvPr>
        </p:nvGraphicFramePr>
        <p:xfrm>
          <a:off x="762359" y="1769051"/>
          <a:ext cx="10464915" cy="481481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88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8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sym typeface="Source Sans Pro"/>
                        </a:rPr>
                        <a:t>LATÍN II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sym typeface="Source Sans Pro"/>
                        </a:rPr>
                        <a:t>MATEMÁTICAS II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sym typeface="Source Sans Pro"/>
                        </a:rPr>
                        <a:t>FUNDAMENTOS DEL ARTE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sym typeface="Source Sans Pro"/>
                        </a:rPr>
                        <a:t>MATEMÁTICAS CC.SS. II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DIBUJO TÉCNICO II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ARTES ESCÉNICAS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ECONOMÍA DE LA EMPRESA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FÍSICA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CULTURA AUDIOVISUAL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GEOGRAFÍA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GEOLOGÍA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DISEÑO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GRIEGO II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BIOLOGÍA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400" dirty="0">
                        <a:solidFill>
                          <a:srgbClr val="2B2B2B"/>
                        </a:solidFill>
                        <a:sym typeface="Source Sans Pro"/>
                      </a:endParaRP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HISTORIA DEL ARTE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QUÍMICA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/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HISTORIA DE LA FILOSOFÍA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/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/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SEGUNDA LENGUA EXTRANJERA</a:t>
                      </a:r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/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 dirty="0"/>
                    </a:p>
                  </a:txBody>
                  <a:tcPr marL="22860" marR="22860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43" name="TextBox 2"/>
          <p:cNvSpPr txBox="1"/>
          <p:nvPr/>
        </p:nvSpPr>
        <p:spPr>
          <a:xfrm>
            <a:off x="4161612" y="1348314"/>
            <a:ext cx="386877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200" b="1" spc="660">
                <a:solidFill>
                  <a:srgbClr val="222222">
                    <a:alpha val="50000"/>
                  </a:srgbClr>
                </a:solidFill>
              </a:defRPr>
            </a:lvl1pPr>
          </a:lstStyle>
          <a:p>
            <a:r>
              <a:t>Máximo 4 materias</a:t>
            </a:r>
          </a:p>
        </p:txBody>
      </p:sp>
      <p:sp>
        <p:nvSpPr>
          <p:cNvPr id="644" name="Title 1"/>
          <p:cNvSpPr txBox="1"/>
          <p:nvPr/>
        </p:nvSpPr>
        <p:spPr>
          <a:xfrm>
            <a:off x="883919" y="735829"/>
            <a:ext cx="104241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Fase de admisión</a:t>
            </a:r>
          </a:p>
        </p:txBody>
      </p:sp>
      <p:pic>
        <p:nvPicPr>
          <p:cNvPr id="7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arcador de posición de imagen 28">
            <a:extLst>
              <a:ext uri="{FF2B5EF4-FFF2-40B4-BE49-F238E27FC236}">
                <a16:creationId xmlns:a16="http://schemas.microsoft.com/office/drawing/2014/main" id="{0926AD76-C68C-5544-98E8-22859BD50A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6066971"/>
            <a:ext cx="12192000" cy="7910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" name="Group 2"/>
          <p:cNvGrpSpPr/>
          <p:nvPr/>
        </p:nvGrpSpPr>
        <p:grpSpPr>
          <a:xfrm>
            <a:off x="1009231" y="6330277"/>
            <a:ext cx="9767289" cy="277000"/>
            <a:chOff x="320596" y="6299199"/>
            <a:chExt cx="9767289" cy="277000"/>
          </a:xfrm>
        </p:grpSpPr>
        <p:sp>
          <p:nvSpPr>
            <p:cNvPr id="4" name="TextBox 3"/>
            <p:cNvSpPr txBox="1"/>
            <p:nvPr/>
          </p:nvSpPr>
          <p:spPr>
            <a:xfrm>
              <a:off x="320596" y="6299200"/>
              <a:ext cx="25875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spc="400" dirty="0">
                  <a:solidFill>
                    <a:schemeClr val="bg1"/>
                  </a:solidFill>
                </a:rPr>
                <a:t>OFERTA ACADÉMICA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73797" y="6299200"/>
              <a:ext cx="1484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200" spc="400" dirty="0">
                  <a:solidFill>
                    <a:schemeClr val="bg1"/>
                  </a:solidFill>
                </a:rPr>
                <a:t>SERVICIOS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24132" y="6299199"/>
              <a:ext cx="1141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200" spc="400" dirty="0">
                  <a:solidFill>
                    <a:schemeClr val="bg1"/>
                  </a:solidFill>
                </a:rPr>
                <a:t>ACCESO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31423" y="6299199"/>
              <a:ext cx="13564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200" spc="400" dirty="0">
                  <a:solidFill>
                    <a:schemeClr val="bg1"/>
                  </a:solidFill>
                </a:rPr>
                <a:t>ADMISIÓN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12192000" cy="606697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11" name="Group 10"/>
          <p:cNvGrpSpPr/>
          <p:nvPr/>
        </p:nvGrpSpPr>
        <p:grpSpPr>
          <a:xfrm>
            <a:off x="4154382" y="-1993816"/>
            <a:ext cx="4030714" cy="5127850"/>
            <a:chOff x="4200203" y="-707143"/>
            <a:chExt cx="4030714" cy="5127850"/>
          </a:xfrm>
        </p:grpSpPr>
        <p:grpSp>
          <p:nvGrpSpPr>
            <p:cNvPr id="12" name="Group 11"/>
            <p:cNvGrpSpPr/>
            <p:nvPr/>
          </p:nvGrpSpPr>
          <p:grpSpPr>
            <a:xfrm rot="2700000">
              <a:off x="5555999" y="789112"/>
              <a:ext cx="1080000" cy="1080000"/>
              <a:chOff x="2358572" y="1016001"/>
              <a:chExt cx="856342" cy="856342"/>
            </a:xfrm>
            <a:effectLst/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2786743" y="1016001"/>
                <a:ext cx="0" cy="856342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>
                <a:off x="2786743" y="986972"/>
                <a:ext cx="0" cy="856342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4287913" y="2230644"/>
              <a:ext cx="1238865" cy="119909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828825" y="1978174"/>
              <a:ext cx="2402092" cy="244253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4200203" y="-707143"/>
              <a:ext cx="3960000" cy="3960000"/>
              <a:chOff x="4200203" y="-707143"/>
              <a:chExt cx="3960000" cy="3960000"/>
            </a:xfrm>
          </p:grpSpPr>
          <p:sp>
            <p:nvSpPr>
              <p:cNvPr id="16" name="Diamond 15"/>
              <p:cNvSpPr/>
              <p:nvPr/>
            </p:nvSpPr>
            <p:spPr>
              <a:xfrm>
                <a:off x="4907346" y="0"/>
                <a:ext cx="2545714" cy="2545714"/>
              </a:xfrm>
              <a:prstGeom prst="diamond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Diamond 16"/>
              <p:cNvSpPr/>
              <p:nvPr/>
            </p:nvSpPr>
            <p:spPr>
              <a:xfrm>
                <a:off x="4765917" y="-141429"/>
                <a:ext cx="2828571" cy="2828571"/>
              </a:xfrm>
              <a:prstGeom prst="diamond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8" name="Diamond 17"/>
              <p:cNvSpPr/>
              <p:nvPr/>
            </p:nvSpPr>
            <p:spPr>
              <a:xfrm>
                <a:off x="4200203" y="-707143"/>
                <a:ext cx="3960000" cy="3960000"/>
              </a:xfrm>
              <a:prstGeom prst="diamond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666380" y="4203378"/>
            <a:ext cx="5521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spc="2200" dirty="0" err="1">
                <a:latin typeface="+mj-lt"/>
              </a:rPr>
              <a:t>a</a:t>
            </a:r>
            <a:r>
              <a:rPr lang="id-ID" sz="6000" spc="2200" dirty="0">
                <a:latin typeface="+mj-lt"/>
              </a:rPr>
              <a:t> </a:t>
            </a:r>
            <a:r>
              <a:rPr lang="id-ID" sz="6000" spc="2200" dirty="0" err="1">
                <a:latin typeface="+mj-lt"/>
              </a:rPr>
              <a:t>la</a:t>
            </a:r>
            <a:r>
              <a:rPr lang="id-ID" sz="6000" spc="2200" dirty="0">
                <a:latin typeface="+mj-lt"/>
              </a:rPr>
              <a:t> UCA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45776" y="1294578"/>
            <a:ext cx="9977209" cy="360001"/>
            <a:chOff x="1466752" y="1220467"/>
            <a:chExt cx="9977209" cy="360001"/>
          </a:xfrm>
        </p:grpSpPr>
        <p:grpSp>
          <p:nvGrpSpPr>
            <p:cNvPr id="23" name="Group 22"/>
            <p:cNvGrpSpPr/>
            <p:nvPr/>
          </p:nvGrpSpPr>
          <p:grpSpPr>
            <a:xfrm rot="2700000">
              <a:off x="11083961" y="1220468"/>
              <a:ext cx="360000" cy="360000"/>
              <a:chOff x="2358572" y="1016001"/>
              <a:chExt cx="856342" cy="856342"/>
            </a:xfrm>
            <a:effectLst/>
          </p:grpSpPr>
          <p:cxnSp>
            <p:nvCxnSpPr>
              <p:cNvPr id="27" name="Straight Connector 26"/>
              <p:cNvCxnSpPr/>
              <p:nvPr/>
            </p:nvCxnSpPr>
            <p:spPr>
              <a:xfrm flipH="1">
                <a:off x="2786743" y="1016001"/>
                <a:ext cx="0" cy="856342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>
                <a:off x="2786743" y="986972"/>
                <a:ext cx="0" cy="856342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 rot="2700000">
              <a:off x="1466752" y="1220467"/>
              <a:ext cx="360000" cy="360000"/>
              <a:chOff x="2358572" y="1016001"/>
              <a:chExt cx="856342" cy="856342"/>
            </a:xfrm>
            <a:effectLst/>
          </p:grpSpPr>
          <p:cxnSp>
            <p:nvCxnSpPr>
              <p:cNvPr id="25" name="Straight Connector 24"/>
              <p:cNvCxnSpPr/>
              <p:nvPr/>
            </p:nvCxnSpPr>
            <p:spPr>
              <a:xfrm flipH="1">
                <a:off x="2786743" y="1016001"/>
                <a:ext cx="0" cy="856342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>
                <a:off x="2786743" y="986972"/>
                <a:ext cx="0" cy="856342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E9E2D8C-F2EC-E945-936F-D909EE6C79CA}"/>
              </a:ext>
            </a:extLst>
          </p:cNvPr>
          <p:cNvSpPr txBox="1"/>
          <p:nvPr/>
        </p:nvSpPr>
        <p:spPr>
          <a:xfrm>
            <a:off x="1395417" y="3452169"/>
            <a:ext cx="631514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6000" b="0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Big River Script Sample" panose="02000000000000000000" pitchFamily="2" charset="0"/>
                <a:sym typeface="Source Sans Pro"/>
              </a:rPr>
              <a:t>Bienvenidas/os</a:t>
            </a: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2B2B2B"/>
              </a:solidFill>
              <a:effectLst/>
              <a:uFillTx/>
              <a:latin typeface="Big River Script Sample" panose="02000000000000000000" pitchFamily="2" charset="0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418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4819DFF-AE90-5943-9948-91B67A7212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17BEB4D-D9EE-AE45-AFBE-F4E9144553B5}"/>
              </a:ext>
            </a:extLst>
          </p:cNvPr>
          <p:cNvSpPr/>
          <p:nvPr/>
        </p:nvSpPr>
        <p:spPr>
          <a:xfrm>
            <a:off x="3051499" y="620688"/>
            <a:ext cx="9140501" cy="623731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058" y="2134341"/>
            <a:ext cx="1899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FÓRMULA DE CÁLCULO de la NOTA</a:t>
            </a:r>
          </a:p>
        </p:txBody>
      </p:sp>
      <p:sp>
        <p:nvSpPr>
          <p:cNvPr id="3" name="Freeform 2"/>
          <p:cNvSpPr/>
          <p:nvPr/>
        </p:nvSpPr>
        <p:spPr>
          <a:xfrm rot="5400000">
            <a:off x="582910" y="1317984"/>
            <a:ext cx="2875935" cy="2785075"/>
          </a:xfrm>
          <a:custGeom>
            <a:avLst/>
            <a:gdLst>
              <a:gd name="connsiteX0" fmla="*/ 0 w 2698956"/>
              <a:gd name="connsiteY0" fmla="*/ 3225518 h 3225518"/>
              <a:gd name="connsiteX1" fmla="*/ 1 w 2698956"/>
              <a:gd name="connsiteY1" fmla="*/ 0 h 3225518"/>
              <a:gd name="connsiteX2" fmla="*/ 2698956 w 2698956"/>
              <a:gd name="connsiteY2" fmla="*/ 0 h 3225518"/>
              <a:gd name="connsiteX3" fmla="*/ 2698956 w 2698956"/>
              <a:gd name="connsiteY3" fmla="*/ 3225518 h 3225518"/>
              <a:gd name="connsiteX4" fmla="*/ 689958 w 2698956"/>
              <a:gd name="connsiteY4" fmla="*/ 3225518 h 3225518"/>
              <a:gd name="connsiteX5" fmla="*/ 457203 w 2698956"/>
              <a:gd name="connsiteY5" fmla="*/ 2842059 h 3225518"/>
              <a:gd name="connsiteX6" fmla="*/ 224447 w 2698956"/>
              <a:gd name="connsiteY6" fmla="*/ 3225518 h 3225518"/>
              <a:gd name="connsiteX7" fmla="*/ 0 w 2698956"/>
              <a:gd name="connsiteY7" fmla="*/ 3225518 h 322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8956" h="3225518">
                <a:moveTo>
                  <a:pt x="0" y="3225518"/>
                </a:moveTo>
                <a:lnTo>
                  <a:pt x="1" y="0"/>
                </a:lnTo>
                <a:lnTo>
                  <a:pt x="2698956" y="0"/>
                </a:lnTo>
                <a:lnTo>
                  <a:pt x="2698956" y="3225518"/>
                </a:lnTo>
                <a:lnTo>
                  <a:pt x="689958" y="3225518"/>
                </a:lnTo>
                <a:lnTo>
                  <a:pt x="457203" y="2842059"/>
                </a:lnTo>
                <a:lnTo>
                  <a:pt x="224447" y="3225518"/>
                </a:lnTo>
                <a:lnTo>
                  <a:pt x="0" y="3225518"/>
                </a:lnTo>
                <a:close/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pic>
        <p:nvPicPr>
          <p:cNvPr id="50" name="Logo-40-Aniversario-UCA-Color.png" descr="Logo-40-Aniversario-UCA-Color.png">
            <a:extLst>
              <a:ext uri="{FF2B5EF4-FFF2-40B4-BE49-F238E27FC236}">
                <a16:creationId xmlns:a16="http://schemas.microsoft.com/office/drawing/2014/main" id="{D79A2FF4-A202-AC40-A30D-EF32AADE5C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Rectangle 4">
            <a:extLst>
              <a:ext uri="{FF2B5EF4-FFF2-40B4-BE49-F238E27FC236}">
                <a16:creationId xmlns:a16="http://schemas.microsoft.com/office/drawing/2014/main" id="{12DFC75B-59A7-B14D-836A-AAB4DC58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403" y="3063250"/>
            <a:ext cx="7916863" cy="57467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7243" tIns="43622" rIns="87243" bIns="43622" anchor="ctr"/>
          <a:lstStyle/>
          <a:p>
            <a:pPr algn="ctr" defTabSz="8730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8400" b="1">
              <a:solidFill>
                <a:srgbClr val="FF6600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52" name="object 14">
            <a:extLst>
              <a:ext uri="{FF2B5EF4-FFF2-40B4-BE49-F238E27FC236}">
                <a16:creationId xmlns:a16="http://schemas.microsoft.com/office/drawing/2014/main" id="{1D73D5C1-AB2B-F345-B5A9-701A68FAB0CF}"/>
              </a:ext>
            </a:extLst>
          </p:cNvPr>
          <p:cNvSpPr txBox="1"/>
          <p:nvPr/>
        </p:nvSpPr>
        <p:spPr>
          <a:xfrm>
            <a:off x="4905666" y="1199483"/>
            <a:ext cx="1257300" cy="250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56" defTabSz="7816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8" dirty="0">
                <a:solidFill>
                  <a:srgbClr val="0070C0"/>
                </a:solidFill>
                <a:latin typeface="Arial Narrow"/>
                <a:ea typeface="+mn-ea"/>
                <a:cs typeface="Arial Narrow"/>
              </a:rPr>
              <a:t>Prueba</a:t>
            </a:r>
            <a:r>
              <a:rPr sz="1600" b="1" spc="-120" dirty="0">
                <a:solidFill>
                  <a:srgbClr val="0070C0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600" b="1" spc="13" dirty="0">
                <a:solidFill>
                  <a:srgbClr val="0070C0"/>
                </a:solidFill>
                <a:latin typeface="Arial Narrow"/>
                <a:ea typeface="+mn-ea"/>
                <a:cs typeface="Arial Narrow"/>
              </a:rPr>
              <a:t>Acceso</a:t>
            </a:r>
            <a:endParaRPr sz="1600" dirty="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53" name="object 43">
            <a:extLst>
              <a:ext uri="{FF2B5EF4-FFF2-40B4-BE49-F238E27FC236}">
                <a16:creationId xmlns:a16="http://schemas.microsoft.com/office/drawing/2014/main" id="{5979B7ED-CD63-A140-B797-6F0126A1E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2504" y="1185196"/>
            <a:ext cx="152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8" defTabSz="1111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1111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1111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1111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1111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984807"/>
                </a:solidFill>
                <a:latin typeface="Arial Narrow" panose="020B0606020202030204" pitchFamily="34" charset="0"/>
              </a:rPr>
              <a:t>Pruebas Admisión</a:t>
            </a:r>
            <a:endParaRPr lang="es-ES" altLang="es-ES" sz="1600" dirty="0">
              <a:solidFill>
                <a:srgbClr val="984807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EBFFEC7C-CD62-4041-8B67-5653FCFC0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416" y="4596775"/>
            <a:ext cx="858361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2238" defTabSz="1111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1111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1111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1111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1111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1111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50"/>
              </a:lnSpc>
              <a:spcBef>
                <a:spcPts val="363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00B050"/>
                </a:solidFill>
                <a:latin typeface="Arial Narrow" panose="020B0606020202030204" pitchFamily="34" charset="0"/>
              </a:rPr>
              <a:t>           </a:t>
            </a:r>
            <a:r>
              <a:rPr lang="es-ES" altLang="es-ES" sz="1800" b="1" dirty="0">
                <a:solidFill>
                  <a:srgbClr val="92D050"/>
                </a:solidFill>
                <a:latin typeface="Arial Narrow" panose="020B0606020202030204" pitchFamily="34" charset="0"/>
              </a:rPr>
              <a:t>NMB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 =  Nota Media Bachillerato </a:t>
            </a:r>
          </a:p>
          <a:p>
            <a:pPr eaLnBrk="1" hangingPunct="1">
              <a:lnSpc>
                <a:spcPts val="205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     </a:t>
            </a:r>
            <a:r>
              <a:rPr lang="es-ES" alt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NMCFGS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= Nota Media Ciclo Formativo Grado Superior</a:t>
            </a:r>
            <a:endParaRPr lang="es-ES" altLang="es-E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ts val="1938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      </a:t>
            </a:r>
            <a:r>
              <a:rPr lang="es-ES" altLang="es-ES" sz="1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PEvAU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 =  Calificación de la Prueba</a:t>
            </a:r>
            <a:endParaRPr lang="es-ES" altLang="es-E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ts val="1938"/>
              </a:lnSpc>
              <a:spcBef>
                <a:spcPts val="138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984807"/>
                </a:solidFill>
                <a:latin typeface="Arial Narrow" panose="020B0606020202030204" pitchFamily="34" charset="0"/>
              </a:rPr>
              <a:t>CM1 y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800" b="1" dirty="0">
                <a:solidFill>
                  <a:srgbClr val="984807"/>
                </a:solidFill>
                <a:latin typeface="Arial Narrow" panose="020B0606020202030204" pitchFamily="34" charset="0"/>
              </a:rPr>
              <a:t>CM2 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= Las calificaciones de </a:t>
            </a: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dos materias 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con más de 5 puntos que con sus parámetros </a:t>
            </a:r>
          </a:p>
          <a:p>
            <a:pPr eaLnBrk="1" hangingPunct="1">
              <a:lnSpc>
                <a:spcPts val="1938"/>
              </a:lnSpc>
              <a:spcBef>
                <a:spcPts val="138"/>
              </a:spcBef>
              <a:buFontTx/>
              <a:buNone/>
              <a:defRPr/>
            </a:pP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                       dé la  mejor nota de admisión</a:t>
            </a:r>
          </a:p>
          <a:p>
            <a:pPr eaLnBrk="1" hangingPunct="1">
              <a:lnSpc>
                <a:spcPts val="1938"/>
              </a:lnSpc>
              <a:spcBef>
                <a:spcPts val="138"/>
              </a:spcBef>
              <a:buFontTx/>
              <a:buNone/>
              <a:defRPr/>
            </a:pP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                       (</a:t>
            </a: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puede ser la </a:t>
            </a:r>
            <a:r>
              <a:rPr lang="es-ES" altLang="es-ES" sz="1800" b="1" dirty="0">
                <a:solidFill>
                  <a:srgbClr val="FFCC00"/>
                </a:solidFill>
                <a:latin typeface="Arial Narrow" panose="020B0606020202030204" pitchFamily="34" charset="0"/>
              </a:rPr>
              <a:t>materia troncal de modalidad</a:t>
            </a:r>
            <a:r>
              <a:rPr lang="es-ES" altLang="es-ES" sz="1800" b="1" dirty="0">
                <a:solidFill>
                  <a:srgbClr val="FF00FF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si tiene una nota &gt;= 5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)</a:t>
            </a:r>
            <a:endParaRPr lang="es-ES" altLang="es-E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ts val="1913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           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 y 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b</a:t>
            </a: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=</a:t>
            </a:r>
            <a:r>
              <a:rPr lang="es-ES" altLang="es-ES" sz="1800" b="1" dirty="0">
                <a:solidFill>
                  <a:srgbClr val="3F3F3F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800" dirty="0">
                <a:solidFill>
                  <a:srgbClr val="3F3F3F"/>
                </a:solidFill>
                <a:latin typeface="Arial Narrow" panose="020B0606020202030204" pitchFamily="34" charset="0"/>
              </a:rPr>
              <a:t>Parámetros de ponderación con valores entre 0 y 0,2</a:t>
            </a:r>
            <a:endParaRPr lang="es-ES" altLang="es-E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5" name="Grupo 5">
            <a:extLst>
              <a:ext uri="{FF2B5EF4-FFF2-40B4-BE49-F238E27FC236}">
                <a16:creationId xmlns:a16="http://schemas.microsoft.com/office/drawing/2014/main" id="{4D65743D-2B18-FD47-95FC-D18B302D833B}"/>
              </a:ext>
            </a:extLst>
          </p:cNvPr>
          <p:cNvGrpSpPr>
            <a:grpSpLocks/>
          </p:cNvGrpSpPr>
          <p:nvPr/>
        </p:nvGrpSpPr>
        <p:grpSpPr bwMode="auto">
          <a:xfrm>
            <a:off x="3591216" y="1478883"/>
            <a:ext cx="7893050" cy="1027113"/>
            <a:chOff x="429419" y="1720850"/>
            <a:chExt cx="7893844" cy="1027112"/>
          </a:xfrm>
        </p:grpSpPr>
        <p:sp>
          <p:nvSpPr>
            <p:cNvPr id="56" name="object 16">
              <a:extLst>
                <a:ext uri="{FF2B5EF4-FFF2-40B4-BE49-F238E27FC236}">
                  <a16:creationId xmlns:a16="http://schemas.microsoft.com/office/drawing/2014/main" id="{70D8A7D8-6567-E149-B8D1-984AEB740C5E}"/>
                </a:ext>
              </a:extLst>
            </p:cNvPr>
            <p:cNvSpPr/>
            <p:nvPr/>
          </p:nvSpPr>
          <p:spPr>
            <a:xfrm>
              <a:off x="494514" y="1720850"/>
              <a:ext cx="0" cy="169863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5814">
              <a:solidFill>
                <a:srgbClr val="39527B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7" name="object 19">
              <a:extLst>
                <a:ext uri="{FF2B5EF4-FFF2-40B4-BE49-F238E27FC236}">
                  <a16:creationId xmlns:a16="http://schemas.microsoft.com/office/drawing/2014/main" id="{F20B16D4-0C2B-0F4A-B238-8ADEF0452037}"/>
                </a:ext>
              </a:extLst>
            </p:cNvPr>
            <p:cNvSpPr/>
            <p:nvPr/>
          </p:nvSpPr>
          <p:spPr>
            <a:xfrm>
              <a:off x="1439171" y="1720850"/>
              <a:ext cx="0" cy="169863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6575">
              <a:solidFill>
                <a:srgbClr val="39527B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5FC85D3E-C8AA-704F-B677-B2169361756C}"/>
                </a:ext>
              </a:extLst>
            </p:cNvPr>
            <p:cNvSpPr/>
            <p:nvPr/>
          </p:nvSpPr>
          <p:spPr>
            <a:xfrm>
              <a:off x="2383829" y="1720850"/>
              <a:ext cx="0" cy="169863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5813">
              <a:solidFill>
                <a:srgbClr val="39527B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9" name="object 24">
              <a:extLst>
                <a:ext uri="{FF2B5EF4-FFF2-40B4-BE49-F238E27FC236}">
                  <a16:creationId xmlns:a16="http://schemas.microsoft.com/office/drawing/2014/main" id="{25B4AF13-12B5-D94A-982D-46E0A68B94BC}"/>
                </a:ext>
              </a:extLst>
            </p:cNvPr>
            <p:cNvSpPr/>
            <p:nvPr/>
          </p:nvSpPr>
          <p:spPr>
            <a:xfrm>
              <a:off x="4274731" y="1720850"/>
              <a:ext cx="0" cy="169863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5813">
              <a:solidFill>
                <a:srgbClr val="39527B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0" name="object 25">
              <a:extLst>
                <a:ext uri="{FF2B5EF4-FFF2-40B4-BE49-F238E27FC236}">
                  <a16:creationId xmlns:a16="http://schemas.microsoft.com/office/drawing/2014/main" id="{D4063280-AB37-E247-BD14-221CC3344C87}"/>
                </a:ext>
              </a:extLst>
            </p:cNvPr>
            <p:cNvSpPr/>
            <p:nvPr/>
          </p:nvSpPr>
          <p:spPr>
            <a:xfrm>
              <a:off x="3330074" y="1720850"/>
              <a:ext cx="0" cy="169863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6575">
              <a:solidFill>
                <a:srgbClr val="39527B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1" name="object 31">
              <a:extLst>
                <a:ext uri="{FF2B5EF4-FFF2-40B4-BE49-F238E27FC236}">
                  <a16:creationId xmlns:a16="http://schemas.microsoft.com/office/drawing/2014/main" id="{1DEF3258-0DB9-8941-8B6D-416B68D91A09}"/>
                </a:ext>
              </a:extLst>
            </p:cNvPr>
            <p:cNvSpPr/>
            <p:nvPr/>
          </p:nvSpPr>
          <p:spPr>
            <a:xfrm>
              <a:off x="4541458" y="1722438"/>
              <a:ext cx="0" cy="169862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6575">
              <a:solidFill>
                <a:srgbClr val="39527B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sp>
          <p:nvSpPr>
            <p:cNvPr id="62" name="object 34">
              <a:extLst>
                <a:ext uri="{FF2B5EF4-FFF2-40B4-BE49-F238E27FC236}">
                  <a16:creationId xmlns:a16="http://schemas.microsoft.com/office/drawing/2014/main" id="{3A9CCAF0-910C-7B48-87AE-E84300DAB404}"/>
                </a:ext>
              </a:extLst>
            </p:cNvPr>
            <p:cNvSpPr/>
            <p:nvPr/>
          </p:nvSpPr>
          <p:spPr>
            <a:xfrm>
              <a:off x="5487703" y="1722438"/>
              <a:ext cx="0" cy="169862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5813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sp>
          <p:nvSpPr>
            <p:cNvPr id="63" name="object 37">
              <a:extLst>
                <a:ext uri="{FF2B5EF4-FFF2-40B4-BE49-F238E27FC236}">
                  <a16:creationId xmlns:a16="http://schemas.microsoft.com/office/drawing/2014/main" id="{CA1D050A-0D13-A34C-9244-EFCE675BA1DE}"/>
                </a:ext>
              </a:extLst>
            </p:cNvPr>
            <p:cNvSpPr/>
            <p:nvPr/>
          </p:nvSpPr>
          <p:spPr>
            <a:xfrm>
              <a:off x="6433948" y="1722438"/>
              <a:ext cx="0" cy="169862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65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sp>
          <p:nvSpPr>
            <p:cNvPr id="64" name="object 39">
              <a:extLst>
                <a:ext uri="{FF2B5EF4-FFF2-40B4-BE49-F238E27FC236}">
                  <a16:creationId xmlns:a16="http://schemas.microsoft.com/office/drawing/2014/main" id="{6F02E61B-87AD-5442-81CC-E810D6DB33A1}"/>
                </a:ext>
              </a:extLst>
            </p:cNvPr>
            <p:cNvSpPr/>
            <p:nvPr/>
          </p:nvSpPr>
          <p:spPr>
            <a:xfrm>
              <a:off x="8323263" y="1722438"/>
              <a:ext cx="0" cy="169862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35814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sp>
          <p:nvSpPr>
            <p:cNvPr id="65" name="object 40">
              <a:extLst>
                <a:ext uri="{FF2B5EF4-FFF2-40B4-BE49-F238E27FC236}">
                  <a16:creationId xmlns:a16="http://schemas.microsoft.com/office/drawing/2014/main" id="{500686D8-7A72-1548-AA16-F6F2897EF4E2}"/>
                </a:ext>
              </a:extLst>
            </p:cNvPr>
            <p:cNvSpPr/>
            <p:nvPr/>
          </p:nvSpPr>
          <p:spPr>
            <a:xfrm>
              <a:off x="7378606" y="1722438"/>
              <a:ext cx="0" cy="169862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365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781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5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grpSp>
          <p:nvGrpSpPr>
            <p:cNvPr id="66" name="Grupo 1">
              <a:extLst>
                <a:ext uri="{FF2B5EF4-FFF2-40B4-BE49-F238E27FC236}">
                  <a16:creationId xmlns:a16="http://schemas.microsoft.com/office/drawing/2014/main" id="{53891781-C391-0A4A-8DFB-191DCD9B3D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19" y="1765300"/>
              <a:ext cx="7892256" cy="982662"/>
              <a:chOff x="429419" y="1766888"/>
              <a:chExt cx="7892256" cy="982662"/>
            </a:xfrm>
          </p:grpSpPr>
          <p:sp>
            <p:nvSpPr>
              <p:cNvPr id="67" name="object 17">
                <a:extLst>
                  <a:ext uri="{FF2B5EF4-FFF2-40B4-BE49-F238E27FC236}">
                    <a16:creationId xmlns:a16="http://schemas.microsoft.com/office/drawing/2014/main" id="{5C8D7ED2-8CE2-8147-A406-EA767940879E}"/>
                  </a:ext>
                </a:extLst>
              </p:cNvPr>
              <p:cNvSpPr/>
              <p:nvPr/>
            </p:nvSpPr>
            <p:spPr>
              <a:xfrm>
                <a:off x="494514" y="1774826"/>
                <a:ext cx="94465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1106170" h="72389">
                    <a:moveTo>
                      <a:pt x="0" y="0"/>
                    </a:moveTo>
                    <a:lnTo>
                      <a:pt x="0" y="72389"/>
                    </a:lnTo>
                    <a:lnTo>
                      <a:pt x="1105662" y="72389"/>
                    </a:lnTo>
                    <a:lnTo>
                      <a:pt x="11056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8" name="object 20">
                <a:extLst>
                  <a:ext uri="{FF2B5EF4-FFF2-40B4-BE49-F238E27FC236}">
                    <a16:creationId xmlns:a16="http://schemas.microsoft.com/office/drawing/2014/main" id="{BFE28197-C612-4842-A6BB-0E4D6414AB60}"/>
                  </a:ext>
                </a:extLst>
              </p:cNvPr>
              <p:cNvSpPr/>
              <p:nvPr/>
            </p:nvSpPr>
            <p:spPr>
              <a:xfrm>
                <a:off x="1439171" y="1774826"/>
                <a:ext cx="944658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1104900" h="72389">
                    <a:moveTo>
                      <a:pt x="0" y="0"/>
                    </a:moveTo>
                    <a:lnTo>
                      <a:pt x="0" y="72389"/>
                    </a:lnTo>
                    <a:lnTo>
                      <a:pt x="1104899" y="72389"/>
                    </a:lnTo>
                    <a:lnTo>
                      <a:pt x="11048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9" name="object 23">
                <a:extLst>
                  <a:ext uri="{FF2B5EF4-FFF2-40B4-BE49-F238E27FC236}">
                    <a16:creationId xmlns:a16="http://schemas.microsoft.com/office/drawing/2014/main" id="{C41C1710-D742-A440-8857-7564020FBF12}"/>
                  </a:ext>
                </a:extLst>
              </p:cNvPr>
              <p:cNvSpPr/>
              <p:nvPr/>
            </p:nvSpPr>
            <p:spPr>
              <a:xfrm>
                <a:off x="2383829" y="1774826"/>
                <a:ext cx="946245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1106170" h="72389">
                    <a:moveTo>
                      <a:pt x="0" y="0"/>
                    </a:moveTo>
                    <a:lnTo>
                      <a:pt x="0" y="72390"/>
                    </a:lnTo>
                    <a:lnTo>
                      <a:pt x="1105661" y="72389"/>
                    </a:lnTo>
                    <a:lnTo>
                      <a:pt x="1105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0" name="object 26">
                <a:extLst>
                  <a:ext uri="{FF2B5EF4-FFF2-40B4-BE49-F238E27FC236}">
                    <a16:creationId xmlns:a16="http://schemas.microsoft.com/office/drawing/2014/main" id="{5AF2D356-1EBF-6343-BD1D-03AF5637C2CB}"/>
                  </a:ext>
                </a:extLst>
              </p:cNvPr>
              <p:cNvSpPr/>
              <p:nvPr/>
            </p:nvSpPr>
            <p:spPr>
              <a:xfrm>
                <a:off x="3330074" y="1774826"/>
                <a:ext cx="94465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1104900" h="72389">
                    <a:moveTo>
                      <a:pt x="0" y="0"/>
                    </a:moveTo>
                    <a:lnTo>
                      <a:pt x="0" y="72389"/>
                    </a:lnTo>
                    <a:lnTo>
                      <a:pt x="1104900" y="72389"/>
                    </a:lnTo>
                    <a:lnTo>
                      <a:pt x="11049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srgbClr val="FFCC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1" name="object 27">
                <a:extLst>
                  <a:ext uri="{FF2B5EF4-FFF2-40B4-BE49-F238E27FC236}">
                    <a16:creationId xmlns:a16="http://schemas.microsoft.com/office/drawing/2014/main" id="{613D94C3-FB9D-3D47-9995-CFA343D06D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063" y="1981200"/>
                <a:ext cx="182721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14288" defTabSz="111125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1414463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 defTabSz="111125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1414463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 defTabSz="111125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141446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 defTabSz="111125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14144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 defTabSz="111125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14144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14144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14144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14144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14144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1600" b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Hª España    L. </a:t>
                </a:r>
                <a:r>
                  <a:rPr lang="es-ES" altLang="es-ES" sz="1600" b="1" dirty="0" err="1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Esp.Lit</a:t>
                </a:r>
                <a:r>
                  <a:rPr lang="es-ES" altLang="es-ES" sz="1600" b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.</a:t>
                </a:r>
                <a:endParaRPr lang="es-ES" altLang="es-ES" sz="16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72" name="object 28">
                <a:extLst>
                  <a:ext uri="{FF2B5EF4-FFF2-40B4-BE49-F238E27FC236}">
                    <a16:creationId xmlns:a16="http://schemas.microsoft.com/office/drawing/2014/main" id="{0D650F92-1C6D-BE4C-B648-A3A531EE9FFA}"/>
                  </a:ext>
                </a:extLst>
              </p:cNvPr>
              <p:cNvSpPr txBox="1"/>
              <p:nvPr/>
            </p:nvSpPr>
            <p:spPr>
              <a:xfrm>
                <a:off x="2453686" y="1973263"/>
                <a:ext cx="804943" cy="250825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pPr marL="10856"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1600" b="1" spc="4" dirty="0">
                    <a:solidFill>
                      <a:srgbClr val="0070C0"/>
                    </a:solidFill>
                    <a:latin typeface="Arial Narrow"/>
                    <a:ea typeface="+mn-ea"/>
                    <a:cs typeface="Arial Narrow"/>
                  </a:rPr>
                  <a:t>L.</a:t>
                </a:r>
                <a:r>
                  <a:rPr sz="1600" b="1" spc="-64" dirty="0">
                    <a:solidFill>
                      <a:srgbClr val="0070C0"/>
                    </a:solidFill>
                    <a:latin typeface="Arial Narrow"/>
                    <a:ea typeface="+mn-ea"/>
                    <a:cs typeface="Arial Narrow"/>
                  </a:rPr>
                  <a:t> </a:t>
                </a:r>
                <a:r>
                  <a:rPr sz="1600" b="1" spc="4" dirty="0">
                    <a:solidFill>
                      <a:srgbClr val="0070C0"/>
                    </a:solidFill>
                    <a:latin typeface="Arial Narrow"/>
                    <a:ea typeface="+mn-ea"/>
                    <a:cs typeface="Arial Narrow"/>
                  </a:rPr>
                  <a:t>Extranj</a:t>
                </a:r>
                <a:endParaRPr sz="1600" dirty="0">
                  <a:solidFill>
                    <a:prstClr val="black"/>
                  </a:solidFill>
                  <a:latin typeface="Arial Narrow"/>
                  <a:ea typeface="+mn-ea"/>
                  <a:cs typeface="Arial Narrow"/>
                </a:endParaRPr>
              </a:p>
            </p:txBody>
          </p:sp>
          <p:sp>
            <p:nvSpPr>
              <p:cNvPr id="73" name="object 29">
                <a:extLst>
                  <a:ext uri="{FF2B5EF4-FFF2-40B4-BE49-F238E27FC236}">
                    <a16:creationId xmlns:a16="http://schemas.microsoft.com/office/drawing/2014/main" id="{DFDF4E75-5923-AA47-AE50-8981AD3847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7250" y="1933575"/>
                <a:ext cx="8731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14288" indent="168275" defTabSz="11112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 defTabSz="11112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 defTabSz="11112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 defTabSz="11112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 defTabSz="11112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defTabSz="1111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ts val="1788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s-ES" sz="1600" b="1">
                    <a:solidFill>
                      <a:srgbClr val="FFCC00"/>
                    </a:solidFill>
                    <a:latin typeface="Arial Narrow" panose="020B0606020202030204" pitchFamily="34" charset="0"/>
                  </a:rPr>
                  <a:t>Troncal  Modalidad</a:t>
                </a:r>
                <a:endParaRPr lang="es-ES" altLang="es-ES" sz="1600">
                  <a:solidFill>
                    <a:srgbClr val="FFCC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74" name="object 32">
                <a:extLst>
                  <a:ext uri="{FF2B5EF4-FFF2-40B4-BE49-F238E27FC236}">
                    <a16:creationId xmlns:a16="http://schemas.microsoft.com/office/drawing/2014/main" id="{041FB04D-2070-184D-A541-034626AB456E}"/>
                  </a:ext>
                </a:extLst>
              </p:cNvPr>
              <p:cNvSpPr/>
              <p:nvPr/>
            </p:nvSpPr>
            <p:spPr>
              <a:xfrm>
                <a:off x="4541458" y="1774826"/>
                <a:ext cx="94624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04900" h="72389">
                    <a:moveTo>
                      <a:pt x="0" y="0"/>
                    </a:moveTo>
                    <a:lnTo>
                      <a:pt x="0" y="72389"/>
                    </a:lnTo>
                    <a:lnTo>
                      <a:pt x="1104900" y="72389"/>
                    </a:lnTo>
                    <a:lnTo>
                      <a:pt x="11049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schemeClr val="accent6">
                      <a:lumMod val="50000"/>
                    </a:scheme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5" name="object 35">
                <a:extLst>
                  <a:ext uri="{FF2B5EF4-FFF2-40B4-BE49-F238E27FC236}">
                    <a16:creationId xmlns:a16="http://schemas.microsoft.com/office/drawing/2014/main" id="{AA156E17-CFFD-0E4B-8224-478EE83B6151}"/>
                  </a:ext>
                </a:extLst>
              </p:cNvPr>
              <p:cNvSpPr/>
              <p:nvPr/>
            </p:nvSpPr>
            <p:spPr>
              <a:xfrm>
                <a:off x="5487703" y="1774826"/>
                <a:ext cx="94624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06170" h="72389">
                    <a:moveTo>
                      <a:pt x="0" y="0"/>
                    </a:moveTo>
                    <a:lnTo>
                      <a:pt x="0" y="72389"/>
                    </a:lnTo>
                    <a:lnTo>
                      <a:pt x="1105662" y="72389"/>
                    </a:lnTo>
                    <a:lnTo>
                      <a:pt x="11056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schemeClr val="accent6">
                      <a:lumMod val="50000"/>
                    </a:scheme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6" name="object 38">
                <a:extLst>
                  <a:ext uri="{FF2B5EF4-FFF2-40B4-BE49-F238E27FC236}">
                    <a16:creationId xmlns:a16="http://schemas.microsoft.com/office/drawing/2014/main" id="{C34B6C9B-5380-BA4D-807B-924F3C83C1A1}"/>
                  </a:ext>
                </a:extLst>
              </p:cNvPr>
              <p:cNvSpPr/>
              <p:nvPr/>
            </p:nvSpPr>
            <p:spPr>
              <a:xfrm>
                <a:off x="6433948" y="1774826"/>
                <a:ext cx="94465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04900" h="72389">
                    <a:moveTo>
                      <a:pt x="0" y="0"/>
                    </a:moveTo>
                    <a:lnTo>
                      <a:pt x="0" y="72389"/>
                    </a:lnTo>
                    <a:lnTo>
                      <a:pt x="1104900" y="72389"/>
                    </a:lnTo>
                    <a:lnTo>
                      <a:pt x="11049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schemeClr val="accent6">
                      <a:lumMod val="50000"/>
                    </a:scheme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7" name="object 42">
                <a:extLst>
                  <a:ext uri="{FF2B5EF4-FFF2-40B4-BE49-F238E27FC236}">
                    <a16:creationId xmlns:a16="http://schemas.microsoft.com/office/drawing/2014/main" id="{C44A9B0E-9904-2441-B701-B001CF0975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4077" y="1990726"/>
                <a:ext cx="2114763" cy="25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marL="14288" defTabSz="11112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defTabSz="11112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defTabSz="11112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defTabSz="11112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defTabSz="11112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3057525" indent="-771525" defTabSz="1111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3514725" indent="-771525" defTabSz="1111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971925" indent="-771525" defTabSz="1111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4429125" indent="-771525" defTabSz="1111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ts val="1863"/>
                  </a:lnSpc>
                  <a:defRPr/>
                </a:pPr>
                <a:r>
                  <a:rPr lang="es-ES" altLang="es-ES" sz="1600" b="1" dirty="0">
                    <a:solidFill>
                      <a:schemeClr val="accent6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Hasta cuatro materias</a:t>
                </a:r>
                <a:endParaRPr lang="es-ES" altLang="es-ES" sz="1600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78" name="object 44">
                <a:extLst>
                  <a:ext uri="{FF2B5EF4-FFF2-40B4-BE49-F238E27FC236}">
                    <a16:creationId xmlns:a16="http://schemas.microsoft.com/office/drawing/2014/main" id="{07CB6F62-8BD9-3845-8810-1C37050DC852}"/>
                  </a:ext>
                </a:extLst>
              </p:cNvPr>
              <p:cNvSpPr/>
              <p:nvPr/>
            </p:nvSpPr>
            <p:spPr>
              <a:xfrm>
                <a:off x="429419" y="2444750"/>
                <a:ext cx="3796095" cy="296862"/>
              </a:xfrm>
              <a:custGeom>
                <a:avLst/>
                <a:gdLst/>
                <a:ahLst/>
                <a:cxnLst/>
                <a:rect l="l" t="t" r="r" b="b"/>
                <a:pathLst>
                  <a:path w="4438015" h="346710">
                    <a:moveTo>
                      <a:pt x="2243444" y="303877"/>
                    </a:moveTo>
                    <a:lnTo>
                      <a:pt x="2201240" y="242735"/>
                    </a:lnTo>
                    <a:lnTo>
                      <a:pt x="2161386" y="215099"/>
                    </a:lnTo>
                    <a:lnTo>
                      <a:pt x="2115111" y="193805"/>
                    </a:lnTo>
                    <a:lnTo>
                      <a:pt x="2065290" y="178288"/>
                    </a:lnTo>
                    <a:lnTo>
                      <a:pt x="2014795" y="167987"/>
                    </a:lnTo>
                    <a:lnTo>
                      <a:pt x="1966503" y="162339"/>
                    </a:lnTo>
                    <a:lnTo>
                      <a:pt x="1923288" y="160782"/>
                    </a:lnTo>
                    <a:lnTo>
                      <a:pt x="313182" y="160782"/>
                    </a:lnTo>
                    <a:lnTo>
                      <a:pt x="275054" y="158802"/>
                    </a:lnTo>
                    <a:lnTo>
                      <a:pt x="231805" y="152953"/>
                    </a:lnTo>
                    <a:lnTo>
                      <a:pt x="186176" y="142865"/>
                    </a:lnTo>
                    <a:lnTo>
                      <a:pt x="140908" y="128173"/>
                    </a:lnTo>
                    <a:lnTo>
                      <a:pt x="98743" y="108507"/>
                    </a:lnTo>
                    <a:lnTo>
                      <a:pt x="62423" y="83502"/>
                    </a:lnTo>
                    <a:lnTo>
                      <a:pt x="34691" y="52789"/>
                    </a:lnTo>
                    <a:lnTo>
                      <a:pt x="18287" y="16002"/>
                    </a:lnTo>
                    <a:lnTo>
                      <a:pt x="16763" y="0"/>
                    </a:lnTo>
                    <a:lnTo>
                      <a:pt x="0" y="1524"/>
                    </a:lnTo>
                    <a:lnTo>
                      <a:pt x="19704" y="60999"/>
                    </a:lnTo>
                    <a:lnTo>
                      <a:pt x="50131" y="95296"/>
                    </a:lnTo>
                    <a:lnTo>
                      <a:pt x="90410" y="123081"/>
                    </a:lnTo>
                    <a:lnTo>
                      <a:pt x="137388" y="144732"/>
                    </a:lnTo>
                    <a:lnTo>
                      <a:pt x="187909" y="160626"/>
                    </a:lnTo>
                    <a:lnTo>
                      <a:pt x="238819" y="171141"/>
                    </a:lnTo>
                    <a:lnTo>
                      <a:pt x="286962" y="176655"/>
                    </a:lnTo>
                    <a:lnTo>
                      <a:pt x="329184" y="177546"/>
                    </a:lnTo>
                    <a:lnTo>
                      <a:pt x="1923288" y="177546"/>
                    </a:lnTo>
                    <a:lnTo>
                      <a:pt x="1939289" y="178308"/>
                    </a:lnTo>
                    <a:lnTo>
                      <a:pt x="2019488" y="185448"/>
                    </a:lnTo>
                    <a:lnTo>
                      <a:pt x="2065573" y="195727"/>
                    </a:lnTo>
                    <a:lnTo>
                      <a:pt x="2111568" y="210750"/>
                    </a:lnTo>
                    <a:lnTo>
                      <a:pt x="2154412" y="230718"/>
                    </a:lnTo>
                    <a:lnTo>
                      <a:pt x="2191042" y="255835"/>
                    </a:lnTo>
                    <a:lnTo>
                      <a:pt x="2218399" y="286303"/>
                    </a:lnTo>
                    <a:lnTo>
                      <a:pt x="2233422" y="322326"/>
                    </a:lnTo>
                    <a:lnTo>
                      <a:pt x="2235708" y="338328"/>
                    </a:lnTo>
                    <a:lnTo>
                      <a:pt x="2235708" y="328422"/>
                    </a:lnTo>
                    <a:lnTo>
                      <a:pt x="2237232" y="318516"/>
                    </a:lnTo>
                    <a:lnTo>
                      <a:pt x="2243444" y="303877"/>
                    </a:lnTo>
                    <a:close/>
                  </a:path>
                  <a:path w="4438015" h="346710">
                    <a:moveTo>
                      <a:pt x="2251710" y="337566"/>
                    </a:moveTo>
                    <a:lnTo>
                      <a:pt x="2251710" y="329184"/>
                    </a:lnTo>
                    <a:lnTo>
                      <a:pt x="2250186" y="319278"/>
                    </a:lnTo>
                    <a:lnTo>
                      <a:pt x="2243444" y="303877"/>
                    </a:lnTo>
                    <a:lnTo>
                      <a:pt x="2237232" y="318516"/>
                    </a:lnTo>
                    <a:lnTo>
                      <a:pt x="2235708" y="328422"/>
                    </a:lnTo>
                    <a:lnTo>
                      <a:pt x="2235708" y="337566"/>
                    </a:lnTo>
                    <a:lnTo>
                      <a:pt x="2251710" y="337566"/>
                    </a:lnTo>
                    <a:close/>
                  </a:path>
                  <a:path w="4438015" h="346710">
                    <a:moveTo>
                      <a:pt x="2251710" y="342900"/>
                    </a:moveTo>
                    <a:lnTo>
                      <a:pt x="2251710" y="337566"/>
                    </a:lnTo>
                    <a:lnTo>
                      <a:pt x="2235708" y="337566"/>
                    </a:lnTo>
                    <a:lnTo>
                      <a:pt x="2235708" y="342900"/>
                    </a:lnTo>
                    <a:lnTo>
                      <a:pt x="2239518" y="346710"/>
                    </a:lnTo>
                    <a:lnTo>
                      <a:pt x="2247900" y="346710"/>
                    </a:lnTo>
                    <a:lnTo>
                      <a:pt x="2251710" y="342900"/>
                    </a:lnTo>
                    <a:close/>
                  </a:path>
                  <a:path w="4438015" h="346710">
                    <a:moveTo>
                      <a:pt x="4437888" y="9906"/>
                    </a:moveTo>
                    <a:lnTo>
                      <a:pt x="4437888" y="1524"/>
                    </a:lnTo>
                    <a:lnTo>
                      <a:pt x="4421124" y="0"/>
                    </a:lnTo>
                    <a:lnTo>
                      <a:pt x="4421124" y="9144"/>
                    </a:lnTo>
                    <a:lnTo>
                      <a:pt x="4419600" y="16764"/>
                    </a:lnTo>
                    <a:lnTo>
                      <a:pt x="4402708" y="54626"/>
                    </a:lnTo>
                    <a:lnTo>
                      <a:pt x="4373354" y="86063"/>
                    </a:lnTo>
                    <a:lnTo>
                      <a:pt x="4334631" y="111451"/>
                    </a:lnTo>
                    <a:lnTo>
                      <a:pt x="4289631" y="131164"/>
                    </a:lnTo>
                    <a:lnTo>
                      <a:pt x="4241446" y="145578"/>
                    </a:lnTo>
                    <a:lnTo>
                      <a:pt x="4193168" y="155068"/>
                    </a:lnTo>
                    <a:lnTo>
                      <a:pt x="4147889" y="160011"/>
                    </a:lnTo>
                    <a:lnTo>
                      <a:pt x="4108704" y="160782"/>
                    </a:lnTo>
                    <a:lnTo>
                      <a:pt x="2564130" y="160782"/>
                    </a:lnTo>
                    <a:lnTo>
                      <a:pt x="2547366" y="161544"/>
                    </a:lnTo>
                    <a:lnTo>
                      <a:pt x="2506631" y="163510"/>
                    </a:lnTo>
                    <a:lnTo>
                      <a:pt x="2460758" y="169831"/>
                    </a:lnTo>
                    <a:lnTo>
                      <a:pt x="2412595" y="180851"/>
                    </a:lnTo>
                    <a:lnTo>
                      <a:pt x="2364995" y="196915"/>
                    </a:lnTo>
                    <a:lnTo>
                      <a:pt x="2320808" y="218368"/>
                    </a:lnTo>
                    <a:lnTo>
                      <a:pt x="2282884" y="245556"/>
                    </a:lnTo>
                    <a:lnTo>
                      <a:pt x="2254075" y="278823"/>
                    </a:lnTo>
                    <a:lnTo>
                      <a:pt x="2243444" y="303877"/>
                    </a:lnTo>
                    <a:lnTo>
                      <a:pt x="2250186" y="319278"/>
                    </a:lnTo>
                    <a:lnTo>
                      <a:pt x="2251710" y="329184"/>
                    </a:lnTo>
                    <a:lnTo>
                      <a:pt x="2251710" y="338328"/>
                    </a:lnTo>
                    <a:lnTo>
                      <a:pt x="2253234" y="323088"/>
                    </a:lnTo>
                    <a:lnTo>
                      <a:pt x="2270649" y="284584"/>
                    </a:lnTo>
                    <a:lnTo>
                      <a:pt x="2300038" y="252864"/>
                    </a:lnTo>
                    <a:lnTo>
                      <a:pt x="2338477" y="227436"/>
                    </a:lnTo>
                    <a:lnTo>
                      <a:pt x="2383045" y="207811"/>
                    </a:lnTo>
                    <a:lnTo>
                      <a:pt x="2430817" y="193500"/>
                    </a:lnTo>
                    <a:lnTo>
                      <a:pt x="2478871" y="184011"/>
                    </a:lnTo>
                    <a:lnTo>
                      <a:pt x="2524282" y="178856"/>
                    </a:lnTo>
                    <a:lnTo>
                      <a:pt x="2564130" y="177546"/>
                    </a:lnTo>
                    <a:lnTo>
                      <a:pt x="4126229" y="177546"/>
                    </a:lnTo>
                    <a:lnTo>
                      <a:pt x="4167087" y="175406"/>
                    </a:lnTo>
                    <a:lnTo>
                      <a:pt x="4213096" y="168929"/>
                    </a:lnTo>
                    <a:lnTo>
                      <a:pt x="4261383" y="157760"/>
                    </a:lnTo>
                    <a:lnTo>
                      <a:pt x="4309071" y="141541"/>
                    </a:lnTo>
                    <a:lnTo>
                      <a:pt x="4353288" y="119917"/>
                    </a:lnTo>
                    <a:lnTo>
                      <a:pt x="4391159" y="92531"/>
                    </a:lnTo>
                    <a:lnTo>
                      <a:pt x="4419809" y="59028"/>
                    </a:lnTo>
                    <a:lnTo>
                      <a:pt x="4436364" y="19050"/>
                    </a:lnTo>
                    <a:lnTo>
                      <a:pt x="4437888" y="9906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9" name="object 47">
                <a:extLst>
                  <a:ext uri="{FF2B5EF4-FFF2-40B4-BE49-F238E27FC236}">
                    <a16:creationId xmlns:a16="http://schemas.microsoft.com/office/drawing/2014/main" id="{E70DB5E1-577D-364D-B768-916832F846E7}"/>
                  </a:ext>
                </a:extLst>
              </p:cNvPr>
              <p:cNvSpPr/>
              <p:nvPr/>
            </p:nvSpPr>
            <p:spPr>
              <a:xfrm>
                <a:off x="4527169" y="2452687"/>
                <a:ext cx="3794507" cy="296863"/>
              </a:xfrm>
              <a:custGeom>
                <a:avLst/>
                <a:gdLst/>
                <a:ahLst/>
                <a:cxnLst/>
                <a:rect l="l" t="t" r="r" b="b"/>
                <a:pathLst>
                  <a:path w="4438015" h="346075">
                    <a:moveTo>
                      <a:pt x="2243405" y="303468"/>
                    </a:moveTo>
                    <a:lnTo>
                      <a:pt x="2201738" y="242732"/>
                    </a:lnTo>
                    <a:lnTo>
                      <a:pt x="2161803" y="215000"/>
                    </a:lnTo>
                    <a:lnTo>
                      <a:pt x="2115335" y="193571"/>
                    </a:lnTo>
                    <a:lnTo>
                      <a:pt x="2065293" y="177902"/>
                    </a:lnTo>
                    <a:lnTo>
                      <a:pt x="2014633" y="167450"/>
                    </a:lnTo>
                    <a:lnTo>
                      <a:pt x="1966312" y="161670"/>
                    </a:lnTo>
                    <a:lnTo>
                      <a:pt x="1923288" y="160020"/>
                    </a:lnTo>
                    <a:lnTo>
                      <a:pt x="313182" y="160020"/>
                    </a:lnTo>
                    <a:lnTo>
                      <a:pt x="275335" y="158257"/>
                    </a:lnTo>
                    <a:lnTo>
                      <a:pt x="232111" y="152450"/>
                    </a:lnTo>
                    <a:lnTo>
                      <a:pt x="186338" y="142285"/>
                    </a:lnTo>
                    <a:lnTo>
                      <a:pt x="140846" y="127454"/>
                    </a:lnTo>
                    <a:lnTo>
                      <a:pt x="98465" y="107644"/>
                    </a:lnTo>
                    <a:lnTo>
                      <a:pt x="62025" y="82546"/>
                    </a:lnTo>
                    <a:lnTo>
                      <a:pt x="34356" y="51848"/>
                    </a:lnTo>
                    <a:lnTo>
                      <a:pt x="18287" y="15240"/>
                    </a:lnTo>
                    <a:lnTo>
                      <a:pt x="16763" y="0"/>
                    </a:lnTo>
                    <a:lnTo>
                      <a:pt x="0" y="762"/>
                    </a:lnTo>
                    <a:lnTo>
                      <a:pt x="19626" y="60212"/>
                    </a:lnTo>
                    <a:lnTo>
                      <a:pt x="50011" y="94500"/>
                    </a:lnTo>
                    <a:lnTo>
                      <a:pt x="90280" y="122287"/>
                    </a:lnTo>
                    <a:lnTo>
                      <a:pt x="137269" y="143946"/>
                    </a:lnTo>
                    <a:lnTo>
                      <a:pt x="187817" y="159852"/>
                    </a:lnTo>
                    <a:lnTo>
                      <a:pt x="238760" y="170377"/>
                    </a:lnTo>
                    <a:lnTo>
                      <a:pt x="286936" y="175897"/>
                    </a:lnTo>
                    <a:lnTo>
                      <a:pt x="329184" y="176784"/>
                    </a:lnTo>
                    <a:lnTo>
                      <a:pt x="1923288" y="176784"/>
                    </a:lnTo>
                    <a:lnTo>
                      <a:pt x="1939289" y="177546"/>
                    </a:lnTo>
                    <a:lnTo>
                      <a:pt x="2019364" y="184882"/>
                    </a:lnTo>
                    <a:lnTo>
                      <a:pt x="2065378" y="195115"/>
                    </a:lnTo>
                    <a:lnTo>
                      <a:pt x="2111316" y="210045"/>
                    </a:lnTo>
                    <a:lnTo>
                      <a:pt x="2154134" y="229914"/>
                    </a:lnTo>
                    <a:lnTo>
                      <a:pt x="2190787" y="254962"/>
                    </a:lnTo>
                    <a:lnTo>
                      <a:pt x="2218231" y="285432"/>
                    </a:lnTo>
                    <a:lnTo>
                      <a:pt x="2233422" y="321564"/>
                    </a:lnTo>
                    <a:lnTo>
                      <a:pt x="2234946" y="329184"/>
                    </a:lnTo>
                    <a:lnTo>
                      <a:pt x="2234946" y="336804"/>
                    </a:lnTo>
                    <a:lnTo>
                      <a:pt x="2235708" y="327660"/>
                    </a:lnTo>
                    <a:lnTo>
                      <a:pt x="2237232" y="318516"/>
                    </a:lnTo>
                    <a:lnTo>
                      <a:pt x="2243405" y="303468"/>
                    </a:lnTo>
                    <a:close/>
                  </a:path>
                  <a:path w="4438015" h="346075">
                    <a:moveTo>
                      <a:pt x="2251710" y="336804"/>
                    </a:moveTo>
                    <a:lnTo>
                      <a:pt x="2251710" y="328422"/>
                    </a:lnTo>
                    <a:lnTo>
                      <a:pt x="2250186" y="319278"/>
                    </a:lnTo>
                    <a:lnTo>
                      <a:pt x="2243405" y="303468"/>
                    </a:lnTo>
                    <a:lnTo>
                      <a:pt x="2237232" y="318516"/>
                    </a:lnTo>
                    <a:lnTo>
                      <a:pt x="2235708" y="327660"/>
                    </a:lnTo>
                    <a:lnTo>
                      <a:pt x="2234946" y="336804"/>
                    </a:lnTo>
                    <a:lnTo>
                      <a:pt x="2251710" y="336804"/>
                    </a:lnTo>
                    <a:close/>
                  </a:path>
                  <a:path w="4438015" h="346075">
                    <a:moveTo>
                      <a:pt x="2251710" y="342138"/>
                    </a:moveTo>
                    <a:lnTo>
                      <a:pt x="2251710" y="336804"/>
                    </a:lnTo>
                    <a:lnTo>
                      <a:pt x="2234946" y="336804"/>
                    </a:lnTo>
                    <a:lnTo>
                      <a:pt x="2234946" y="337566"/>
                    </a:lnTo>
                    <a:lnTo>
                      <a:pt x="2235708" y="342138"/>
                    </a:lnTo>
                    <a:lnTo>
                      <a:pt x="2239518" y="345948"/>
                    </a:lnTo>
                    <a:lnTo>
                      <a:pt x="2247900" y="345948"/>
                    </a:lnTo>
                    <a:lnTo>
                      <a:pt x="2251710" y="342138"/>
                    </a:lnTo>
                    <a:close/>
                  </a:path>
                  <a:path w="4438015" h="346075">
                    <a:moveTo>
                      <a:pt x="4437888" y="9144"/>
                    </a:moveTo>
                    <a:lnTo>
                      <a:pt x="4437888" y="762"/>
                    </a:lnTo>
                    <a:lnTo>
                      <a:pt x="4421124" y="0"/>
                    </a:lnTo>
                    <a:lnTo>
                      <a:pt x="4421124" y="8382"/>
                    </a:lnTo>
                    <a:lnTo>
                      <a:pt x="4419600" y="16002"/>
                    </a:lnTo>
                    <a:lnTo>
                      <a:pt x="4402889" y="53653"/>
                    </a:lnTo>
                    <a:lnTo>
                      <a:pt x="4373562" y="85049"/>
                    </a:lnTo>
                    <a:lnTo>
                      <a:pt x="4334761" y="110511"/>
                    </a:lnTo>
                    <a:lnTo>
                      <a:pt x="4289631" y="130359"/>
                    </a:lnTo>
                    <a:lnTo>
                      <a:pt x="4241316" y="144913"/>
                    </a:lnTo>
                    <a:lnTo>
                      <a:pt x="4192960" y="154494"/>
                    </a:lnTo>
                    <a:lnTo>
                      <a:pt x="4147708" y="159423"/>
                    </a:lnTo>
                    <a:lnTo>
                      <a:pt x="4108704" y="160020"/>
                    </a:lnTo>
                    <a:lnTo>
                      <a:pt x="2564130" y="160020"/>
                    </a:lnTo>
                    <a:lnTo>
                      <a:pt x="2547366" y="160782"/>
                    </a:lnTo>
                    <a:lnTo>
                      <a:pt x="2506806" y="162800"/>
                    </a:lnTo>
                    <a:lnTo>
                      <a:pt x="2460851" y="169218"/>
                    </a:lnTo>
                    <a:lnTo>
                      <a:pt x="2412452" y="180364"/>
                    </a:lnTo>
                    <a:lnTo>
                      <a:pt x="2364566" y="196567"/>
                    </a:lnTo>
                    <a:lnTo>
                      <a:pt x="2320147" y="218155"/>
                    </a:lnTo>
                    <a:lnTo>
                      <a:pt x="2282148" y="245456"/>
                    </a:lnTo>
                    <a:lnTo>
                      <a:pt x="2253525" y="278800"/>
                    </a:lnTo>
                    <a:lnTo>
                      <a:pt x="2243405" y="303468"/>
                    </a:lnTo>
                    <a:lnTo>
                      <a:pt x="2250186" y="319278"/>
                    </a:lnTo>
                    <a:lnTo>
                      <a:pt x="2251710" y="328422"/>
                    </a:lnTo>
                    <a:lnTo>
                      <a:pt x="2251710" y="337566"/>
                    </a:lnTo>
                    <a:lnTo>
                      <a:pt x="2253234" y="322326"/>
                    </a:lnTo>
                    <a:lnTo>
                      <a:pt x="2270635" y="283879"/>
                    </a:lnTo>
                    <a:lnTo>
                      <a:pt x="2300034" y="252209"/>
                    </a:lnTo>
                    <a:lnTo>
                      <a:pt x="2338498" y="226821"/>
                    </a:lnTo>
                    <a:lnTo>
                      <a:pt x="2383093" y="207221"/>
                    </a:lnTo>
                    <a:lnTo>
                      <a:pt x="2430886" y="192912"/>
                    </a:lnTo>
                    <a:lnTo>
                      <a:pt x="2478946" y="183399"/>
                    </a:lnTo>
                    <a:lnTo>
                      <a:pt x="2524338" y="178188"/>
                    </a:lnTo>
                    <a:lnTo>
                      <a:pt x="2564130" y="176784"/>
                    </a:lnTo>
                    <a:lnTo>
                      <a:pt x="4125467" y="176784"/>
                    </a:lnTo>
                    <a:lnTo>
                      <a:pt x="4166455" y="174717"/>
                    </a:lnTo>
                    <a:lnTo>
                      <a:pt x="4212600" y="168285"/>
                    </a:lnTo>
                    <a:lnTo>
                      <a:pt x="4261020" y="157134"/>
                    </a:lnTo>
                    <a:lnTo>
                      <a:pt x="4308833" y="140912"/>
                    </a:lnTo>
                    <a:lnTo>
                      <a:pt x="4353157" y="119269"/>
                    </a:lnTo>
                    <a:lnTo>
                      <a:pt x="4391108" y="91851"/>
                    </a:lnTo>
                    <a:lnTo>
                      <a:pt x="4419804" y="58308"/>
                    </a:lnTo>
                    <a:lnTo>
                      <a:pt x="4436364" y="18288"/>
                    </a:lnTo>
                    <a:lnTo>
                      <a:pt x="4437888" y="9144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schemeClr val="accent6">
                      <a:lumMod val="50000"/>
                    </a:schemeClr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0" name="object 38">
                <a:extLst>
                  <a:ext uri="{FF2B5EF4-FFF2-40B4-BE49-F238E27FC236}">
                    <a16:creationId xmlns:a16="http://schemas.microsoft.com/office/drawing/2014/main" id="{CB65519D-26CC-E641-9A14-458744FF0291}"/>
                  </a:ext>
                </a:extLst>
              </p:cNvPr>
              <p:cNvSpPr/>
              <p:nvPr/>
            </p:nvSpPr>
            <p:spPr>
              <a:xfrm>
                <a:off x="7377018" y="1766888"/>
                <a:ext cx="94465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04900" h="72389">
                    <a:moveTo>
                      <a:pt x="0" y="0"/>
                    </a:moveTo>
                    <a:lnTo>
                      <a:pt x="0" y="72389"/>
                    </a:lnTo>
                    <a:lnTo>
                      <a:pt x="1104900" y="72389"/>
                    </a:lnTo>
                    <a:lnTo>
                      <a:pt x="11049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txBody>
              <a:bodyPr lIns="0" tIns="0" rIns="0" bIns="0"/>
              <a:lstStyle/>
              <a:p>
                <a:pPr defTabSz="781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500">
                  <a:solidFill>
                    <a:schemeClr val="accent6">
                      <a:lumMod val="50000"/>
                    </a:schemeClr>
                  </a:solidFill>
                  <a:latin typeface="Calibri"/>
                  <a:ea typeface="+mn-ea"/>
                </a:endParaRPr>
              </a:p>
            </p:txBody>
          </p:sp>
        </p:grpSp>
      </p:grpSp>
      <p:sp>
        <p:nvSpPr>
          <p:cNvPr id="81" name="Rectángulo 1">
            <a:extLst>
              <a:ext uri="{FF2B5EF4-FFF2-40B4-BE49-F238E27FC236}">
                <a16:creationId xmlns:a16="http://schemas.microsoft.com/office/drawing/2014/main" id="{779DE146-2224-0F4E-8CF0-91DBA3295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566" y="3158500"/>
            <a:ext cx="7197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2" tIns="32141" rIns="64282" bIns="3214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solidFill>
                  <a:srgbClr val="000000"/>
                </a:solidFill>
              </a:rPr>
              <a:t>Nota Admisión =  0,6*</a:t>
            </a:r>
            <a:r>
              <a:rPr lang="es-ES" altLang="es-ES" sz="2000" b="1">
                <a:solidFill>
                  <a:srgbClr val="92D050"/>
                </a:solidFill>
              </a:rPr>
              <a:t>NMB</a:t>
            </a:r>
            <a:r>
              <a:rPr lang="es-ES" altLang="es-ES" sz="2000" b="1">
                <a:solidFill>
                  <a:srgbClr val="00B050"/>
                </a:solidFill>
              </a:rPr>
              <a:t> </a:t>
            </a:r>
            <a:r>
              <a:rPr lang="es-ES" altLang="es-ES" sz="2000" b="1">
                <a:solidFill>
                  <a:srgbClr val="000000"/>
                </a:solidFill>
              </a:rPr>
              <a:t>+ 0,4*</a:t>
            </a:r>
            <a:r>
              <a:rPr lang="es-ES" altLang="es-ES" sz="2000" b="1">
                <a:solidFill>
                  <a:srgbClr val="0070C0"/>
                </a:solidFill>
              </a:rPr>
              <a:t>PEvAU </a:t>
            </a:r>
            <a:r>
              <a:rPr lang="es-ES" altLang="es-ES" sz="2000" b="1">
                <a:solidFill>
                  <a:srgbClr val="000000"/>
                </a:solidFill>
              </a:rPr>
              <a:t>+</a:t>
            </a:r>
            <a:r>
              <a:rPr lang="es-ES" altLang="es-ES" sz="2000" b="1">
                <a:solidFill>
                  <a:srgbClr val="FF0000"/>
                </a:solidFill>
              </a:rPr>
              <a:t>a</a:t>
            </a:r>
            <a:r>
              <a:rPr lang="es-ES" altLang="es-ES" sz="2000" b="1">
                <a:solidFill>
                  <a:srgbClr val="000000"/>
                </a:solidFill>
              </a:rPr>
              <a:t>*</a:t>
            </a:r>
            <a:r>
              <a:rPr lang="es-ES" altLang="es-ES" sz="2000" b="1">
                <a:solidFill>
                  <a:srgbClr val="984807"/>
                </a:solidFill>
              </a:rPr>
              <a:t>CM1</a:t>
            </a:r>
            <a:r>
              <a:rPr lang="es-ES" altLang="es-ES" sz="2000" b="1">
                <a:solidFill>
                  <a:srgbClr val="000000"/>
                </a:solidFill>
              </a:rPr>
              <a:t>+</a:t>
            </a:r>
            <a:r>
              <a:rPr lang="es-ES" altLang="es-ES" sz="2000" b="1">
                <a:solidFill>
                  <a:srgbClr val="FF0000"/>
                </a:solidFill>
              </a:rPr>
              <a:t>b</a:t>
            </a:r>
            <a:r>
              <a:rPr lang="es-ES" altLang="es-ES" sz="2000" b="1">
                <a:solidFill>
                  <a:srgbClr val="000000"/>
                </a:solidFill>
              </a:rPr>
              <a:t>*</a:t>
            </a:r>
            <a:r>
              <a:rPr lang="es-ES" altLang="es-ES" sz="2000" b="1">
                <a:solidFill>
                  <a:srgbClr val="984807"/>
                </a:solidFill>
              </a:rPr>
              <a:t>CM2</a:t>
            </a:r>
            <a:endParaRPr lang="es-ES" altLang="es-ES" sz="2000">
              <a:solidFill>
                <a:srgbClr val="984807"/>
              </a:solidFill>
            </a:endParaRPr>
          </a:p>
        </p:txBody>
      </p: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92751BF1-5670-2043-8C0B-5B0AC0021D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47016" y="2223462"/>
            <a:ext cx="2754312" cy="827088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Conector recto de flecha 82">
            <a:extLst>
              <a:ext uri="{FF2B5EF4-FFF2-40B4-BE49-F238E27FC236}">
                <a16:creationId xmlns:a16="http://schemas.microsoft.com/office/drawing/2014/main" id="{9558F226-BE95-F844-9EFF-42335586B1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7803" y="2207587"/>
            <a:ext cx="2236838" cy="814388"/>
          </a:xfrm>
          <a:prstGeom prst="straightConnector1">
            <a:avLst/>
          </a:prstGeom>
          <a:noFill/>
          <a:ln w="47625">
            <a:solidFill>
              <a:srgbClr val="FFCC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Conector recto de flecha 83">
            <a:extLst>
              <a:ext uri="{FF2B5EF4-FFF2-40B4-BE49-F238E27FC236}">
                <a16:creationId xmlns:a16="http://schemas.microsoft.com/office/drawing/2014/main" id="{7ECC3220-56A1-2940-B3DC-96E88D3F23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85616" y="2171075"/>
            <a:ext cx="228600" cy="850900"/>
          </a:xfrm>
          <a:prstGeom prst="straightConnector1">
            <a:avLst/>
          </a:prstGeom>
          <a:noFill/>
          <a:ln w="47625">
            <a:solidFill>
              <a:srgbClr val="984807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Rectangle 4">
            <a:extLst>
              <a:ext uri="{FF2B5EF4-FFF2-40B4-BE49-F238E27FC236}">
                <a16:creationId xmlns:a16="http://schemas.microsoft.com/office/drawing/2014/main" id="{62DCAB85-1DDF-8541-AEE6-2618661E4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403" y="3779212"/>
            <a:ext cx="7905750" cy="596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7243" tIns="43622" rIns="87243" bIns="43622" anchor="ctr"/>
          <a:lstStyle/>
          <a:p>
            <a:pPr algn="ctr" defTabSz="8730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a typeface="MS PGothic" panose="020B0600070205080204" pitchFamily="34" charset="-128"/>
                <a:cs typeface="Arial" panose="020B0604020202020204" pitchFamily="34" charset="0"/>
              </a:rPr>
              <a:t>Nota Admisión =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NMCFGS</a:t>
            </a:r>
            <a:r>
              <a:rPr lang="es-ES" sz="2000" b="1" dirty="0">
                <a:solidFill>
                  <a:srgbClr val="FF66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s-ES" altLang="es-ES" b="1" dirty="0">
                <a:solidFill>
                  <a:srgbClr val="000000"/>
                </a:solidFill>
              </a:rPr>
              <a:t>+</a:t>
            </a:r>
            <a:r>
              <a:rPr lang="es-ES" altLang="es-ES" b="1" dirty="0">
                <a:solidFill>
                  <a:srgbClr val="FF0000"/>
                </a:solidFill>
              </a:rPr>
              <a:t>a</a:t>
            </a:r>
            <a:r>
              <a:rPr lang="es-ES" altLang="es-ES" b="1" dirty="0">
                <a:solidFill>
                  <a:srgbClr val="000000"/>
                </a:solidFill>
              </a:rPr>
              <a:t>*</a:t>
            </a:r>
            <a:r>
              <a:rPr lang="es-ES" altLang="es-ES" b="1" dirty="0">
                <a:solidFill>
                  <a:srgbClr val="984807"/>
                </a:solidFill>
              </a:rPr>
              <a:t>CM1</a:t>
            </a:r>
            <a:r>
              <a:rPr lang="es-ES" altLang="es-ES" b="1" dirty="0">
                <a:solidFill>
                  <a:srgbClr val="000000"/>
                </a:solidFill>
              </a:rPr>
              <a:t>+</a:t>
            </a:r>
            <a:r>
              <a:rPr lang="es-ES" altLang="es-ES" b="1" dirty="0">
                <a:solidFill>
                  <a:srgbClr val="FF0000"/>
                </a:solidFill>
              </a:rPr>
              <a:t>b</a:t>
            </a:r>
            <a:r>
              <a:rPr lang="es-ES" altLang="es-ES" b="1" dirty="0">
                <a:solidFill>
                  <a:srgbClr val="000000"/>
                </a:solidFill>
              </a:rPr>
              <a:t>*</a:t>
            </a:r>
            <a:r>
              <a:rPr lang="es-ES" altLang="es-ES" b="1" dirty="0">
                <a:solidFill>
                  <a:srgbClr val="984807"/>
                </a:solidFill>
              </a:rPr>
              <a:t>CM2</a:t>
            </a:r>
            <a:endParaRPr lang="es-ES" b="1" dirty="0">
              <a:solidFill>
                <a:srgbClr val="FF66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692696"/>
            <a:ext cx="5886753" cy="5378726"/>
          </a:xfrm>
          <a:prstGeom prst="rect">
            <a:avLst/>
          </a:prstGeom>
        </p:spPr>
      </p:pic>
      <p:sp>
        <p:nvSpPr>
          <p:cNvPr id="71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715" name="TextBox 5"/>
          <p:cNvSpPr txBox="1"/>
          <p:nvPr/>
        </p:nvSpPr>
        <p:spPr>
          <a:xfrm>
            <a:off x="6483389" y="1501297"/>
            <a:ext cx="4384697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 spc="2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t>Parámetros de</a:t>
            </a:r>
          </a:p>
          <a:p>
            <a:pPr>
              <a:defRPr sz="4400" spc="2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t>ponderación</a:t>
            </a:r>
          </a:p>
        </p:txBody>
      </p:sp>
      <p:sp>
        <p:nvSpPr>
          <p:cNvPr id="716" name="Straight Connector 7"/>
          <p:cNvSpPr/>
          <p:nvPr/>
        </p:nvSpPr>
        <p:spPr>
          <a:xfrm>
            <a:off x="6688391" y="822871"/>
            <a:ext cx="825910" cy="678427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19" name="Group 18"/>
          <p:cNvGrpSpPr/>
          <p:nvPr/>
        </p:nvGrpSpPr>
        <p:grpSpPr>
          <a:xfrm>
            <a:off x="8465467" y="1107236"/>
            <a:ext cx="3747933" cy="2875938"/>
            <a:chOff x="0" y="0"/>
            <a:chExt cx="3747932" cy="2875936"/>
          </a:xfrm>
        </p:grpSpPr>
        <p:sp>
          <p:nvSpPr>
            <p:cNvPr id="717" name="Right Triangle 15"/>
            <p:cNvSpPr/>
            <p:nvPr/>
          </p:nvSpPr>
          <p:spPr>
            <a:xfrm flipH="1">
              <a:off x="0" y="-1"/>
              <a:ext cx="3747933" cy="2875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8" name="Straight Connector 17"/>
            <p:cNvSpPr/>
            <p:nvPr/>
          </p:nvSpPr>
          <p:spPr>
            <a:xfrm flipH="1">
              <a:off x="470105" y="572149"/>
              <a:ext cx="2533037" cy="1927703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6472" y="4523401"/>
            <a:ext cx="5303838" cy="1908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2" name="Shape 1543"/>
          <p:cNvSpPr/>
          <p:nvPr/>
        </p:nvSpPr>
        <p:spPr>
          <a:xfrm>
            <a:off x="2135350" y="3735151"/>
            <a:ext cx="1985951" cy="954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653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2"/>
            </a:solidFill>
            <a:miter lim="400000"/>
            <a:tailEnd type="oval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" name="Logo-40-Aniversario-UCA-Color.png" descr="Logo-40-Aniversario-UCA-Color.png">
            <a:extLst>
              <a:ext uri="{FF2B5EF4-FFF2-40B4-BE49-F238E27FC236}">
                <a16:creationId xmlns:a16="http://schemas.microsoft.com/office/drawing/2014/main" id="{BF66DC93-0F27-1047-8462-261415851C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2" fill="hold" grpId="3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1" animBg="1" advAuto="0"/>
      <p:bldP spid="716" grpId="2" animBg="1" advAuto="0"/>
      <p:bldP spid="719" grpId="3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728" y="1837148"/>
            <a:ext cx="4863128" cy="37229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837148"/>
            <a:ext cx="4863128" cy="3312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6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491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787852" y="493120"/>
            <a:ext cx="6135287" cy="474193"/>
          </a:xfrm>
          <a:prstGeom prst="rect">
            <a:avLst/>
          </a:prstGeom>
          <a:noFill/>
          <a:ln>
            <a:noFill/>
          </a:ln>
        </p:spPr>
        <p:txBody>
          <a:bodyPr wrap="square" lIns="87269" tIns="43635" rIns="87269" bIns="43635">
            <a:spAutoFit/>
          </a:bodyPr>
          <a:lstStyle/>
          <a:p>
            <a:pPr algn="ctr" defTabSz="873125" eaLnBrk="1" hangingPunct="1">
              <a:defRPr/>
            </a:pPr>
            <a:r>
              <a:rPr lang="es-ES" sz="2400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Ejemplos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367808" y="2625230"/>
            <a:ext cx="918613" cy="200698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39893" y="2298002"/>
            <a:ext cx="4718158" cy="26508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912424" y="2625230"/>
            <a:ext cx="926546" cy="244827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6384032" y="2276260"/>
            <a:ext cx="4680520" cy="2880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53854" y="1197000"/>
            <a:ext cx="3239416" cy="345765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</p:spPr>
        <p:txBody>
          <a:bodyPr wrap="square" lIns="87269" tIns="43635" rIns="87269" bIns="43635">
            <a:spAutoFit/>
          </a:bodyPr>
          <a:lstStyle/>
          <a:p>
            <a:pPr algn="just" defTabSz="8733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Arial" panose="020B0604020202020204" pitchFamily="34" charset="0"/>
              </a:rPr>
              <a:t>Grado en Ingeniería Civil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264311" y="1197000"/>
            <a:ext cx="3241284" cy="345765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</p:spPr>
        <p:txBody>
          <a:bodyPr wrap="square" lIns="87269" tIns="43635" rIns="87269" bIns="43635">
            <a:spAutoFit/>
          </a:bodyPr>
          <a:lstStyle/>
          <a:p>
            <a:pPr algn="just" defTabSz="8733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Arial" panose="020B0604020202020204" pitchFamily="34" charset="0"/>
              </a:rPr>
              <a:t>Grado en Psicología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19843"/>
      </p:ext>
    </p:extLst>
  </p:cSld>
  <p:clrMapOvr>
    <a:masterClrMapping/>
  </p:clrMapOvr>
  <p:transition spd="slow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grpSp>
        <p:nvGrpSpPr>
          <p:cNvPr id="734" name="Group 1527"/>
          <p:cNvGrpSpPr/>
          <p:nvPr/>
        </p:nvGrpSpPr>
        <p:grpSpPr>
          <a:xfrm>
            <a:off x="4161061" y="2754798"/>
            <a:ext cx="3913261" cy="1987490"/>
            <a:chOff x="0" y="0"/>
            <a:chExt cx="3913259" cy="1987488"/>
          </a:xfrm>
        </p:grpSpPr>
        <p:sp>
          <p:nvSpPr>
            <p:cNvPr id="731" name="Shape 1524"/>
            <p:cNvSpPr/>
            <p:nvPr/>
          </p:nvSpPr>
          <p:spPr>
            <a:xfrm>
              <a:off x="0" y="-1"/>
              <a:ext cx="3913260" cy="198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extrusionOk="0">
                  <a:moveTo>
                    <a:pt x="0" y="10734"/>
                  </a:moveTo>
                  <a:cubicBezTo>
                    <a:pt x="1284" y="7771"/>
                    <a:pt x="2812" y="5321"/>
                    <a:pt x="4501" y="3457"/>
                  </a:cubicBezTo>
                  <a:cubicBezTo>
                    <a:pt x="6252" y="1522"/>
                    <a:pt x="8202" y="191"/>
                    <a:pt x="10263" y="19"/>
                  </a:cubicBezTo>
                  <a:cubicBezTo>
                    <a:pt x="12479" y="-166"/>
                    <a:pt x="14614" y="988"/>
                    <a:pt x="16531" y="2874"/>
                  </a:cubicBezTo>
                  <a:cubicBezTo>
                    <a:pt x="18448" y="4761"/>
                    <a:pt x="20180" y="7412"/>
                    <a:pt x="21600" y="10734"/>
                  </a:cubicBezTo>
                  <a:cubicBezTo>
                    <a:pt x="20228" y="13777"/>
                    <a:pt x="18610" y="16280"/>
                    <a:pt x="16832" y="18174"/>
                  </a:cubicBezTo>
                  <a:cubicBezTo>
                    <a:pt x="15023" y="20102"/>
                    <a:pt x="13013" y="21434"/>
                    <a:pt x="10898" y="21427"/>
                  </a:cubicBezTo>
                  <a:cubicBezTo>
                    <a:pt x="8775" y="21419"/>
                    <a:pt x="6766" y="20072"/>
                    <a:pt x="4948" y="18177"/>
                  </a:cubicBezTo>
                  <a:cubicBezTo>
                    <a:pt x="3123" y="16275"/>
                    <a:pt x="1447" y="13777"/>
                    <a:pt x="0" y="1073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aphicFrame>
          <p:nvGraphicFramePr>
            <p:cNvPr id="732" name="Chart 1525"/>
            <p:cNvGraphicFramePr/>
            <p:nvPr/>
          </p:nvGraphicFramePr>
          <p:xfrm>
            <a:off x="1248337" y="285437"/>
            <a:ext cx="1430894" cy="14308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33" name="Shape 1526"/>
            <p:cNvSpPr/>
            <p:nvPr/>
          </p:nvSpPr>
          <p:spPr>
            <a:xfrm>
              <a:off x="1531586" y="568686"/>
              <a:ext cx="850044" cy="85004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35" name="Shape 1528"/>
          <p:cNvSpPr/>
          <p:nvPr/>
        </p:nvSpPr>
        <p:spPr>
          <a:xfrm>
            <a:off x="4016774" y="2554452"/>
            <a:ext cx="1572388" cy="691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9955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1"/>
            </a:solidFill>
            <a:miter lim="400000"/>
            <a:tailEnd type="oval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6" name="Shape 1533"/>
          <p:cNvSpPr/>
          <p:nvPr/>
        </p:nvSpPr>
        <p:spPr>
          <a:xfrm>
            <a:off x="4047318" y="4299353"/>
            <a:ext cx="1599106" cy="66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486" y="21600"/>
                </a:lnTo>
                <a:lnTo>
                  <a:pt x="0" y="21600"/>
                </a:lnTo>
              </a:path>
            </a:pathLst>
          </a:custGeom>
          <a:ln w="25400">
            <a:solidFill>
              <a:schemeClr val="accent6"/>
            </a:solidFill>
            <a:miter lim="400000"/>
            <a:tailEnd type="oval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7" name="Shape 1538"/>
          <p:cNvSpPr/>
          <p:nvPr/>
        </p:nvSpPr>
        <p:spPr>
          <a:xfrm>
            <a:off x="6624573" y="2556454"/>
            <a:ext cx="1521368" cy="6789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043" y="0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5"/>
            </a:solidFill>
            <a:miter lim="400000"/>
            <a:tailEnd type="oval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8" name="Shape 1543"/>
          <p:cNvSpPr/>
          <p:nvPr/>
        </p:nvSpPr>
        <p:spPr>
          <a:xfrm>
            <a:off x="6675550" y="4253310"/>
            <a:ext cx="1479656" cy="711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653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2"/>
            </a:solidFill>
            <a:miter lim="400000"/>
            <a:tailEnd type="oval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741" name="Group 14"/>
          <p:cNvGrpSpPr/>
          <p:nvPr/>
        </p:nvGrpSpPr>
        <p:grpSpPr>
          <a:xfrm>
            <a:off x="8354660" y="2299431"/>
            <a:ext cx="3568440" cy="1270001"/>
            <a:chOff x="0" y="0"/>
            <a:chExt cx="3568439" cy="1270000"/>
          </a:xfrm>
        </p:grpSpPr>
        <p:sp>
          <p:nvSpPr>
            <p:cNvPr id="739" name="Rectangle 15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900" b="1">
                  <a:solidFill>
                    <a:schemeClr val="accent5"/>
                  </a:solidFill>
                </a:defRPr>
              </a:lvl1pPr>
            </a:lstStyle>
            <a:p>
              <a:r>
                <a:rPr dirty="0"/>
                <a:t>3</a:t>
              </a:r>
              <a:r>
                <a:rPr lang="es-ES" dirty="0"/>
                <a:t>3</a:t>
              </a:r>
              <a:r>
                <a:rPr dirty="0"/>
                <a:t>%</a:t>
              </a:r>
            </a:p>
          </p:txBody>
        </p:sp>
        <p:sp>
          <p:nvSpPr>
            <p:cNvPr id="740" name="Group 16"/>
            <p:cNvSpPr/>
            <p:nvPr/>
          </p:nvSpPr>
          <p:spPr>
            <a:xfrm>
              <a:off x="780871" y="84206"/>
              <a:ext cx="2787568" cy="34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b="1">
                  <a:solidFill>
                    <a:schemeClr val="accent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 err="1"/>
                <a:t>Opcionalidad</a:t>
              </a:r>
              <a:r>
                <a:rPr lang="es-ES" dirty="0"/>
                <a:t> mínima</a:t>
              </a:r>
            </a:p>
          </p:txBody>
        </p:sp>
      </p:grpSp>
      <p:grpSp>
        <p:nvGrpSpPr>
          <p:cNvPr id="746" name="Group 19"/>
          <p:cNvGrpSpPr/>
          <p:nvPr/>
        </p:nvGrpSpPr>
        <p:grpSpPr>
          <a:xfrm>
            <a:off x="8449409" y="4608986"/>
            <a:ext cx="3005935" cy="1270002"/>
            <a:chOff x="0" y="0"/>
            <a:chExt cx="3005934" cy="1270001"/>
          </a:xfrm>
        </p:grpSpPr>
        <p:sp>
          <p:nvSpPr>
            <p:cNvPr id="742" name="Rectangle 20"/>
            <p:cNvSpPr/>
            <p:nvPr/>
          </p:nvSpPr>
          <p:spPr>
            <a:xfrm>
              <a:off x="0" y="0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>
                  <a:solidFill>
                    <a:schemeClr val="accent2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t>!</a:t>
              </a:r>
            </a:p>
          </p:txBody>
        </p:sp>
        <p:grpSp>
          <p:nvGrpSpPr>
            <p:cNvPr id="745" name="Group 21"/>
            <p:cNvGrpSpPr/>
            <p:nvPr/>
          </p:nvGrpSpPr>
          <p:grpSpPr>
            <a:xfrm>
              <a:off x="211512" y="40639"/>
              <a:ext cx="2794422" cy="864441"/>
              <a:chOff x="0" y="0"/>
              <a:chExt cx="2794420" cy="864436"/>
            </a:xfrm>
          </p:grpSpPr>
          <p:sp>
            <p:nvSpPr>
              <p:cNvPr id="743" name="TextBox 22"/>
              <p:cNvSpPr/>
              <p:nvPr/>
            </p:nvSpPr>
            <p:spPr>
              <a:xfrm>
                <a:off x="0" y="328910"/>
                <a:ext cx="2794420" cy="535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20000"/>
                  </a:lnSpc>
                  <a:defRPr sz="1200">
                    <a:solidFill>
                      <a:srgbClr val="2B2B2B">
                        <a:alpha val="60000"/>
                      </a:srgbClr>
                    </a:solidFill>
                  </a:defRPr>
                </a:pPr>
                <a:r>
                  <a:rPr dirty="0"/>
                  <a:t>DURACIÓN de</a:t>
                </a:r>
                <a:r>
                  <a:rPr lang="es-ES" dirty="0"/>
                  <a:t> cada</a:t>
                </a:r>
                <a:r>
                  <a:rPr dirty="0"/>
                  <a:t> </a:t>
                </a:r>
                <a:r>
                  <a:rPr dirty="0" err="1"/>
                  <a:t>examen</a:t>
                </a:r>
                <a:r>
                  <a:rPr dirty="0"/>
                  <a:t>: 90 </a:t>
                </a:r>
                <a:r>
                  <a:rPr dirty="0" err="1"/>
                  <a:t>minutos</a:t>
                </a:r>
                <a:endParaRPr dirty="0"/>
              </a:p>
              <a:p>
                <a:pPr>
                  <a:lnSpc>
                    <a:spcPct val="120000"/>
                  </a:lnSpc>
                  <a:defRPr sz="1200">
                    <a:solidFill>
                      <a:srgbClr val="2B2B2B">
                        <a:alpha val="60000"/>
                      </a:srgbClr>
                    </a:solidFill>
                  </a:defRPr>
                </a:pPr>
                <a:r>
                  <a:rPr dirty="0"/>
                  <a:t>DESCANSO entre </a:t>
                </a:r>
                <a:r>
                  <a:rPr dirty="0" err="1"/>
                  <a:t>exámenes</a:t>
                </a:r>
                <a:r>
                  <a:rPr dirty="0"/>
                  <a:t>: 60 </a:t>
                </a:r>
                <a:r>
                  <a:rPr dirty="0" err="1"/>
                  <a:t>minutos</a:t>
                </a:r>
                <a:endParaRPr dirty="0"/>
              </a:p>
            </p:txBody>
          </p:sp>
          <p:sp>
            <p:nvSpPr>
              <p:cNvPr id="744" name="Title 1"/>
              <p:cNvSpPr/>
              <p:nvPr/>
            </p:nvSpPr>
            <p:spPr>
              <a:xfrm>
                <a:off x="0" y="0"/>
                <a:ext cx="2787568" cy="341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defRPr b="1">
                    <a:solidFill>
                      <a:schemeClr val="accent2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r>
                  <a:rPr lang="es-ES" dirty="0"/>
                  <a:t>DURACIÓN </a:t>
                </a:r>
                <a:endParaRPr dirty="0"/>
              </a:p>
            </p:txBody>
          </p:sp>
        </p:grpSp>
      </p:grpSp>
      <p:grpSp>
        <p:nvGrpSpPr>
          <p:cNvPr id="749" name="Group 24"/>
          <p:cNvGrpSpPr/>
          <p:nvPr/>
        </p:nvGrpSpPr>
        <p:grpSpPr>
          <a:xfrm>
            <a:off x="906589" y="2299431"/>
            <a:ext cx="4071795" cy="1270001"/>
            <a:chOff x="0" y="0"/>
            <a:chExt cx="4071794" cy="1270000"/>
          </a:xfrm>
        </p:grpSpPr>
        <p:sp>
          <p:nvSpPr>
            <p:cNvPr id="747" name="Rectangle 25"/>
            <p:cNvSpPr/>
            <p:nvPr/>
          </p:nvSpPr>
          <p:spPr>
            <a:xfrm>
              <a:off x="2801795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3600">
                  <a:solidFill>
                    <a:schemeClr val="accent1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48" name="Group 26"/>
            <p:cNvSpPr/>
            <p:nvPr/>
          </p:nvSpPr>
          <p:spPr>
            <a:xfrm>
              <a:off x="0" y="467359"/>
              <a:ext cx="27875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90000"/>
                </a:lnSpc>
                <a:defRPr b="1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 err="1"/>
                <a:t>única</a:t>
              </a:r>
              <a:r>
                <a:rPr dirty="0"/>
                <a:t> </a:t>
              </a:r>
              <a:r>
                <a:rPr dirty="0" err="1"/>
                <a:t>opción</a:t>
              </a:r>
              <a:endParaRPr dirty="0"/>
            </a:p>
          </p:txBody>
        </p:sp>
      </p:grpSp>
      <p:grpSp>
        <p:nvGrpSpPr>
          <p:cNvPr id="754" name="Group 29"/>
          <p:cNvGrpSpPr/>
          <p:nvPr/>
        </p:nvGrpSpPr>
        <p:grpSpPr>
          <a:xfrm>
            <a:off x="625416" y="4608986"/>
            <a:ext cx="4303259" cy="1270001"/>
            <a:chOff x="0" y="0"/>
            <a:chExt cx="4303257" cy="1270000"/>
          </a:xfrm>
        </p:grpSpPr>
        <p:sp>
          <p:nvSpPr>
            <p:cNvPr id="750" name="Rectangle 30"/>
            <p:cNvSpPr/>
            <p:nvPr/>
          </p:nvSpPr>
          <p:spPr>
            <a:xfrm>
              <a:off x="303325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3600">
                  <a:solidFill>
                    <a:schemeClr val="accent6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t>!</a:t>
              </a:r>
            </a:p>
          </p:txBody>
        </p:sp>
        <p:grpSp>
          <p:nvGrpSpPr>
            <p:cNvPr id="753" name="Group 31"/>
            <p:cNvGrpSpPr/>
            <p:nvPr/>
          </p:nvGrpSpPr>
          <p:grpSpPr>
            <a:xfrm>
              <a:off x="0" y="40639"/>
              <a:ext cx="2794421" cy="642842"/>
              <a:chOff x="0" y="0"/>
              <a:chExt cx="2794420" cy="642838"/>
            </a:xfrm>
          </p:grpSpPr>
          <p:sp>
            <p:nvSpPr>
              <p:cNvPr id="751" name="TextBox 32"/>
              <p:cNvSpPr/>
              <p:nvPr/>
            </p:nvSpPr>
            <p:spPr>
              <a:xfrm>
                <a:off x="0" y="328910"/>
                <a:ext cx="2794420" cy="313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lnSpc>
                    <a:spcPct val="120000"/>
                  </a:lnSpc>
                  <a:defRPr sz="1200">
                    <a:solidFill>
                      <a:srgbClr val="2B2B2B">
                        <a:alpha val="60000"/>
                      </a:srgbClr>
                    </a:solidFill>
                  </a:defRPr>
                </a:lvl1pPr>
              </a:lstStyle>
              <a:p>
                <a:r>
                  <a:rPr dirty="0" err="1"/>
                  <a:t>equilibradas</a:t>
                </a:r>
                <a:r>
                  <a:rPr dirty="0"/>
                  <a:t> de </a:t>
                </a:r>
                <a:r>
                  <a:rPr dirty="0" err="1"/>
                  <a:t>todo</a:t>
                </a:r>
                <a:r>
                  <a:rPr dirty="0"/>
                  <a:t> el </a:t>
                </a:r>
                <a:r>
                  <a:rPr dirty="0" err="1"/>
                  <a:t>programa</a:t>
                </a:r>
                <a:r>
                  <a:rPr lang="es-ES" dirty="0"/>
                  <a:t>.</a:t>
                </a:r>
                <a:endParaRPr dirty="0"/>
              </a:p>
            </p:txBody>
          </p:sp>
          <p:sp>
            <p:nvSpPr>
              <p:cNvPr id="752" name="Title 1"/>
              <p:cNvSpPr/>
              <p:nvPr/>
            </p:nvSpPr>
            <p:spPr>
              <a:xfrm>
                <a:off x="0" y="0"/>
                <a:ext cx="2787568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lnSpc>
                    <a:spcPct val="90000"/>
                  </a:lnSpc>
                  <a:defRPr b="1">
                    <a:solidFill>
                      <a:schemeClr val="accent6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r>
                  <a:t>PREGUNTAS</a:t>
                </a:r>
              </a:p>
            </p:txBody>
          </p:sp>
        </p:grpSp>
      </p:grpSp>
      <p:sp>
        <p:nvSpPr>
          <p:cNvPr id="756" name="Title 1"/>
          <p:cNvSpPr txBox="1"/>
          <p:nvPr/>
        </p:nvSpPr>
        <p:spPr>
          <a:xfrm>
            <a:off x="883919" y="735829"/>
            <a:ext cx="104241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Estructura del Examen</a:t>
            </a:r>
          </a:p>
        </p:txBody>
      </p:sp>
      <p:sp>
        <p:nvSpPr>
          <p:cNvPr id="758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759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4"/>
              </a:defRPr>
            </a:lvl1pPr>
          </a:lstStyle>
          <a:p>
            <a:r>
              <a:rPr>
                <a:hlinkClick r:id="rId4"/>
              </a:rPr>
              <a:t>uca.es</a:t>
            </a:r>
          </a:p>
        </p:txBody>
      </p:sp>
      <p:pic>
        <p:nvPicPr>
          <p:cNvPr id="32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2736367" y="1504293"/>
            <a:ext cx="698304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b="1" dirty="0">
                <a:solidFill>
                  <a:srgbClr val="0070C0"/>
                </a:solidFill>
              </a:rPr>
              <a:t>PEVAU 2023</a:t>
            </a:r>
            <a:endParaRPr kumimoji="0" lang="es-ES" sz="2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" grpId="1" animBg="1" advAuto="0"/>
      <p:bldP spid="735" grpId="2" animBg="1" advAuto="0"/>
      <p:bldP spid="736" grpId="6" animBg="1" advAuto="0"/>
      <p:bldP spid="737" grpId="4" animBg="1" advAuto="0"/>
      <p:bldP spid="738" grpId="8" animBg="1" advAuto="0"/>
      <p:bldP spid="741" grpId="5" animBg="1" advAuto="0"/>
      <p:bldP spid="746" grpId="9" animBg="1" advAuto="0"/>
      <p:bldP spid="749" grpId="3" animBg="1" advAuto="0"/>
      <p:bldP spid="754" grpId="7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graphicFrame>
        <p:nvGraphicFramePr>
          <p:cNvPr id="725" name="Table 1"/>
          <p:cNvGraphicFramePr/>
          <p:nvPr>
            <p:extLst>
              <p:ext uri="{D42A27DB-BD31-4B8C-83A1-F6EECF244321}">
                <p14:modId xmlns:p14="http://schemas.microsoft.com/office/powerpoint/2010/main" val="3146359792"/>
              </p:ext>
            </p:extLst>
          </p:nvPr>
        </p:nvGraphicFramePr>
        <p:xfrm>
          <a:off x="886672" y="1980257"/>
          <a:ext cx="10418654" cy="468365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3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4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9431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2B2B2B"/>
                          </a:solidFill>
                          <a:sym typeface="Source Sans Pro"/>
                        </a:defRPr>
                      </a:pPr>
                      <a:endParaRPr dirty="0"/>
                    </a:p>
                  </a:txBody>
                  <a:tcPr marL="22516" marR="22516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2B2B2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Source Sans Pro"/>
                        </a:rPr>
                        <a:t>1er día</a:t>
                      </a:r>
                    </a:p>
                  </a:txBody>
                  <a:tcPr marL="22516" marR="22516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E0E0E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Source Sans Pro"/>
                        </a:rPr>
                        <a:t>2º día</a:t>
                      </a:r>
                    </a:p>
                  </a:txBody>
                  <a:tcPr marL="22516" marR="22516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Source Sans Pro"/>
                        </a:rPr>
                        <a:t>3er día</a:t>
                      </a:r>
                    </a:p>
                  </a:txBody>
                  <a:tcPr marL="22516" marR="22516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61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8.00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12700">
                      <a:solidFill>
                        <a:srgbClr val="2B2B2B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Citación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Citación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Citación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60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8.30 - 10.00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Lengua Castellana y Literatura II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Fundamentos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del Arte II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Latín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II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Matemáticas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II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Dibujo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Técnico</a:t>
                      </a:r>
                      <a:r>
                        <a:rPr lang="es-ES"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II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Cultura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Audiovisual II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Biología</a:t>
                      </a:r>
                      <a:endParaRPr sz="1200" b="1" dirty="0">
                        <a:solidFill>
                          <a:srgbClr val="2B2B2B"/>
                        </a:solidFill>
                        <a:sym typeface="Source Sans Pro"/>
                      </a:endParaRP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60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11.00 - 12.30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Historia de España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Griego II
Matemáticas aplicadas a las Ciencias Sociales II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Lengua Extranjera (fase de admisión)</a:t>
                      </a:r>
                    </a:p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Diseño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Geografía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Química</a:t>
                      </a:r>
                      <a:endParaRPr sz="1200" b="1" dirty="0">
                        <a:solidFill>
                          <a:srgbClr val="2B2B2B"/>
                        </a:solidFill>
                        <a:sym typeface="Source Sans Pro"/>
                      </a:endParaRP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10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13.30 - 15.00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Lengua Extranjera (fase de acceso)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Física
Historia de la Filosofía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Artes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Escénicas</a:t>
                      </a:r>
                      <a:endParaRPr lang="es-ES" sz="1200" b="1" dirty="0">
                        <a:solidFill>
                          <a:srgbClr val="2B2B2B"/>
                        </a:solidFill>
                        <a:sym typeface="Source Sans Pro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Economía de la Empresa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Geología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
</a:t>
                      </a:r>
                      <a:r>
                        <a:rPr sz="1200" b="1" dirty="0" err="1">
                          <a:solidFill>
                            <a:srgbClr val="2B2B2B"/>
                          </a:solidFill>
                          <a:sym typeface="Source Sans Pro"/>
                        </a:rPr>
                        <a:t>Historia</a:t>
                      </a:r>
                      <a:r>
                        <a:rPr sz="1200" b="1" dirty="0">
                          <a:solidFill>
                            <a:srgbClr val="2B2B2B"/>
                          </a:solidFill>
                          <a:sym typeface="Source Sans Pro"/>
                        </a:rPr>
                        <a:t> del Arte</a:t>
                      </a:r>
                    </a:p>
                  </a:txBody>
                  <a:tcPr marL="22516" marR="22516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7" name="Title 1"/>
          <p:cNvSpPr txBox="1"/>
          <p:nvPr/>
        </p:nvSpPr>
        <p:spPr>
          <a:xfrm>
            <a:off x="883919" y="735829"/>
            <a:ext cx="104241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Horario de las pruebas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847527" y="1523175"/>
            <a:ext cx="424847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>
                <a:solidFill>
                  <a:srgbClr val="FF0000"/>
                </a:solidFill>
              </a:rPr>
              <a:t>ORDINARIA: 13, 14</a:t>
            </a:r>
            <a:r>
              <a:rPr kumimoji="0" lang="es-ES" sz="1800" b="1" i="0" u="non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Source Sans Pro"/>
              </a:rPr>
              <a:t> y 15 </a:t>
            </a:r>
            <a:r>
              <a:rPr lang="es-ES" b="1" dirty="0">
                <a:solidFill>
                  <a:srgbClr val="FF0000"/>
                </a:solidFill>
              </a:rPr>
              <a:t>JUNIO.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uadroTexto 9"/>
          <p:cNvSpPr txBox="1"/>
          <p:nvPr/>
        </p:nvSpPr>
        <p:spPr>
          <a:xfrm>
            <a:off x="6744072" y="1536598"/>
            <a:ext cx="45689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>
                <a:solidFill>
                  <a:srgbClr val="FF0000"/>
                </a:solidFill>
              </a:rPr>
              <a:t>EXTRAORDINARIA: 11, 12 y</a:t>
            </a:r>
            <a:r>
              <a:rPr kumimoji="0" lang="es-ES" sz="1800" b="1" i="0" u="non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Source Sans Pro"/>
              </a:rPr>
              <a:t> 13 </a:t>
            </a: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Source Sans Pro"/>
              </a:rPr>
              <a:t>JULIO.</a:t>
            </a:r>
            <a:r>
              <a:rPr kumimoji="0" lang="es-ES" sz="18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Source Sans Pro"/>
              </a:rPr>
              <a:t> 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Source Sans Pro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849" name="Oval 2"/>
          <p:cNvSpPr/>
          <p:nvPr/>
        </p:nvSpPr>
        <p:spPr>
          <a:xfrm>
            <a:off x="6956950" y="1844824"/>
            <a:ext cx="3240001" cy="3240001"/>
          </a:xfrm>
          <a:prstGeom prst="ellipse">
            <a:avLst/>
          </a:prstGeom>
          <a:solidFill>
            <a:schemeClr val="accent6">
              <a:alpha val="91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0" name="Group 3"/>
          <p:cNvSpPr/>
          <p:nvPr/>
        </p:nvSpPr>
        <p:spPr>
          <a:xfrm>
            <a:off x="8576950" y="3171371"/>
            <a:ext cx="1270001" cy="1270001"/>
          </a:xfrm>
          <a:prstGeom prst="lin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5" tIns="22855" rIns="22855" bIns="22855">
            <a:spAutoFit/>
          </a:bodyPr>
          <a:lstStyle>
            <a:lvl1pPr algn="ctr">
              <a:defRPr sz="2900" b="1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dirty="0"/>
              <a:t>P</a:t>
            </a:r>
            <a:r>
              <a:rPr lang="es-ES" dirty="0"/>
              <a:t>UBLICACIÓN </a:t>
            </a:r>
          </a:p>
          <a:p>
            <a:r>
              <a:rPr lang="es-ES" dirty="0"/>
              <a:t>DE LAS NOTAS</a:t>
            </a:r>
            <a:endParaRPr dirty="0"/>
          </a:p>
        </p:txBody>
      </p:sp>
      <p:grpSp>
        <p:nvGrpSpPr>
          <p:cNvPr id="854" name="Group 9"/>
          <p:cNvGrpSpPr/>
          <p:nvPr/>
        </p:nvGrpSpPr>
        <p:grpSpPr>
          <a:xfrm>
            <a:off x="1421902" y="3071877"/>
            <a:ext cx="2784475" cy="1507720"/>
            <a:chOff x="40302" y="0"/>
            <a:chExt cx="2784474" cy="1507719"/>
          </a:xfrm>
        </p:grpSpPr>
        <p:sp>
          <p:nvSpPr>
            <p:cNvPr id="852" name="Rectangle 11"/>
            <p:cNvSpPr/>
            <p:nvPr/>
          </p:nvSpPr>
          <p:spPr>
            <a:xfrm>
              <a:off x="40302" y="0"/>
              <a:ext cx="249960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 err="1"/>
                <a:t>fase</a:t>
              </a:r>
              <a:r>
                <a:rPr dirty="0"/>
                <a:t> </a:t>
              </a:r>
              <a:r>
                <a:rPr dirty="0" err="1"/>
                <a:t>ordinaria</a:t>
              </a:r>
              <a:endParaRPr dirty="0"/>
            </a:p>
          </p:txBody>
        </p:sp>
        <p:sp>
          <p:nvSpPr>
            <p:cNvPr id="853" name="TextBox 12"/>
            <p:cNvSpPr/>
            <p:nvPr/>
          </p:nvSpPr>
          <p:spPr>
            <a:xfrm>
              <a:off x="1554775" y="2377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800">
                  <a:solidFill>
                    <a:schemeClr val="accent6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lang="es-ES" dirty="0"/>
                <a:t>22</a:t>
              </a:r>
              <a:r>
                <a:rPr dirty="0"/>
                <a:t> de </a:t>
              </a:r>
              <a:r>
                <a:rPr dirty="0" err="1"/>
                <a:t>ju</a:t>
              </a:r>
              <a:r>
                <a:rPr lang="es-ES" dirty="0"/>
                <a:t>n</a:t>
              </a:r>
              <a:r>
                <a:rPr dirty="0" err="1"/>
                <a:t>io</a:t>
              </a:r>
              <a:r>
                <a:rPr dirty="0"/>
                <a:t> de 202</a:t>
              </a:r>
              <a:r>
                <a:rPr lang="es-ES" dirty="0"/>
                <a:t>3</a:t>
              </a:r>
              <a:endParaRPr dirty="0"/>
            </a:p>
          </p:txBody>
        </p:sp>
      </p:grpSp>
      <p:grpSp>
        <p:nvGrpSpPr>
          <p:cNvPr id="857" name="Group 13"/>
          <p:cNvGrpSpPr/>
          <p:nvPr/>
        </p:nvGrpSpPr>
        <p:grpSpPr>
          <a:xfrm>
            <a:off x="1982465" y="3933056"/>
            <a:ext cx="2838213" cy="1615975"/>
            <a:chOff x="555862" y="-52910"/>
            <a:chExt cx="2838211" cy="1615974"/>
          </a:xfrm>
        </p:grpSpPr>
        <p:sp>
          <p:nvSpPr>
            <p:cNvPr id="855" name="Rectangle 15"/>
            <p:cNvSpPr/>
            <p:nvPr/>
          </p:nvSpPr>
          <p:spPr>
            <a:xfrm>
              <a:off x="555862" y="-52910"/>
              <a:ext cx="2499599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 err="1"/>
                <a:t>fase</a:t>
              </a:r>
              <a:r>
                <a:rPr dirty="0"/>
                <a:t> </a:t>
              </a:r>
              <a:r>
                <a:rPr dirty="0" err="1"/>
                <a:t>extraordinaria</a:t>
              </a:r>
              <a:endParaRPr dirty="0"/>
            </a:p>
          </p:txBody>
        </p:sp>
        <p:sp>
          <p:nvSpPr>
            <p:cNvPr id="856" name="TextBox 16"/>
            <p:cNvSpPr/>
            <p:nvPr/>
          </p:nvSpPr>
          <p:spPr>
            <a:xfrm>
              <a:off x="2124072" y="29306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800">
                  <a:solidFill>
                    <a:schemeClr val="accent2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lang="es-ES" dirty="0"/>
                <a:t>19</a:t>
              </a:r>
              <a:r>
                <a:rPr dirty="0"/>
                <a:t> de </a:t>
              </a:r>
              <a:r>
                <a:rPr lang="es-ES" dirty="0"/>
                <a:t>julio </a:t>
              </a:r>
              <a:r>
                <a:rPr dirty="0"/>
                <a:t>de 202</a:t>
              </a:r>
              <a:r>
                <a:rPr lang="es-ES" dirty="0"/>
                <a:t>3</a:t>
              </a:r>
              <a:endParaRPr dirty="0"/>
            </a:p>
          </p:txBody>
        </p:sp>
      </p:grpSp>
      <p:sp>
        <p:nvSpPr>
          <p:cNvPr id="858" name="TextBox 17"/>
          <p:cNvSpPr txBox="1"/>
          <p:nvPr/>
        </p:nvSpPr>
        <p:spPr>
          <a:xfrm>
            <a:off x="1421902" y="2433141"/>
            <a:ext cx="445891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 spc="600">
                <a:solidFill>
                  <a:srgbClr val="222222">
                    <a:alpha val="50000"/>
                  </a:srgbClr>
                </a:solidFill>
              </a:defRPr>
            </a:lvl1pPr>
          </a:lstStyle>
          <a:p>
            <a:r>
              <a:rPr dirty="0" err="1"/>
              <a:t>Fecha</a:t>
            </a:r>
            <a:r>
              <a:rPr lang="es-ES" dirty="0"/>
              <a:t>s</a:t>
            </a:r>
            <a:r>
              <a:rPr dirty="0"/>
              <a:t> de </a:t>
            </a:r>
            <a:r>
              <a:rPr dirty="0" err="1"/>
              <a:t>publicación</a:t>
            </a:r>
            <a:endParaRPr dirty="0"/>
          </a:p>
        </p:txBody>
      </p:sp>
      <p:sp>
        <p:nvSpPr>
          <p:cNvPr id="859" name="Title 1"/>
          <p:cNvSpPr txBox="1"/>
          <p:nvPr/>
        </p:nvSpPr>
        <p:spPr>
          <a:xfrm>
            <a:off x="883919" y="735829"/>
            <a:ext cx="104241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Calificaciones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CB22709-9413-714C-AB67-06379322759A}"/>
              </a:ext>
            </a:extLst>
          </p:cNvPr>
          <p:cNvSpPr txBox="1">
            <a:spLocks/>
          </p:cNvSpPr>
          <p:nvPr/>
        </p:nvSpPr>
        <p:spPr>
          <a:xfrm>
            <a:off x="11470592" y="6406876"/>
            <a:ext cx="25501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defRPr>
            </a:lvl9pPr>
          </a:lstStyle>
          <a:p>
            <a:fld id="{86CB4B4D-7CA3-9044-876B-883B54F8677D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84F22CB8-B731-B546-B748-EC728EAE1B1D}"/>
              </a:ext>
            </a:extLst>
          </p:cNvPr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1C3E0D99-D6B5-DF47-BEBE-C8F71AF9D095}"/>
              </a:ext>
            </a:extLst>
          </p:cNvPr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  <p:pic>
        <p:nvPicPr>
          <p:cNvPr id="18" name="Logo-40-Aniversario-UCA-Color.png" descr="Logo-40-Aniversario-UCA-Color.png">
            <a:extLst>
              <a:ext uri="{FF2B5EF4-FFF2-40B4-BE49-F238E27FC236}">
                <a16:creationId xmlns:a16="http://schemas.microsoft.com/office/drawing/2014/main" id="{7CFF8D21-E667-8449-890B-A5EF2B4387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ll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" grpId="1" animBg="1" advAuto="0"/>
      <p:bldP spid="857" grpId="2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5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1162" name="TextBox 5"/>
          <p:cNvSpPr txBox="1"/>
          <p:nvPr/>
        </p:nvSpPr>
        <p:spPr>
          <a:xfrm>
            <a:off x="6483389" y="1501297"/>
            <a:ext cx="4990343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 spc="2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es-ES" dirty="0"/>
              <a:t>Preinscripción y matrícula</a:t>
            </a:r>
            <a:endParaRPr dirty="0"/>
          </a:p>
        </p:txBody>
      </p:sp>
      <p:sp>
        <p:nvSpPr>
          <p:cNvPr id="1163" name="Straight Connector 7"/>
          <p:cNvSpPr/>
          <p:nvPr/>
        </p:nvSpPr>
        <p:spPr>
          <a:xfrm>
            <a:off x="6688391" y="822871"/>
            <a:ext cx="825910" cy="678427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169" name="Group 18"/>
          <p:cNvGrpSpPr/>
          <p:nvPr/>
        </p:nvGrpSpPr>
        <p:grpSpPr>
          <a:xfrm>
            <a:off x="8205632" y="929147"/>
            <a:ext cx="3747933" cy="2875938"/>
            <a:chOff x="0" y="0"/>
            <a:chExt cx="3747932" cy="2875936"/>
          </a:xfrm>
        </p:grpSpPr>
        <p:sp>
          <p:nvSpPr>
            <p:cNvPr id="1167" name="Right Triangle 15"/>
            <p:cNvSpPr/>
            <p:nvPr/>
          </p:nvSpPr>
          <p:spPr>
            <a:xfrm flipH="1">
              <a:off x="0" y="-1"/>
              <a:ext cx="3747933" cy="2875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8" name="Straight Connector 17"/>
            <p:cNvSpPr/>
            <p:nvPr/>
          </p:nvSpPr>
          <p:spPr>
            <a:xfrm flipH="1">
              <a:off x="470106" y="572149"/>
              <a:ext cx="2533036" cy="1927703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172" name="Marcador de posición de imagen 6"/>
          <p:cNvGrpSpPr/>
          <p:nvPr/>
        </p:nvGrpSpPr>
        <p:grpSpPr>
          <a:xfrm>
            <a:off x="0" y="0"/>
            <a:ext cx="5737225" cy="6858000"/>
            <a:chOff x="0" y="0"/>
            <a:chExt cx="5737225" cy="6858000"/>
          </a:xfrm>
        </p:grpSpPr>
        <p:sp>
          <p:nvSpPr>
            <p:cNvPr id="1170" name="Rectángulo"/>
            <p:cNvSpPr/>
            <p:nvPr/>
          </p:nvSpPr>
          <p:spPr>
            <a:xfrm>
              <a:off x="0" y="0"/>
              <a:ext cx="5737225" cy="68580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171" name="image22.jpeg" descr="image22.jpe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73722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EEABD29B-A9DC-754A-B404-6ACDDE869FD0}"/>
              </a:ext>
            </a:extLst>
          </p:cNvPr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dirty="0" err="1"/>
              <a:t>Vicerrectorado</a:t>
            </a:r>
            <a:r>
              <a:rPr dirty="0"/>
              <a:t> de </a:t>
            </a:r>
            <a:r>
              <a:rPr dirty="0" err="1"/>
              <a:t>Estudiantes</a:t>
            </a:r>
            <a:r>
              <a:rPr dirty="0"/>
              <a:t> y </a:t>
            </a:r>
            <a:r>
              <a:rPr dirty="0" err="1"/>
              <a:t>Empleo</a:t>
            </a:r>
            <a:endParaRPr dirty="0"/>
          </a:p>
          <a:p>
            <a:pPr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dirty="0"/>
              <a:t>Universidad de Cádiz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6A0D7AB9-29D1-3042-BCC1-53507A1DF66D}"/>
              </a:ext>
            </a:extLst>
          </p:cNvPr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4"/>
              </a:defRPr>
            </a:lvl1pPr>
          </a:lstStyle>
          <a:p>
            <a:r>
              <a:rPr dirty="0">
                <a:hlinkClick r:id="rId4"/>
              </a:rPr>
              <a:t>uca.es</a:t>
            </a:r>
          </a:p>
        </p:txBody>
      </p:sp>
      <p:pic>
        <p:nvPicPr>
          <p:cNvPr id="14" name="Logo-40-Aniversario-UCA-Color.png" descr="Logo-40-Aniversario-UCA-Color.png">
            <a:extLst>
              <a:ext uri="{FF2B5EF4-FFF2-40B4-BE49-F238E27FC236}">
                <a16:creationId xmlns:a16="http://schemas.microsoft.com/office/drawing/2014/main" id="{510D3C17-D9AD-C04F-BD73-12B258B7C1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0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" grpId="0" animBg="1" advAuto="0"/>
      <p:bldP spid="1163" grpId="0" animBg="1" advAuto="0"/>
      <p:bldP spid="1169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880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881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3"/>
              </a:defRPr>
            </a:lvl1pPr>
          </a:lstStyle>
          <a:p>
            <a:r>
              <a:rPr>
                <a:hlinkClick r:id="rId3"/>
              </a:rPr>
              <a:t>uca.es</a:t>
            </a:r>
          </a:p>
        </p:txBody>
      </p:sp>
      <p:pic>
        <p:nvPicPr>
          <p:cNvPr id="23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upo 1"/>
          <p:cNvGrpSpPr/>
          <p:nvPr/>
        </p:nvGrpSpPr>
        <p:grpSpPr>
          <a:xfrm>
            <a:off x="364790" y="761619"/>
            <a:ext cx="10521745" cy="3175599"/>
            <a:chOff x="676279" y="948643"/>
            <a:chExt cx="11069537" cy="4542784"/>
          </a:xfrm>
        </p:grpSpPr>
        <p:sp>
          <p:nvSpPr>
            <p:cNvPr id="24" name="Oval 2">
              <a:extLst>
                <a:ext uri="{FF2B5EF4-FFF2-40B4-BE49-F238E27FC236}">
                  <a16:creationId xmlns:a16="http://schemas.microsoft.com/office/drawing/2014/main" id="{D05CC0FC-A9F9-0641-88B3-8DD40406B8EC}"/>
                </a:ext>
              </a:extLst>
            </p:cNvPr>
            <p:cNvSpPr/>
            <p:nvPr/>
          </p:nvSpPr>
          <p:spPr>
            <a:xfrm>
              <a:off x="9405753" y="2015799"/>
              <a:ext cx="2159679" cy="2159680"/>
            </a:xfrm>
            <a:prstGeom prst="ellipse">
              <a:avLst/>
            </a:prstGeom>
            <a:ln w="69850">
              <a:solidFill>
                <a:srgbClr val="D9D9D9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62" name="Oval 1"/>
            <p:cNvSpPr/>
            <p:nvPr/>
          </p:nvSpPr>
          <p:spPr>
            <a:xfrm>
              <a:off x="2928582" y="1987719"/>
              <a:ext cx="2159679" cy="2159680"/>
            </a:xfrm>
            <a:prstGeom prst="ellipse">
              <a:avLst/>
            </a:prstGeom>
            <a:ln w="69850">
              <a:solidFill>
                <a:srgbClr val="D9D9D9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3" name="Oval 2"/>
            <p:cNvSpPr/>
            <p:nvPr/>
          </p:nvSpPr>
          <p:spPr>
            <a:xfrm>
              <a:off x="5087330" y="1987719"/>
              <a:ext cx="2159679" cy="2159680"/>
            </a:xfrm>
            <a:prstGeom prst="ellipse">
              <a:avLst/>
            </a:prstGeom>
            <a:ln w="69850">
              <a:solidFill>
                <a:srgbClr val="D9D9D9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4" name="Oval 3"/>
            <p:cNvSpPr/>
            <p:nvPr/>
          </p:nvSpPr>
          <p:spPr>
            <a:xfrm>
              <a:off x="7247007" y="1987719"/>
              <a:ext cx="2159679" cy="2159680"/>
            </a:xfrm>
            <a:prstGeom prst="ellipse">
              <a:avLst/>
            </a:prstGeom>
            <a:ln w="69850">
              <a:solidFill>
                <a:srgbClr val="F2F2F2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5" name="Arc 4"/>
            <p:cNvSpPr/>
            <p:nvPr/>
          </p:nvSpPr>
          <p:spPr>
            <a:xfrm rot="10800000">
              <a:off x="7248128" y="1988840"/>
              <a:ext cx="2157430" cy="1106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09" extrusionOk="0">
                  <a:moveTo>
                    <a:pt x="21446" y="0"/>
                  </a:moveTo>
                  <a:lnTo>
                    <a:pt x="21446" y="0"/>
                  </a:lnTo>
                  <a:cubicBezTo>
                    <a:pt x="21600" y="11466"/>
                    <a:pt x="16925" y="21003"/>
                    <a:pt x="11004" y="21301"/>
                  </a:cubicBezTo>
                  <a:cubicBezTo>
                    <a:pt x="5083" y="21600"/>
                    <a:pt x="158" y="12547"/>
                    <a:pt x="4" y="1081"/>
                  </a:cubicBezTo>
                  <a:cubicBezTo>
                    <a:pt x="1" y="901"/>
                    <a:pt x="0" y="721"/>
                    <a:pt x="0" y="541"/>
                  </a:cubicBezTo>
                </a:path>
              </a:pathLst>
            </a:custGeom>
            <a:ln w="57150" cap="rnd">
              <a:solidFill>
                <a:schemeClr val="accent4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/>
            </a:p>
          </p:txBody>
        </p:sp>
        <p:sp>
          <p:nvSpPr>
            <p:cNvPr id="866" name="Oval 5"/>
            <p:cNvSpPr/>
            <p:nvPr/>
          </p:nvSpPr>
          <p:spPr>
            <a:xfrm>
              <a:off x="768904" y="1987719"/>
              <a:ext cx="2159680" cy="2159680"/>
            </a:xfrm>
            <a:prstGeom prst="ellipse">
              <a:avLst/>
            </a:prstGeom>
            <a:ln w="69850">
              <a:solidFill>
                <a:srgbClr val="D9D9D9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7" name="Arc 6"/>
            <p:cNvSpPr/>
            <p:nvPr/>
          </p:nvSpPr>
          <p:spPr>
            <a:xfrm>
              <a:off x="769991" y="3055692"/>
              <a:ext cx="2157423" cy="110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8"/>
                  </a:moveTo>
                  <a:cubicBezTo>
                    <a:pt x="21600" y="12117"/>
                    <a:pt x="16765" y="21600"/>
                    <a:pt x="10800" y="21600"/>
                  </a:cubicBezTo>
                  <a:cubicBezTo>
                    <a:pt x="4835" y="21600"/>
                    <a:pt x="0" y="12117"/>
                    <a:pt x="0" y="418"/>
                  </a:cubicBezTo>
                  <a:cubicBezTo>
                    <a:pt x="0" y="279"/>
                    <a:pt x="1" y="139"/>
                    <a:pt x="2" y="0"/>
                  </a:cubicBezTo>
                </a:path>
              </a:pathLst>
            </a:custGeom>
            <a:ln w="57150" cap="rnd">
              <a:solidFill>
                <a:schemeClr val="accent1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>
                <a:solidFill>
                  <a:srgbClr val="2B2BFF"/>
                </a:solidFill>
              </a:endParaRPr>
            </a:p>
          </p:txBody>
        </p:sp>
        <p:sp>
          <p:nvSpPr>
            <p:cNvPr id="868" name="Arc 7"/>
            <p:cNvSpPr/>
            <p:nvPr/>
          </p:nvSpPr>
          <p:spPr>
            <a:xfrm rot="10800000">
              <a:off x="2929925" y="1988843"/>
              <a:ext cx="2157207" cy="107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extrusionOk="0">
                  <a:moveTo>
                    <a:pt x="21600" y="427"/>
                  </a:moveTo>
                  <a:cubicBezTo>
                    <a:pt x="21481" y="12226"/>
                    <a:pt x="16549" y="21600"/>
                    <a:pt x="10585" y="21364"/>
                  </a:cubicBezTo>
                  <a:cubicBezTo>
                    <a:pt x="4705" y="21132"/>
                    <a:pt x="0" y="11635"/>
                    <a:pt x="0" y="0"/>
                  </a:cubicBezTo>
                </a:path>
              </a:pathLst>
            </a:custGeom>
            <a:ln w="57150" cap="rnd">
              <a:solidFill>
                <a:schemeClr val="accent2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/>
            </a:p>
          </p:txBody>
        </p:sp>
        <p:sp>
          <p:nvSpPr>
            <p:cNvPr id="869" name="Arc 8"/>
            <p:cNvSpPr/>
            <p:nvPr/>
          </p:nvSpPr>
          <p:spPr>
            <a:xfrm>
              <a:off x="5088447" y="3062890"/>
              <a:ext cx="2157423" cy="107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</a:path>
              </a:pathLst>
            </a:custGeom>
            <a:ln w="57150" cap="rnd">
              <a:solidFill>
                <a:schemeClr val="accent3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/>
            </a:p>
          </p:txBody>
        </p:sp>
        <p:sp>
          <p:nvSpPr>
            <p:cNvPr id="870" name="Group 9"/>
            <p:cNvSpPr/>
            <p:nvPr/>
          </p:nvSpPr>
          <p:spPr>
            <a:xfrm>
              <a:off x="877517" y="4382647"/>
              <a:ext cx="196463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dirty="0" err="1"/>
                <a:t>Plazo</a:t>
              </a:r>
              <a:r>
                <a:rPr dirty="0"/>
                <a:t> de </a:t>
              </a:r>
              <a:r>
                <a:rPr dirty="0" err="1"/>
                <a:t>entrega</a:t>
              </a:r>
              <a:r>
                <a:rPr dirty="0"/>
                <a:t> de</a:t>
              </a:r>
            </a:p>
            <a:p>
              <a:pPr algn="ctr">
                <a:lnSpc>
                  <a:spcPct val="90000"/>
                </a:lnSpc>
                <a:defRPr sz="2400" b="1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dirty="0"/>
                <a:t>solicitudes</a:t>
              </a:r>
            </a:p>
          </p:txBody>
        </p:sp>
        <p:sp>
          <p:nvSpPr>
            <p:cNvPr id="871" name="Group 12"/>
            <p:cNvSpPr/>
            <p:nvPr/>
          </p:nvSpPr>
          <p:spPr>
            <a:xfrm>
              <a:off x="3026106" y="4408331"/>
              <a:ext cx="2061027" cy="108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2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dirty="0"/>
                <a:t>1ª y 2ª</a:t>
              </a:r>
              <a:endParaRPr dirty="0"/>
            </a:p>
            <a:p>
              <a:pPr algn="ctr">
                <a:lnSpc>
                  <a:spcPct val="90000"/>
                </a:lnSpc>
                <a:defRPr sz="2400" b="1">
                  <a:solidFill>
                    <a:schemeClr val="accent2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dirty="0" err="1"/>
                <a:t>adjudicación</a:t>
              </a:r>
              <a:endParaRPr dirty="0"/>
            </a:p>
          </p:txBody>
        </p:sp>
        <p:sp>
          <p:nvSpPr>
            <p:cNvPr id="872" name="Group 15"/>
            <p:cNvSpPr/>
            <p:nvPr/>
          </p:nvSpPr>
          <p:spPr>
            <a:xfrm>
              <a:off x="5184842" y="4408331"/>
              <a:ext cx="2063285" cy="108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3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dirty="0"/>
                <a:t>3ª</a:t>
              </a:r>
              <a:endParaRPr dirty="0"/>
            </a:p>
            <a:p>
              <a:pPr algn="ctr">
                <a:lnSpc>
                  <a:spcPct val="90000"/>
                </a:lnSpc>
                <a:defRPr sz="2400" b="1">
                  <a:solidFill>
                    <a:schemeClr val="accent3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dirty="0" err="1"/>
                <a:t>adjudicación</a:t>
              </a:r>
              <a:endParaRPr dirty="0"/>
            </a:p>
          </p:txBody>
        </p:sp>
        <p:sp>
          <p:nvSpPr>
            <p:cNvPr id="873" name="Group 18"/>
            <p:cNvSpPr/>
            <p:nvPr/>
          </p:nvSpPr>
          <p:spPr>
            <a:xfrm>
              <a:off x="7408444" y="4340189"/>
              <a:ext cx="2132303" cy="108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4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dirty="0"/>
                <a:t>1ª a 4ª Resulta</a:t>
              </a:r>
              <a:endParaRPr dirty="0"/>
            </a:p>
          </p:txBody>
        </p:sp>
        <p:sp>
          <p:nvSpPr>
            <p:cNvPr id="874" name="Rectangle 21"/>
            <p:cNvSpPr txBox="1"/>
            <p:nvPr/>
          </p:nvSpPr>
          <p:spPr>
            <a:xfrm>
              <a:off x="676279" y="2706814"/>
              <a:ext cx="2367113" cy="11887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algn="ctr">
                <a:defRPr sz="3000">
                  <a:solidFill>
                    <a:schemeClr val="accent1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pPr>
              <a:r>
                <a:rPr sz="2400" dirty="0"/>
                <a:t>Del </a:t>
              </a:r>
              <a:r>
                <a:rPr lang="es-ES" sz="2400" dirty="0"/>
                <a:t>22 al 30 de </a:t>
              </a:r>
            </a:p>
            <a:p>
              <a:pPr algn="ctr">
                <a:defRPr sz="3000">
                  <a:solidFill>
                    <a:schemeClr val="accent1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pPr>
              <a:r>
                <a:rPr lang="es-ES" sz="2400" dirty="0"/>
                <a:t>junio</a:t>
              </a:r>
              <a:endParaRPr sz="2400" dirty="0"/>
            </a:p>
          </p:txBody>
        </p:sp>
        <p:sp>
          <p:nvSpPr>
            <p:cNvPr id="875" name="Rectangle 22"/>
            <p:cNvSpPr txBox="1"/>
            <p:nvPr/>
          </p:nvSpPr>
          <p:spPr>
            <a:xfrm>
              <a:off x="3128429" y="2793239"/>
              <a:ext cx="1759988" cy="14529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3000">
                  <a:solidFill>
                    <a:schemeClr val="accent2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lang="es-ES" dirty="0"/>
                <a:t>6 y 14 de</a:t>
              </a:r>
            </a:p>
            <a:p>
              <a:r>
                <a:rPr dirty="0" err="1"/>
                <a:t>julio</a:t>
              </a:r>
              <a:endParaRPr dirty="0"/>
            </a:p>
          </p:txBody>
        </p:sp>
        <p:sp>
          <p:nvSpPr>
            <p:cNvPr id="876" name="Rectangle 23"/>
            <p:cNvSpPr txBox="1"/>
            <p:nvPr/>
          </p:nvSpPr>
          <p:spPr>
            <a:xfrm>
              <a:off x="5422936" y="2793239"/>
              <a:ext cx="1488467" cy="7925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3000">
                  <a:solidFill>
                    <a:schemeClr val="accent3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lang="es-ES" dirty="0"/>
                <a:t>21 Julio</a:t>
              </a:r>
              <a:endParaRPr dirty="0"/>
            </a:p>
          </p:txBody>
        </p:sp>
        <p:sp>
          <p:nvSpPr>
            <p:cNvPr id="877" name="Rectangle 24"/>
            <p:cNvSpPr txBox="1"/>
            <p:nvPr/>
          </p:nvSpPr>
          <p:spPr>
            <a:xfrm>
              <a:off x="7245324" y="2818640"/>
              <a:ext cx="2163050" cy="7925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algn="ctr">
                <a:defRPr sz="3000">
                  <a:solidFill>
                    <a:schemeClr val="accent4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pPr>
              <a:r>
                <a:rPr lang="es-ES" dirty="0"/>
                <a:t>Septiembre</a:t>
              </a:r>
              <a:endParaRPr dirty="0"/>
            </a:p>
          </p:txBody>
        </p:sp>
        <p:sp>
          <p:nvSpPr>
            <p:cNvPr id="878" name="Title 1"/>
            <p:cNvSpPr txBox="1"/>
            <p:nvPr/>
          </p:nvSpPr>
          <p:spPr>
            <a:xfrm>
              <a:off x="1321655" y="948643"/>
              <a:ext cx="10424161" cy="7660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lnSpc>
                  <a:spcPct val="90000"/>
                </a:lnSpc>
                <a:defRPr sz="40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sz="3200" dirty="0" err="1"/>
                <a:t>Fase</a:t>
              </a:r>
              <a:r>
                <a:rPr sz="3200" dirty="0"/>
                <a:t> </a:t>
              </a:r>
              <a:r>
                <a:rPr sz="3200" dirty="0" err="1"/>
                <a:t>Ordinaria</a:t>
              </a:r>
              <a:r>
                <a:rPr lang="es-ES" sz="3200" dirty="0"/>
                <a:t>(todas  las plazas)</a:t>
              </a:r>
              <a:endParaRPr sz="3200" dirty="0"/>
            </a:p>
          </p:txBody>
        </p:sp>
        <p:sp>
          <p:nvSpPr>
            <p:cNvPr id="25" name="Arc 8">
              <a:extLst>
                <a:ext uri="{FF2B5EF4-FFF2-40B4-BE49-F238E27FC236}">
                  <a16:creationId xmlns:a16="http://schemas.microsoft.com/office/drawing/2014/main" id="{A83797C2-5262-ED48-A39F-E3AE157E328C}"/>
                </a:ext>
              </a:extLst>
            </p:cNvPr>
            <p:cNvSpPr/>
            <p:nvPr/>
          </p:nvSpPr>
          <p:spPr>
            <a:xfrm>
              <a:off x="9406870" y="3090970"/>
              <a:ext cx="2157423" cy="107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</a:path>
              </a:pathLst>
            </a:custGeom>
            <a:ln w="57150" cap="rnd">
              <a:solidFill>
                <a:schemeClr val="accent3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9A6D2B9F-19D1-694D-A23E-2254B519E3CB}"/>
                </a:ext>
              </a:extLst>
            </p:cNvPr>
            <p:cNvSpPr txBox="1"/>
            <p:nvPr/>
          </p:nvSpPr>
          <p:spPr>
            <a:xfrm>
              <a:off x="9717748" y="2821317"/>
              <a:ext cx="1535689" cy="7925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3000">
                  <a:solidFill>
                    <a:schemeClr val="accent4"/>
                  </a:solidFill>
                  <a:latin typeface="linea-basic-10"/>
                  <a:ea typeface="linea-basic-10"/>
                  <a:cs typeface="linea-basic-10"/>
                </a:defRPr>
              </a:lvl1pPr>
            </a:lstStyle>
            <a:p>
              <a:r>
                <a:rPr lang="es-ES" dirty="0"/>
                <a:t>Octubre</a:t>
              </a:r>
              <a:endParaRPr dirty="0"/>
            </a:p>
          </p:txBody>
        </p:sp>
        <p:sp>
          <p:nvSpPr>
            <p:cNvPr id="27" name="Group 18">
              <a:extLst>
                <a:ext uri="{FF2B5EF4-FFF2-40B4-BE49-F238E27FC236}">
                  <a16:creationId xmlns:a16="http://schemas.microsoft.com/office/drawing/2014/main" id="{DDDB1DC2-C2B6-4C49-BD00-C59DEA20A5CF}"/>
                </a:ext>
              </a:extLst>
            </p:cNvPr>
            <p:cNvSpPr/>
            <p:nvPr/>
          </p:nvSpPr>
          <p:spPr>
            <a:xfrm>
              <a:off x="9540747" y="4259110"/>
              <a:ext cx="2115139" cy="108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4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dirty="0"/>
                <a:t>última</a:t>
              </a:r>
            </a:p>
            <a:p>
              <a:pPr algn="ctr">
                <a:lnSpc>
                  <a:spcPct val="90000"/>
                </a:lnSpc>
                <a:defRPr sz="2400" b="1">
                  <a:solidFill>
                    <a:schemeClr val="accent4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dirty="0"/>
                <a:t>Resulta</a:t>
              </a:r>
              <a:endParaRPr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5015880" y="4251323"/>
            <a:ext cx="8291601" cy="1797584"/>
            <a:chOff x="982105" y="707597"/>
            <a:chExt cx="10424161" cy="5339580"/>
          </a:xfrm>
        </p:grpSpPr>
        <p:sp>
          <p:nvSpPr>
            <p:cNvPr id="30" name="Oval 1"/>
            <p:cNvSpPr/>
            <p:nvPr/>
          </p:nvSpPr>
          <p:spPr>
            <a:xfrm>
              <a:off x="3937915" y="2052328"/>
              <a:ext cx="2159679" cy="2159680"/>
            </a:xfrm>
            <a:prstGeom prst="ellipse">
              <a:avLst/>
            </a:prstGeom>
            <a:ln w="69850">
              <a:solidFill>
                <a:srgbClr val="D9D9D9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31" name="Oval 2"/>
            <p:cNvSpPr/>
            <p:nvPr/>
          </p:nvSpPr>
          <p:spPr>
            <a:xfrm>
              <a:off x="6096663" y="2052328"/>
              <a:ext cx="2159679" cy="2159680"/>
            </a:xfrm>
            <a:prstGeom prst="ellipse">
              <a:avLst/>
            </a:prstGeom>
            <a:ln w="69850">
              <a:solidFill>
                <a:srgbClr val="D9D9D9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34" name="Oval 5"/>
            <p:cNvSpPr/>
            <p:nvPr/>
          </p:nvSpPr>
          <p:spPr>
            <a:xfrm>
              <a:off x="1778237" y="2052328"/>
              <a:ext cx="2159680" cy="2159680"/>
            </a:xfrm>
            <a:prstGeom prst="ellipse">
              <a:avLst/>
            </a:prstGeom>
            <a:ln w="69850">
              <a:solidFill>
                <a:srgbClr val="D9D9D9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35" name="Arc 6"/>
            <p:cNvSpPr/>
            <p:nvPr/>
          </p:nvSpPr>
          <p:spPr>
            <a:xfrm>
              <a:off x="1779324" y="3120301"/>
              <a:ext cx="2157423" cy="110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8"/>
                  </a:moveTo>
                  <a:cubicBezTo>
                    <a:pt x="21600" y="12117"/>
                    <a:pt x="16765" y="21600"/>
                    <a:pt x="10800" y="21600"/>
                  </a:cubicBezTo>
                  <a:cubicBezTo>
                    <a:pt x="4835" y="21600"/>
                    <a:pt x="0" y="12117"/>
                    <a:pt x="0" y="418"/>
                  </a:cubicBezTo>
                  <a:cubicBezTo>
                    <a:pt x="0" y="279"/>
                    <a:pt x="1" y="139"/>
                    <a:pt x="2" y="0"/>
                  </a:cubicBezTo>
                </a:path>
              </a:pathLst>
            </a:custGeom>
            <a:ln w="57150" cap="rnd">
              <a:solidFill>
                <a:schemeClr val="accent1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 sz="2000"/>
            </a:p>
          </p:txBody>
        </p:sp>
        <p:sp>
          <p:nvSpPr>
            <p:cNvPr id="36" name="Arc 7"/>
            <p:cNvSpPr/>
            <p:nvPr/>
          </p:nvSpPr>
          <p:spPr>
            <a:xfrm rot="10800000">
              <a:off x="3939258" y="2053452"/>
              <a:ext cx="2157207" cy="107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extrusionOk="0">
                  <a:moveTo>
                    <a:pt x="21600" y="427"/>
                  </a:moveTo>
                  <a:cubicBezTo>
                    <a:pt x="21481" y="12226"/>
                    <a:pt x="16549" y="21600"/>
                    <a:pt x="10585" y="21364"/>
                  </a:cubicBezTo>
                  <a:cubicBezTo>
                    <a:pt x="4705" y="21132"/>
                    <a:pt x="0" y="11635"/>
                    <a:pt x="0" y="0"/>
                  </a:cubicBezTo>
                </a:path>
              </a:pathLst>
            </a:custGeom>
            <a:ln w="57150" cap="rnd">
              <a:solidFill>
                <a:schemeClr val="accent2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 sz="2000"/>
            </a:p>
          </p:txBody>
        </p:sp>
        <p:sp>
          <p:nvSpPr>
            <p:cNvPr id="37" name="Arc 8"/>
            <p:cNvSpPr/>
            <p:nvPr/>
          </p:nvSpPr>
          <p:spPr>
            <a:xfrm>
              <a:off x="6097780" y="3127499"/>
              <a:ext cx="2157423" cy="107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</a:path>
              </a:pathLst>
            </a:custGeom>
            <a:ln w="57150" cap="rnd">
              <a:solidFill>
                <a:schemeClr val="accent3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3500"/>
              </a:pPr>
              <a:endParaRPr sz="2000"/>
            </a:p>
          </p:txBody>
        </p:sp>
        <p:sp>
          <p:nvSpPr>
            <p:cNvPr id="38" name="Group 9"/>
            <p:cNvSpPr/>
            <p:nvPr/>
          </p:nvSpPr>
          <p:spPr>
            <a:xfrm>
              <a:off x="1875761" y="4620986"/>
              <a:ext cx="1964632" cy="115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sz="1400" dirty="0" err="1"/>
                <a:t>Plazo</a:t>
              </a:r>
              <a:r>
                <a:rPr sz="1400" dirty="0"/>
                <a:t> de </a:t>
              </a:r>
              <a:r>
                <a:rPr sz="1400" dirty="0" err="1"/>
                <a:t>entrega</a:t>
              </a:r>
              <a:r>
                <a:rPr sz="1400" dirty="0"/>
                <a:t> de</a:t>
              </a:r>
            </a:p>
            <a:p>
              <a:pPr algn="ctr">
                <a:lnSpc>
                  <a:spcPct val="90000"/>
                </a:lnSpc>
                <a:defRPr sz="2400" b="1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sz="1400" dirty="0"/>
                <a:t>solicitudes</a:t>
              </a:r>
            </a:p>
          </p:txBody>
        </p:sp>
        <p:sp>
          <p:nvSpPr>
            <p:cNvPr id="39" name="Group 12"/>
            <p:cNvSpPr/>
            <p:nvPr/>
          </p:nvSpPr>
          <p:spPr>
            <a:xfrm>
              <a:off x="4035437" y="4620986"/>
              <a:ext cx="1964632" cy="142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2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sz="1400" dirty="0"/>
                <a:t>1ª  </a:t>
              </a:r>
              <a:endParaRPr sz="1400" dirty="0"/>
            </a:p>
            <a:p>
              <a:pPr algn="ctr">
                <a:lnSpc>
                  <a:spcPct val="90000"/>
                </a:lnSpc>
                <a:defRPr sz="2400" b="1">
                  <a:solidFill>
                    <a:schemeClr val="accent2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sz="1400" dirty="0" err="1"/>
                <a:t>adjudicación</a:t>
              </a:r>
              <a:endParaRPr sz="1400" dirty="0"/>
            </a:p>
          </p:txBody>
        </p:sp>
        <p:sp>
          <p:nvSpPr>
            <p:cNvPr id="40" name="Group 15"/>
            <p:cNvSpPr/>
            <p:nvPr/>
          </p:nvSpPr>
          <p:spPr>
            <a:xfrm>
              <a:off x="6194186" y="4620986"/>
              <a:ext cx="1964632" cy="142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3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sz="1400" dirty="0"/>
                <a:t>2ª adjudicación y Resultas</a:t>
              </a:r>
              <a:endParaRPr sz="1400" dirty="0"/>
            </a:p>
          </p:txBody>
        </p:sp>
        <p:sp>
          <p:nvSpPr>
            <p:cNvPr id="41" name="Group 18"/>
            <p:cNvSpPr/>
            <p:nvPr/>
          </p:nvSpPr>
          <p:spPr>
            <a:xfrm>
              <a:off x="8275004" y="2318863"/>
              <a:ext cx="1304503" cy="2578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lnSpc>
                  <a:spcPct val="90000"/>
                </a:lnSpc>
                <a:defRPr sz="2400" b="1">
                  <a:solidFill>
                    <a:schemeClr val="accent4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sz="1400" dirty="0"/>
                <a:t>Octubre</a:t>
              </a:r>
            </a:p>
            <a:p>
              <a:pPr algn="ctr">
                <a:lnSpc>
                  <a:spcPct val="90000"/>
                </a:lnSpc>
                <a:defRPr sz="2400" b="1">
                  <a:solidFill>
                    <a:schemeClr val="accent4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lang="es-ES" sz="1400" dirty="0"/>
                <a:t>Última Lista de  Resultas</a:t>
              </a:r>
              <a:endParaRPr sz="1400" dirty="0"/>
            </a:p>
          </p:txBody>
        </p:sp>
        <p:sp>
          <p:nvSpPr>
            <p:cNvPr id="42" name="Rectangle 22"/>
            <p:cNvSpPr txBox="1"/>
            <p:nvPr/>
          </p:nvSpPr>
          <p:spPr>
            <a:xfrm>
              <a:off x="4683206" y="2299421"/>
              <a:ext cx="829490" cy="9142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3000">
                  <a:solidFill>
                    <a:schemeClr val="accent2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lang="es-ES" sz="1400" dirty="0"/>
                <a:t>27 julio</a:t>
              </a:r>
              <a:endParaRPr sz="1400" dirty="0"/>
            </a:p>
          </p:txBody>
        </p:sp>
        <p:sp>
          <p:nvSpPr>
            <p:cNvPr id="43" name="Rectangle 23"/>
            <p:cNvSpPr txBox="1"/>
            <p:nvPr/>
          </p:nvSpPr>
          <p:spPr>
            <a:xfrm>
              <a:off x="6633725" y="2192385"/>
              <a:ext cx="1228517" cy="9142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3000">
                  <a:solidFill>
                    <a:schemeClr val="accent3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lang="es-ES" sz="1400" dirty="0"/>
                <a:t>septiembre</a:t>
              </a:r>
              <a:endParaRPr sz="1400" dirty="0"/>
            </a:p>
          </p:txBody>
        </p:sp>
        <p:sp>
          <p:nvSpPr>
            <p:cNvPr id="45" name="Rectangle 21"/>
            <p:cNvSpPr txBox="1"/>
            <p:nvPr/>
          </p:nvSpPr>
          <p:spPr>
            <a:xfrm>
              <a:off x="2297564" y="2436429"/>
              <a:ext cx="1141860" cy="1554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algn="ctr">
                <a:defRPr sz="3000">
                  <a:solidFill>
                    <a:schemeClr val="accent1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pPr>
              <a:r>
                <a:rPr sz="1400" dirty="0"/>
                <a:t>Del </a:t>
              </a:r>
              <a:r>
                <a:rPr lang="es-ES" sz="1400" dirty="0"/>
                <a:t>19</a:t>
              </a:r>
              <a:r>
                <a:rPr sz="1400" dirty="0"/>
                <a:t> </a:t>
              </a:r>
              <a:r>
                <a:rPr lang="es-ES" sz="1400" dirty="0"/>
                <a:t>al</a:t>
              </a:r>
              <a:endParaRPr sz="1400" dirty="0"/>
            </a:p>
            <a:p>
              <a:pPr algn="ctr">
                <a:defRPr sz="3000">
                  <a:solidFill>
                    <a:schemeClr val="accent1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pPr>
              <a:r>
                <a:rPr lang="es-ES" sz="1400" dirty="0"/>
                <a:t>21</a:t>
              </a:r>
              <a:r>
                <a:rPr sz="1400" dirty="0"/>
                <a:t> de </a:t>
              </a:r>
              <a:r>
                <a:rPr sz="1400" dirty="0" err="1"/>
                <a:t>julio</a:t>
              </a:r>
              <a:endParaRPr sz="1400" dirty="0"/>
            </a:p>
          </p:txBody>
        </p:sp>
        <p:sp>
          <p:nvSpPr>
            <p:cNvPr id="46" name="Title 1"/>
            <p:cNvSpPr txBox="1"/>
            <p:nvPr/>
          </p:nvSpPr>
          <p:spPr>
            <a:xfrm>
              <a:off x="982105" y="707597"/>
              <a:ext cx="10424161" cy="5855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lnSpc>
                  <a:spcPct val="90000"/>
                </a:lnSpc>
                <a:defRPr sz="40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sz="1800" dirty="0" err="1"/>
                <a:t>Fase</a:t>
              </a:r>
              <a:r>
                <a:rPr sz="1800" dirty="0"/>
                <a:t> </a:t>
              </a:r>
              <a:r>
                <a:rPr lang="es-ES" sz="1800" dirty="0" err="1"/>
                <a:t>Extrao</a:t>
              </a:r>
              <a:r>
                <a:rPr sz="1800" dirty="0" err="1"/>
                <a:t>rdinaria</a:t>
              </a:r>
              <a:r>
                <a:rPr lang="es-ES" sz="1800" dirty="0"/>
                <a:t> (plazas vacantes)</a:t>
              </a:r>
              <a:endParaRPr sz="1800" dirty="0"/>
            </a:p>
          </p:txBody>
        </p:sp>
      </p:grpSp>
      <p:sp>
        <p:nvSpPr>
          <p:cNvPr id="49" name="CuadroTexto 48"/>
          <p:cNvSpPr txBox="1"/>
          <p:nvPr/>
        </p:nvSpPr>
        <p:spPr>
          <a:xfrm>
            <a:off x="2337516" y="22746"/>
            <a:ext cx="699903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rPr>
              <a:t>2 FASES SEPARADAS</a:t>
            </a:r>
          </a:p>
        </p:txBody>
      </p:sp>
    </p:spTree>
    <p:extLst>
      <p:ext uri="{BB962C8B-B14F-4D97-AF65-F5344CB8AC3E}">
        <p14:creationId xmlns:p14="http://schemas.microsoft.com/office/powerpoint/2010/main" val="3630052561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2">
            <a:extLst>
              <a:ext uri="{FF2B5EF4-FFF2-40B4-BE49-F238E27FC236}">
                <a16:creationId xmlns:a16="http://schemas.microsoft.com/office/drawing/2014/main" id="{6CE9585D-0255-6743-97F3-FB68DD5D7F4D}"/>
              </a:ext>
            </a:extLst>
          </p:cNvPr>
          <p:cNvCxnSpPr>
            <a:cxnSpLocks/>
          </p:cNvCxnSpPr>
          <p:nvPr/>
        </p:nvCxnSpPr>
        <p:spPr>
          <a:xfrm>
            <a:off x="3719736" y="3212976"/>
            <a:ext cx="0" cy="2664296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2" name="Rectangle 14">
            <a:extLst>
              <a:ext uri="{FF2B5EF4-FFF2-40B4-BE49-F238E27FC236}">
                <a16:creationId xmlns:a16="http://schemas.microsoft.com/office/drawing/2014/main" id="{CA38D389-A167-8F40-9C2E-FE613F10A909}"/>
              </a:ext>
            </a:extLst>
          </p:cNvPr>
          <p:cNvSpPr/>
          <p:nvPr/>
        </p:nvSpPr>
        <p:spPr>
          <a:xfrm>
            <a:off x="551384" y="6181813"/>
            <a:ext cx="301355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CuadroTexto 3"/>
          <p:cNvSpPr txBox="1"/>
          <p:nvPr/>
        </p:nvSpPr>
        <p:spPr>
          <a:xfrm>
            <a:off x="3935975" y="4158122"/>
            <a:ext cx="360160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Ordena </a:t>
            </a:r>
            <a:r>
              <a:rPr lang="es-ES" sz="1600" b="1" dirty="0"/>
              <a:t>SEGÚN TU </a:t>
            </a:r>
            <a:r>
              <a:rPr kumimoji="0" lang="es-ES" sz="1600" b="1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sym typeface="Source Sans Pro"/>
              </a:rPr>
              <a:t>ORDEN </a:t>
            </a:r>
            <a:r>
              <a:rPr kumimoji="0" lang="es-ES" sz="1600" b="1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DE PREFERENCIAS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56692" y="4959252"/>
            <a:ext cx="376017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dirty="0"/>
              <a:t>A</a:t>
            </a:r>
            <a:r>
              <a:rPr kumimoji="0" lang="es-ES" sz="1600" b="0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segúrate de </a:t>
            </a:r>
            <a:r>
              <a:rPr kumimoji="0" lang="es-ES" sz="1600" b="1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GRABAR y COMPROBARLO </a:t>
            </a:r>
            <a:r>
              <a:rPr kumimoji="0" lang="es-ES" sz="1600" b="0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en el DOCUMENTO en PDF</a:t>
            </a:r>
            <a:endParaRPr kumimoji="0" lang="es-ES" sz="1600" b="0" i="0" u="none" strike="noStrike" cap="none" spc="0" normalizeH="0" baseline="0" dirty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91530" y="6177547"/>
            <a:ext cx="281525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ATENCIÓN</a:t>
            </a:r>
            <a:r>
              <a:rPr kumimoji="0" lang="es-ES" sz="1800" b="1" i="0" u="none" strike="noStrike" cap="none" spc="0" normalizeH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A </a:t>
            </a: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LOS PLAZOS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3575720" y="6165304"/>
            <a:ext cx="4921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El sistema comunica contigo vía </a:t>
            </a:r>
            <a:r>
              <a:rPr lang="es-ES" dirty="0" err="1"/>
              <a:t>sms</a:t>
            </a:r>
            <a:r>
              <a:rPr lang="es-ES" dirty="0"/>
              <a:t> y por </a:t>
            </a:r>
            <a:r>
              <a:rPr lang="es-ES" i="1" dirty="0"/>
              <a:t>email</a:t>
            </a:r>
          </a:p>
        </p:txBody>
      </p:sp>
      <p:pic>
        <p:nvPicPr>
          <p:cNvPr id="23" name="Picture 16" descr="iPhone6_mockup_front_white.png">
            <a:extLst>
              <a:ext uri="{FF2B5EF4-FFF2-40B4-BE49-F238E27FC236}">
                <a16:creationId xmlns:a16="http://schemas.microsoft.com/office/drawing/2014/main" id="{F87FB8DF-C1E2-9F4D-8D71-7038A63DC3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627" y="822257"/>
            <a:ext cx="4761123" cy="7447270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0A129CA1-62B2-F946-AF3B-91EA9F210D0C}"/>
              </a:ext>
            </a:extLst>
          </p:cNvPr>
          <p:cNvSpPr txBox="1">
            <a:spLocks/>
          </p:cNvSpPr>
          <p:nvPr/>
        </p:nvSpPr>
        <p:spPr>
          <a:xfrm>
            <a:off x="839416" y="274646"/>
            <a:ext cx="10515600" cy="6234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lvl="0">
              <a:defRPr/>
            </a:pPr>
            <a:r>
              <a:rPr lang="id-ID" dirty="0" err="1"/>
              <a:t>Proceso</a:t>
            </a:r>
            <a:r>
              <a:rPr lang="id-ID" dirty="0"/>
              <a:t> </a:t>
            </a:r>
            <a:r>
              <a:rPr lang="id-ID" dirty="0" err="1"/>
              <a:t>de</a:t>
            </a:r>
            <a:r>
              <a:rPr lang="id-ID" dirty="0"/>
              <a:t> </a:t>
            </a:r>
            <a:r>
              <a:rPr lang="id-ID" dirty="0" err="1"/>
              <a:t>solicitud</a:t>
            </a:r>
            <a:r>
              <a:rPr lang="id-ID" dirty="0"/>
              <a:t> </a:t>
            </a:r>
            <a:r>
              <a:rPr lang="id-ID" dirty="0" err="1"/>
              <a:t>y</a:t>
            </a:r>
            <a:r>
              <a:rPr lang="id-ID" dirty="0"/>
              <a:t> </a:t>
            </a:r>
            <a:r>
              <a:rPr lang="id-ID" dirty="0" err="1"/>
              <a:t>admisión</a:t>
            </a:r>
            <a:endParaRPr lang="en-US" sz="7200" dirty="0"/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53C801A5-E7B7-D545-935A-B0B36ACE10DE}"/>
              </a:ext>
            </a:extLst>
          </p:cNvPr>
          <p:cNvSpPr txBox="1"/>
          <p:nvPr/>
        </p:nvSpPr>
        <p:spPr>
          <a:xfrm>
            <a:off x="3467717" y="874678"/>
            <a:ext cx="52565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d-ID" sz="1050" spc="300" dirty="0">
                <a:solidFill>
                  <a:srgbClr val="222222">
                    <a:alpha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PRIMERA PARTE: PRESENTACIÓN DE LA SOLICITUD</a:t>
            </a:r>
            <a:endParaRPr lang="en-US" sz="1050" spc="300" dirty="0">
              <a:solidFill>
                <a:srgbClr val="222222">
                  <a:alpha val="5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BAE8763-FA5F-5D42-8C07-216B0B1E85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698" y="1983965"/>
            <a:ext cx="2880320" cy="5144131"/>
          </a:xfrm>
          <a:prstGeom prst="rect">
            <a:avLst/>
          </a:prstGeom>
        </p:spPr>
      </p:pic>
      <p:sp>
        <p:nvSpPr>
          <p:cNvPr id="39" name="Rectangle 14">
            <a:extLst>
              <a:ext uri="{FF2B5EF4-FFF2-40B4-BE49-F238E27FC236}">
                <a16:creationId xmlns:a16="http://schemas.microsoft.com/office/drawing/2014/main" id="{B58A0B6F-0F3F-3445-832B-A0559BB40B45}"/>
              </a:ext>
            </a:extLst>
          </p:cNvPr>
          <p:cNvSpPr/>
          <p:nvPr/>
        </p:nvSpPr>
        <p:spPr>
          <a:xfrm>
            <a:off x="1812840" y="3702955"/>
            <a:ext cx="21602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3CFC4CC-8A7C-2346-9607-6711B800618F}"/>
              </a:ext>
            </a:extLst>
          </p:cNvPr>
          <p:cNvSpPr txBox="1"/>
          <p:nvPr/>
        </p:nvSpPr>
        <p:spPr>
          <a:xfrm>
            <a:off x="407368" y="1882216"/>
            <a:ext cx="36739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LA PREINSCRIPCIÓN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1" u="none" strike="noStrike" cap="none" spc="0" normalizeH="0" baseline="0" dirty="0" err="1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on</a:t>
            </a:r>
            <a:r>
              <a:rPr kumimoji="0" lang="es-ES" sz="1800" b="0" i="1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line,</a:t>
            </a:r>
            <a:r>
              <a:rPr kumimoji="0" lang="es-ES" sz="1800" b="0" i="1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EN PLAZO 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43C3B1B-6B16-0B40-82D7-5144E1ED9C8A}"/>
              </a:ext>
            </a:extLst>
          </p:cNvPr>
          <p:cNvSpPr/>
          <p:nvPr/>
        </p:nvSpPr>
        <p:spPr>
          <a:xfrm>
            <a:off x="2223027" y="3702955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IMPORTANTE:</a:t>
            </a:r>
          </a:p>
        </p:txBody>
      </p:sp>
      <p:grpSp>
        <p:nvGrpSpPr>
          <p:cNvPr id="44" name="Group 19">
            <a:extLst>
              <a:ext uri="{FF2B5EF4-FFF2-40B4-BE49-F238E27FC236}">
                <a16:creationId xmlns:a16="http://schemas.microsoft.com/office/drawing/2014/main" id="{13AC2240-2EB9-8A4F-9561-571687DA4CA3}"/>
              </a:ext>
            </a:extLst>
          </p:cNvPr>
          <p:cNvGrpSpPr/>
          <p:nvPr/>
        </p:nvGrpSpPr>
        <p:grpSpPr>
          <a:xfrm rot="2700000">
            <a:off x="1941239" y="3761955"/>
            <a:ext cx="272277" cy="272277"/>
            <a:chOff x="2358572" y="1016001"/>
            <a:chExt cx="856342" cy="856342"/>
          </a:xfrm>
          <a:effectLst/>
        </p:grpSpPr>
        <p:cxnSp>
          <p:nvCxnSpPr>
            <p:cNvPr id="45" name="Straight Connector 20">
              <a:extLst>
                <a:ext uri="{FF2B5EF4-FFF2-40B4-BE49-F238E27FC236}">
                  <a16:creationId xmlns:a16="http://schemas.microsoft.com/office/drawing/2014/main" id="{178E1EE5-44D5-FD47-A519-30195C63CDDE}"/>
                </a:ext>
              </a:extLst>
            </p:cNvPr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1">
              <a:extLst>
                <a:ext uri="{FF2B5EF4-FFF2-40B4-BE49-F238E27FC236}">
                  <a16:creationId xmlns:a16="http://schemas.microsoft.com/office/drawing/2014/main" id="{7828B974-6552-C642-9657-5A392D95DC03}"/>
                </a:ext>
              </a:extLst>
            </p:cNvPr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3">
            <a:extLst>
              <a:ext uri="{FF2B5EF4-FFF2-40B4-BE49-F238E27FC236}">
                <a16:creationId xmlns:a16="http://schemas.microsoft.com/office/drawing/2014/main" id="{5E1D6B6C-293C-A94A-A3C4-4AAA0A9C4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659" y="2376798"/>
            <a:ext cx="2682834" cy="382814"/>
          </a:xfrm>
          <a:prstGeom prst="rect">
            <a:avLst/>
          </a:prstGeom>
          <a:solidFill>
            <a:srgbClr val="F26419"/>
          </a:solidFill>
          <a:ln>
            <a:noFill/>
          </a:ln>
        </p:spPr>
        <p:txBody>
          <a:bodyPr wrap="square" lIns="100762" tIns="52396" rIns="100762" bIns="52396">
            <a:spAutoFit/>
          </a:bodyPr>
          <a:lstStyle>
            <a:lvl1pPr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6385" eaLnBrk="1" hangingPunct="1">
              <a:tabLst>
                <a:tab pos="0" algn="l"/>
                <a:tab pos="501019" algn="l"/>
                <a:tab pos="1003153" algn="l"/>
                <a:tab pos="1506403" algn="l"/>
                <a:tab pos="2009653" algn="l"/>
                <a:tab pos="2512903" algn="l"/>
                <a:tab pos="3015037" algn="l"/>
                <a:tab pos="3518287" algn="l"/>
                <a:tab pos="4021537" algn="l"/>
                <a:tab pos="4524787" algn="l"/>
                <a:tab pos="5028037" algn="l"/>
                <a:tab pos="5530171" algn="l"/>
                <a:tab pos="6033422" algn="l"/>
                <a:tab pos="6536671" algn="l"/>
                <a:tab pos="7039922" algn="l"/>
                <a:tab pos="7542056" algn="l"/>
                <a:tab pos="8045306" algn="l"/>
                <a:tab pos="8548556" algn="l"/>
                <a:tab pos="9051806" algn="l"/>
                <a:tab pos="9553940" algn="l"/>
                <a:tab pos="10057190" algn="l"/>
              </a:tabLst>
              <a:defRPr/>
            </a:pPr>
            <a:r>
              <a:rPr lang="es-ES" altLang="es-ES" sz="1800" b="1" dirty="0">
                <a:solidFill>
                  <a:schemeClr val="bg1"/>
                </a:solidFill>
                <a:latin typeface="Arial Rounded MT Bold" panose="020F0704030504030204" pitchFamily="34" charset="0"/>
                <a:cs typeface="+mn-cs"/>
              </a:rPr>
              <a:t>http://www.uca.es</a:t>
            </a: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E74FA130-F3A2-E440-9F1E-F56CD25E8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937" y="1716918"/>
            <a:ext cx="3456384" cy="382814"/>
          </a:xfrm>
          <a:prstGeom prst="rect">
            <a:avLst/>
          </a:prstGeom>
          <a:solidFill>
            <a:srgbClr val="F26419"/>
          </a:solidFill>
          <a:ln>
            <a:noFill/>
          </a:ln>
        </p:spPr>
        <p:txBody>
          <a:bodyPr wrap="square" lIns="100762" tIns="52396" rIns="100762" bIns="52396">
            <a:spAutoFit/>
          </a:bodyPr>
          <a:lstStyle>
            <a:lvl1pPr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7163" algn="l"/>
                <a:tab pos="2143125" algn="l"/>
                <a:tab pos="2859088" algn="l"/>
                <a:tab pos="3575050" algn="l"/>
                <a:tab pos="4289425" algn="l"/>
                <a:tab pos="5005388" algn="l"/>
                <a:tab pos="5721350" algn="l"/>
                <a:tab pos="6437313" algn="l"/>
                <a:tab pos="7153275" algn="l"/>
                <a:tab pos="7867650" algn="l"/>
                <a:tab pos="8583613" algn="l"/>
                <a:tab pos="9299575" algn="l"/>
                <a:tab pos="10015538" algn="l"/>
                <a:tab pos="10729913" algn="l"/>
                <a:tab pos="11445875" algn="l"/>
                <a:tab pos="12161838" algn="l"/>
                <a:tab pos="12877800" algn="l"/>
                <a:tab pos="13592175" algn="l"/>
                <a:tab pos="14308138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6385" eaLnBrk="1" hangingPunct="1">
              <a:tabLst>
                <a:tab pos="0" algn="l"/>
                <a:tab pos="501019" algn="l"/>
                <a:tab pos="1003153" algn="l"/>
                <a:tab pos="1506403" algn="l"/>
                <a:tab pos="2009653" algn="l"/>
                <a:tab pos="2512903" algn="l"/>
                <a:tab pos="3015037" algn="l"/>
                <a:tab pos="3518287" algn="l"/>
                <a:tab pos="4021537" algn="l"/>
                <a:tab pos="4524787" algn="l"/>
                <a:tab pos="5028037" algn="l"/>
                <a:tab pos="5530171" algn="l"/>
                <a:tab pos="6033422" algn="l"/>
                <a:tab pos="6536671" algn="l"/>
                <a:tab pos="7039922" algn="l"/>
                <a:tab pos="7542056" algn="l"/>
                <a:tab pos="8045306" algn="l"/>
                <a:tab pos="8548556" algn="l"/>
                <a:tab pos="9051806" algn="l"/>
                <a:tab pos="9553940" algn="l"/>
                <a:tab pos="10057190" algn="l"/>
              </a:tabLst>
              <a:defRPr/>
            </a:pPr>
            <a:r>
              <a:rPr lang="es-ES" altLang="es-ES" sz="1800" b="1" dirty="0">
                <a:solidFill>
                  <a:schemeClr val="bg1"/>
                </a:solidFill>
                <a:latin typeface="Arial Rounded MT Bold" panose="020F0704030504030204" pitchFamily="34" charset="0"/>
                <a:cs typeface="+mn-cs"/>
              </a:rPr>
              <a:t>Distrito Único Andaluz</a:t>
            </a:r>
          </a:p>
        </p:txBody>
      </p:sp>
      <p:sp>
        <p:nvSpPr>
          <p:cNvPr id="49" name="Abrir llave 48">
            <a:extLst>
              <a:ext uri="{FF2B5EF4-FFF2-40B4-BE49-F238E27FC236}">
                <a16:creationId xmlns:a16="http://schemas.microsoft.com/office/drawing/2014/main" id="{280D0C16-AA61-4141-86CF-CB94FFDD9D70}"/>
              </a:ext>
            </a:extLst>
          </p:cNvPr>
          <p:cNvSpPr/>
          <p:nvPr/>
        </p:nvSpPr>
        <p:spPr>
          <a:xfrm>
            <a:off x="3573287" y="1439852"/>
            <a:ext cx="880111" cy="1515142"/>
          </a:xfrm>
          <a:prstGeom prst="lef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CD18739-5301-2A4A-8088-E008055958BB}"/>
              </a:ext>
            </a:extLst>
          </p:cNvPr>
          <p:cNvSpPr txBox="1"/>
          <p:nvPr/>
        </p:nvSpPr>
        <p:spPr>
          <a:xfrm>
            <a:off x="3856692" y="3356992"/>
            <a:ext cx="376017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Incluye </a:t>
            </a:r>
            <a:r>
              <a:rPr kumimoji="0" lang="es-ES" sz="1600" b="1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TODAS</a:t>
            </a:r>
            <a:r>
              <a:rPr kumimoji="0" lang="es-ES" sz="1600" b="1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LAS TITULACIONES </a:t>
            </a:r>
            <a:r>
              <a:rPr kumimoji="0" lang="es-ES" sz="1600" b="0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que te puedan interesar. </a:t>
            </a:r>
            <a:endParaRPr kumimoji="0" lang="es-ES" sz="1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Source Sans Pro"/>
            </a:endParaRPr>
          </a:p>
        </p:txBody>
      </p:sp>
      <p:sp>
        <p:nvSpPr>
          <p:cNvPr id="53" name="Shape 560">
            <a:extLst>
              <a:ext uri="{FF2B5EF4-FFF2-40B4-BE49-F238E27FC236}">
                <a16:creationId xmlns:a16="http://schemas.microsoft.com/office/drawing/2014/main" id="{4A6BE903-2D04-3C4F-9290-CBD299E6EB76}"/>
              </a:ext>
            </a:extLst>
          </p:cNvPr>
          <p:cNvSpPr/>
          <p:nvPr/>
        </p:nvSpPr>
        <p:spPr>
          <a:xfrm flipH="1">
            <a:off x="767408" y="1916832"/>
            <a:ext cx="303727" cy="303727"/>
          </a:xfrm>
          <a:prstGeom prst="ellipse">
            <a:avLst/>
          </a:prstGeom>
          <a:solidFill>
            <a:srgbClr val="FFFFFF"/>
          </a:solidFill>
          <a:ln w="139700" cap="flat">
            <a:solidFill>
              <a:srgbClr val="EA4940"/>
            </a:solidFill>
            <a:prstDash val="solid"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2400" dirty="0">
              <a:solidFill>
                <a:schemeClr val="accent4"/>
              </a:solidFill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98274DA0-157F-B845-89F2-E878A26A3411}"/>
              </a:ext>
            </a:extLst>
          </p:cNvPr>
          <p:cNvGrpSpPr/>
          <p:nvPr/>
        </p:nvGrpSpPr>
        <p:grpSpPr>
          <a:xfrm rot="2700000">
            <a:off x="613825" y="6221695"/>
            <a:ext cx="272277" cy="272277"/>
            <a:chOff x="2358572" y="1016001"/>
            <a:chExt cx="856342" cy="856342"/>
          </a:xfrm>
          <a:effectLst/>
        </p:grpSpPr>
        <p:cxnSp>
          <p:nvCxnSpPr>
            <p:cNvPr id="25" name="Straight Connector 20">
              <a:extLst>
                <a:ext uri="{FF2B5EF4-FFF2-40B4-BE49-F238E27FC236}">
                  <a16:creationId xmlns:a16="http://schemas.microsoft.com/office/drawing/2014/main" id="{CE5ED219-A84C-5741-9C13-EF0E1B98AA3D}"/>
                </a:ext>
              </a:extLst>
            </p:cNvPr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">
              <a:extLst>
                <a:ext uri="{FF2B5EF4-FFF2-40B4-BE49-F238E27FC236}">
                  <a16:creationId xmlns:a16="http://schemas.microsoft.com/office/drawing/2014/main" id="{426741E7-4B74-8742-8FE5-EB3048AB4BBF}"/>
                </a:ext>
              </a:extLst>
            </p:cNvPr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7DB75F34-2FF6-DA43-8101-5C717D63CF0B}"/>
              </a:ext>
            </a:extLst>
          </p:cNvPr>
          <p:cNvCxnSpPr>
            <a:cxnSpLocks/>
          </p:cNvCxnSpPr>
          <p:nvPr/>
        </p:nvCxnSpPr>
        <p:spPr>
          <a:xfrm>
            <a:off x="7823122" y="3212976"/>
            <a:ext cx="7505" cy="2664296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30" name="Straight Connector 22">
            <a:extLst>
              <a:ext uri="{FF2B5EF4-FFF2-40B4-BE49-F238E27FC236}">
                <a16:creationId xmlns:a16="http://schemas.microsoft.com/office/drawing/2014/main" id="{B5A9C237-66FE-B24B-8E49-2AD18DEAA9ED}"/>
              </a:ext>
            </a:extLst>
          </p:cNvPr>
          <p:cNvCxnSpPr>
            <a:cxnSpLocks/>
          </p:cNvCxnSpPr>
          <p:nvPr/>
        </p:nvCxnSpPr>
        <p:spPr>
          <a:xfrm flipH="1">
            <a:off x="3573287" y="3284985"/>
            <a:ext cx="4394921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35" name="Straight Connector 22">
            <a:extLst>
              <a:ext uri="{FF2B5EF4-FFF2-40B4-BE49-F238E27FC236}">
                <a16:creationId xmlns:a16="http://schemas.microsoft.com/office/drawing/2014/main" id="{51B7B62E-53FC-6E47-AF70-2D3640EF765E}"/>
              </a:ext>
            </a:extLst>
          </p:cNvPr>
          <p:cNvCxnSpPr>
            <a:cxnSpLocks/>
          </p:cNvCxnSpPr>
          <p:nvPr/>
        </p:nvCxnSpPr>
        <p:spPr>
          <a:xfrm flipH="1">
            <a:off x="3573287" y="5784189"/>
            <a:ext cx="4394921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05216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22">
            <a:extLst>
              <a:ext uri="{FF2B5EF4-FFF2-40B4-BE49-F238E27FC236}">
                <a16:creationId xmlns:a16="http://schemas.microsoft.com/office/drawing/2014/main" id="{2A60EE64-1CB5-8848-BE55-C8A1B08DA225}"/>
              </a:ext>
            </a:extLst>
          </p:cNvPr>
          <p:cNvCxnSpPr>
            <a:cxnSpLocks/>
          </p:cNvCxnSpPr>
          <p:nvPr/>
        </p:nvCxnSpPr>
        <p:spPr>
          <a:xfrm>
            <a:off x="3575720" y="4005064"/>
            <a:ext cx="0" cy="1611014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2" name="Rectangle 14">
            <a:extLst>
              <a:ext uri="{FF2B5EF4-FFF2-40B4-BE49-F238E27FC236}">
                <a16:creationId xmlns:a16="http://schemas.microsoft.com/office/drawing/2014/main" id="{CA38D389-A167-8F40-9C2E-FE613F10A909}"/>
              </a:ext>
            </a:extLst>
          </p:cNvPr>
          <p:cNvSpPr/>
          <p:nvPr/>
        </p:nvSpPr>
        <p:spPr>
          <a:xfrm>
            <a:off x="1672443" y="6165304"/>
            <a:ext cx="173548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68231" y="6165304"/>
            <a:ext cx="173548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ATENCIÓN: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A129CA1-62B2-F946-AF3B-91EA9F210D0C}"/>
              </a:ext>
            </a:extLst>
          </p:cNvPr>
          <p:cNvSpPr txBox="1">
            <a:spLocks/>
          </p:cNvSpPr>
          <p:nvPr/>
        </p:nvSpPr>
        <p:spPr>
          <a:xfrm>
            <a:off x="839416" y="274646"/>
            <a:ext cx="10515600" cy="6234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lvl="0">
              <a:defRPr/>
            </a:pPr>
            <a:r>
              <a:rPr lang="id-ID" dirty="0" err="1"/>
              <a:t>Proceso</a:t>
            </a:r>
            <a:r>
              <a:rPr lang="id-ID" dirty="0"/>
              <a:t> </a:t>
            </a:r>
            <a:r>
              <a:rPr lang="id-ID" dirty="0" err="1"/>
              <a:t>de</a:t>
            </a:r>
            <a:r>
              <a:rPr lang="id-ID" dirty="0"/>
              <a:t> </a:t>
            </a:r>
            <a:r>
              <a:rPr lang="id-ID" dirty="0" err="1"/>
              <a:t>solicitud</a:t>
            </a:r>
            <a:r>
              <a:rPr lang="id-ID" dirty="0"/>
              <a:t> </a:t>
            </a:r>
            <a:r>
              <a:rPr lang="id-ID" dirty="0" err="1"/>
              <a:t>y</a:t>
            </a:r>
            <a:r>
              <a:rPr lang="id-ID" dirty="0"/>
              <a:t> </a:t>
            </a:r>
            <a:r>
              <a:rPr lang="id-ID" dirty="0" err="1"/>
              <a:t>admisión</a:t>
            </a:r>
            <a:endParaRPr lang="en-US" sz="7200" dirty="0"/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53C801A5-E7B7-D545-935A-B0B36ACE10DE}"/>
              </a:ext>
            </a:extLst>
          </p:cNvPr>
          <p:cNvSpPr txBox="1"/>
          <p:nvPr/>
        </p:nvSpPr>
        <p:spPr>
          <a:xfrm>
            <a:off x="3804347" y="874678"/>
            <a:ext cx="45833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d-ID" sz="1050" spc="300" dirty="0">
                <a:solidFill>
                  <a:srgbClr val="222222">
                    <a:alpha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SEGUNDA PARTE: SEGUIMIENTO DE LA SOLICITUD</a:t>
            </a:r>
            <a:endParaRPr lang="en-US" sz="1050" spc="300" dirty="0">
              <a:solidFill>
                <a:srgbClr val="222222">
                  <a:alpha val="5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B58A0B6F-0F3F-3445-832B-A0559BB40B45}"/>
              </a:ext>
            </a:extLst>
          </p:cNvPr>
          <p:cNvSpPr/>
          <p:nvPr/>
        </p:nvSpPr>
        <p:spPr>
          <a:xfrm>
            <a:off x="2570497" y="4625508"/>
            <a:ext cx="114923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44" name="Group 19">
            <a:extLst>
              <a:ext uri="{FF2B5EF4-FFF2-40B4-BE49-F238E27FC236}">
                <a16:creationId xmlns:a16="http://schemas.microsoft.com/office/drawing/2014/main" id="{13AC2240-2EB9-8A4F-9561-571687DA4CA3}"/>
              </a:ext>
            </a:extLst>
          </p:cNvPr>
          <p:cNvGrpSpPr/>
          <p:nvPr/>
        </p:nvGrpSpPr>
        <p:grpSpPr>
          <a:xfrm rot="2700000">
            <a:off x="2623999" y="4684508"/>
            <a:ext cx="272277" cy="272277"/>
            <a:chOff x="2358572" y="1016001"/>
            <a:chExt cx="856342" cy="856342"/>
          </a:xfrm>
          <a:effectLst/>
        </p:grpSpPr>
        <p:cxnSp>
          <p:nvCxnSpPr>
            <p:cNvPr id="45" name="Straight Connector 20">
              <a:extLst>
                <a:ext uri="{FF2B5EF4-FFF2-40B4-BE49-F238E27FC236}">
                  <a16:creationId xmlns:a16="http://schemas.microsoft.com/office/drawing/2014/main" id="{178E1EE5-44D5-FD47-A519-30195C63CDDE}"/>
                </a:ext>
              </a:extLst>
            </p:cNvPr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1">
              <a:extLst>
                <a:ext uri="{FF2B5EF4-FFF2-40B4-BE49-F238E27FC236}">
                  <a16:creationId xmlns:a16="http://schemas.microsoft.com/office/drawing/2014/main" id="{7828B974-6552-C642-9657-5A392D95DC03}"/>
                </a:ext>
              </a:extLst>
            </p:cNvPr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Shape 560">
            <a:extLst>
              <a:ext uri="{FF2B5EF4-FFF2-40B4-BE49-F238E27FC236}">
                <a16:creationId xmlns:a16="http://schemas.microsoft.com/office/drawing/2014/main" id="{4A6BE903-2D04-3C4F-9290-CBD299E6EB76}"/>
              </a:ext>
            </a:extLst>
          </p:cNvPr>
          <p:cNvSpPr/>
          <p:nvPr/>
        </p:nvSpPr>
        <p:spPr>
          <a:xfrm flipH="1">
            <a:off x="679705" y="2839961"/>
            <a:ext cx="303727" cy="303727"/>
          </a:xfrm>
          <a:prstGeom prst="ellipse">
            <a:avLst/>
          </a:prstGeom>
          <a:solidFill>
            <a:srgbClr val="FFFFFF"/>
          </a:solidFill>
          <a:ln w="139700" cap="flat">
            <a:solidFill>
              <a:srgbClr val="EA4940"/>
            </a:solidFill>
            <a:prstDash val="solid"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2400" dirty="0">
              <a:solidFill>
                <a:schemeClr val="accent4"/>
              </a:solidFill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98274DA0-157F-B845-89F2-E878A26A3411}"/>
              </a:ext>
            </a:extLst>
          </p:cNvPr>
          <p:cNvGrpSpPr/>
          <p:nvPr/>
        </p:nvGrpSpPr>
        <p:grpSpPr>
          <a:xfrm rot="2700000">
            <a:off x="1734884" y="6228303"/>
            <a:ext cx="272277" cy="272277"/>
            <a:chOff x="2358572" y="1016001"/>
            <a:chExt cx="856342" cy="856342"/>
          </a:xfrm>
          <a:effectLst/>
        </p:grpSpPr>
        <p:cxnSp>
          <p:nvCxnSpPr>
            <p:cNvPr id="25" name="Straight Connector 20">
              <a:extLst>
                <a:ext uri="{FF2B5EF4-FFF2-40B4-BE49-F238E27FC236}">
                  <a16:creationId xmlns:a16="http://schemas.microsoft.com/office/drawing/2014/main" id="{CE5ED219-A84C-5741-9C13-EF0E1B98AA3D}"/>
                </a:ext>
              </a:extLst>
            </p:cNvPr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">
              <a:extLst>
                <a:ext uri="{FF2B5EF4-FFF2-40B4-BE49-F238E27FC236}">
                  <a16:creationId xmlns:a16="http://schemas.microsoft.com/office/drawing/2014/main" id="{426741E7-4B74-8742-8FE5-EB3048AB4BBF}"/>
                </a:ext>
              </a:extLst>
            </p:cNvPr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E135D69-6408-C84A-8945-E2B32C13CF2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29</a:t>
            </a:fld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E19C262-0B3F-7E41-9964-3DC09445E2C5}"/>
              </a:ext>
            </a:extLst>
          </p:cNvPr>
          <p:cNvSpPr/>
          <p:nvPr/>
        </p:nvSpPr>
        <p:spPr>
          <a:xfrm>
            <a:off x="5033134" y="2105450"/>
            <a:ext cx="7207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A. </a:t>
            </a:r>
            <a:r>
              <a:rPr lang="es-ES" dirty="0"/>
              <a:t>Te matriculas y te sales del proceso (salvo en la ULTIMA lista).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280CC32-A94C-FC4B-90D1-CFFBAE4BE8F5}"/>
              </a:ext>
            </a:extLst>
          </p:cNvPr>
          <p:cNvSpPr/>
          <p:nvPr/>
        </p:nvSpPr>
        <p:spPr>
          <a:xfrm>
            <a:off x="5033134" y="2751495"/>
            <a:ext cx="668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B. </a:t>
            </a:r>
            <a:r>
              <a:rPr lang="es-ES" dirty="0"/>
              <a:t>Reservas y confirmas listas de espera. Continúas en el proceso.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53B8ECF-AC30-3C45-9568-6D91A5C5E70C}"/>
              </a:ext>
            </a:extLst>
          </p:cNvPr>
          <p:cNvSpPr/>
          <p:nvPr/>
        </p:nvSpPr>
        <p:spPr>
          <a:xfrm>
            <a:off x="5035419" y="3419708"/>
            <a:ext cx="5931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C. </a:t>
            </a:r>
            <a:r>
              <a:rPr lang="es-ES" dirty="0"/>
              <a:t>Solo confirmas listas de espera. Continúas en el proceso.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118E093-F69D-4E4B-A88F-51938AD87BB0}"/>
              </a:ext>
            </a:extLst>
          </p:cNvPr>
          <p:cNvSpPr txBox="1"/>
          <p:nvPr/>
        </p:nvSpPr>
        <p:spPr>
          <a:xfrm>
            <a:off x="1101588" y="2811073"/>
            <a:ext cx="32403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RESPONDE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al sistema en PLAZO</a:t>
            </a:r>
          </a:p>
        </p:txBody>
      </p:sp>
      <p:sp>
        <p:nvSpPr>
          <p:cNvPr id="32" name="Abrir llave 31">
            <a:extLst>
              <a:ext uri="{FF2B5EF4-FFF2-40B4-BE49-F238E27FC236}">
                <a16:creationId xmlns:a16="http://schemas.microsoft.com/office/drawing/2014/main" id="{A4A126A0-81EE-5E4C-BF52-14E313EBA134}"/>
              </a:ext>
            </a:extLst>
          </p:cNvPr>
          <p:cNvSpPr/>
          <p:nvPr/>
        </p:nvSpPr>
        <p:spPr>
          <a:xfrm>
            <a:off x="4341948" y="2105450"/>
            <a:ext cx="504056" cy="1683590"/>
          </a:xfrm>
          <a:prstGeom prst="lef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5D45319-25EC-3D48-B5DA-B3A6A76F7851}"/>
              </a:ext>
            </a:extLst>
          </p:cNvPr>
          <p:cNvSpPr txBox="1"/>
          <p:nvPr/>
        </p:nvSpPr>
        <p:spPr>
          <a:xfrm>
            <a:off x="1150943" y="1676378"/>
            <a:ext cx="313659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/>
              <a:t>CONSULTA</a:t>
            </a:r>
            <a:r>
              <a:rPr lang="es-ES" dirty="0"/>
              <a:t> las listas en PLAZO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C6FD4A3-2962-3E44-916D-A00350787D36}"/>
              </a:ext>
            </a:extLst>
          </p:cNvPr>
          <p:cNvSpPr txBox="1"/>
          <p:nvPr/>
        </p:nvSpPr>
        <p:spPr>
          <a:xfrm>
            <a:off x="2855640" y="1187462"/>
            <a:ext cx="64807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/>
              <a:t>EL PROCESO DE ADJUDICACIÓN DE PLAZAS</a:t>
            </a:r>
            <a:endParaRPr kumimoji="0" lang="es-ES" sz="1800" b="1" i="0" u="none" strike="noStrike" cap="none" spc="0" normalizeH="0" baseline="0" dirty="0">
              <a:ln>
                <a:noFill/>
              </a:ln>
              <a:solidFill>
                <a:srgbClr val="2B2B2B"/>
              </a:solidFill>
              <a:effectLst/>
              <a:uFillTx/>
              <a:sym typeface="Source Sans Pro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F125ABD-D3E9-DF44-87B4-56E030C3898C}"/>
              </a:ext>
            </a:extLst>
          </p:cNvPr>
          <p:cNvSpPr txBox="1"/>
          <p:nvPr/>
        </p:nvSpPr>
        <p:spPr>
          <a:xfrm>
            <a:off x="3442365" y="4293096"/>
            <a:ext cx="753068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2" indent="0" algn="ctr"/>
            <a:r>
              <a:rPr kumimoji="0" lang="es-ES" b="1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ÚLTIMA LISTA DE ADJUDICACIÓN:</a:t>
            </a:r>
            <a:r>
              <a:rPr kumimoji="0" lang="es-ES" b="1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NO</a:t>
            </a:r>
            <a:r>
              <a:rPr lang="es-ES" dirty="0"/>
              <a:t> puedes </a:t>
            </a:r>
            <a:r>
              <a:rPr kumimoji="0" lang="es-ES" b="0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reservar, sí matricularte y confirmar listas de espera. 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6E00E111-1FC5-9847-9E3C-5DD595D347C7}"/>
              </a:ext>
            </a:extLst>
          </p:cNvPr>
          <p:cNvSpPr txBox="1"/>
          <p:nvPr/>
        </p:nvSpPr>
        <p:spPr>
          <a:xfrm>
            <a:off x="3447976" y="6172166"/>
            <a:ext cx="74168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Si no respetas los </a:t>
            </a: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PLAZOS o el procedimiento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, te</a:t>
            </a:r>
            <a:r>
              <a:rPr kumimoji="0" lang="es-ES" sz="1800" b="0" i="0" u="none" strike="noStrike" cap="none" spc="0" normalizeH="0" dirty="0">
                <a:ln>
                  <a:noFill/>
                </a:ln>
                <a:solidFill>
                  <a:srgbClr val="2B2B2B"/>
                </a:solidFill>
                <a:effectLst/>
                <a:uFillTx/>
                <a:latin typeface="+mj-lt"/>
                <a:ea typeface="+mj-ea"/>
                <a:cs typeface="+mj-cs"/>
                <a:sym typeface="Source Sans Pro"/>
              </a:rPr>
              <a:t> quedas fuera del proceso.</a:t>
            </a: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1A3800B-B5FE-504B-8AB3-9C4D73C4175F}"/>
              </a:ext>
            </a:extLst>
          </p:cNvPr>
          <p:cNvSpPr/>
          <p:nvPr/>
        </p:nvSpPr>
        <p:spPr>
          <a:xfrm>
            <a:off x="1982708" y="4969747"/>
            <a:ext cx="10449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0" algn="ctr"/>
            <a:r>
              <a:rPr lang="es-ES" b="1" dirty="0"/>
              <a:t>LISTAS DE RESULTAS: </a:t>
            </a:r>
            <a:r>
              <a:rPr lang="es-ES" b="1" dirty="0">
                <a:solidFill>
                  <a:srgbClr val="FF0000"/>
                </a:solidFill>
              </a:rPr>
              <a:t>NO</a:t>
            </a:r>
            <a:r>
              <a:rPr lang="es-ES" dirty="0"/>
              <a:t> permiten reserva, debes matricularte </a:t>
            </a:r>
          </a:p>
          <a:p>
            <a:pPr lvl="2" indent="0" algn="ctr"/>
            <a:r>
              <a:rPr lang="es-ES" dirty="0"/>
              <a:t>y confirmar las listas de espera que te interesan.</a:t>
            </a:r>
          </a:p>
        </p:txBody>
      </p:sp>
      <p:cxnSp>
        <p:nvCxnSpPr>
          <p:cNvPr id="56" name="Straight Connector 23">
            <a:extLst>
              <a:ext uri="{FF2B5EF4-FFF2-40B4-BE49-F238E27FC236}">
                <a16:creationId xmlns:a16="http://schemas.microsoft.com/office/drawing/2014/main" id="{4E700421-4138-8044-8375-4D411ECFBDD1}"/>
              </a:ext>
            </a:extLst>
          </p:cNvPr>
          <p:cNvCxnSpPr>
            <a:cxnSpLocks/>
          </p:cNvCxnSpPr>
          <p:nvPr/>
        </p:nvCxnSpPr>
        <p:spPr>
          <a:xfrm>
            <a:off x="10848528" y="4005064"/>
            <a:ext cx="0" cy="1993106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57" name="Straight Connector 22">
            <a:extLst>
              <a:ext uri="{FF2B5EF4-FFF2-40B4-BE49-F238E27FC236}">
                <a16:creationId xmlns:a16="http://schemas.microsoft.com/office/drawing/2014/main" id="{1F6DF781-A507-F740-8DB6-A64C876ABCBA}"/>
              </a:ext>
            </a:extLst>
          </p:cNvPr>
          <p:cNvCxnSpPr>
            <a:cxnSpLocks/>
          </p:cNvCxnSpPr>
          <p:nvPr/>
        </p:nvCxnSpPr>
        <p:spPr>
          <a:xfrm flipH="1">
            <a:off x="3442366" y="4149080"/>
            <a:ext cx="7622186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58" name="Straight Connector 22">
            <a:extLst>
              <a:ext uri="{FF2B5EF4-FFF2-40B4-BE49-F238E27FC236}">
                <a16:creationId xmlns:a16="http://schemas.microsoft.com/office/drawing/2014/main" id="{BBE29D4B-A8F1-B544-8F9C-F5782462D6AF}"/>
              </a:ext>
            </a:extLst>
          </p:cNvPr>
          <p:cNvCxnSpPr>
            <a:cxnSpLocks/>
          </p:cNvCxnSpPr>
          <p:nvPr/>
        </p:nvCxnSpPr>
        <p:spPr>
          <a:xfrm flipH="1">
            <a:off x="3442366" y="5832056"/>
            <a:ext cx="7622186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C5EB6DC9-39F6-F940-B63D-7E41931022E2}"/>
              </a:ext>
            </a:extLst>
          </p:cNvPr>
          <p:cNvSpPr txBox="1"/>
          <p:nvPr/>
        </p:nvSpPr>
        <p:spPr>
          <a:xfrm>
            <a:off x="2999656" y="4632020"/>
            <a:ext cx="8199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b="1" dirty="0"/>
              <a:t>¡OJO!</a:t>
            </a:r>
            <a:endParaRPr kumimoji="0" lang="es-ES" sz="1800" b="1" i="0" u="none" strike="noStrike" cap="none" spc="0" normalizeH="0" baseline="0" dirty="0">
              <a:ln>
                <a:noFill/>
              </a:ln>
              <a:solidFill>
                <a:srgbClr val="2B2B2B"/>
              </a:solidFill>
              <a:effectLst/>
              <a:uFillTx/>
              <a:sym typeface="Source Sans Pro"/>
            </a:endParaRPr>
          </a:p>
        </p:txBody>
      </p:sp>
      <p:sp>
        <p:nvSpPr>
          <p:cNvPr id="60" name="Shape 560">
            <a:extLst>
              <a:ext uri="{FF2B5EF4-FFF2-40B4-BE49-F238E27FC236}">
                <a16:creationId xmlns:a16="http://schemas.microsoft.com/office/drawing/2014/main" id="{A7A7F8FD-915D-E544-8261-14D334C77992}"/>
              </a:ext>
            </a:extLst>
          </p:cNvPr>
          <p:cNvSpPr/>
          <p:nvPr/>
        </p:nvSpPr>
        <p:spPr>
          <a:xfrm flipH="1">
            <a:off x="679704" y="1692531"/>
            <a:ext cx="303727" cy="303727"/>
          </a:xfrm>
          <a:prstGeom prst="ellipse">
            <a:avLst/>
          </a:prstGeom>
          <a:solidFill>
            <a:srgbClr val="FFFFFF"/>
          </a:solidFill>
          <a:ln w="139700" cap="flat">
            <a:solidFill>
              <a:srgbClr val="EA4940"/>
            </a:solidFill>
            <a:prstDash val="solid"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70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742">
            <a:extLst>
              <a:ext uri="{FF2B5EF4-FFF2-40B4-BE49-F238E27FC236}">
                <a16:creationId xmlns:a16="http://schemas.microsoft.com/office/drawing/2014/main" id="{6FA25929-7943-BF46-A44C-1C776D3DC8B6}"/>
              </a:ext>
            </a:extLst>
          </p:cNvPr>
          <p:cNvGrpSpPr/>
          <p:nvPr/>
        </p:nvGrpSpPr>
        <p:grpSpPr>
          <a:xfrm>
            <a:off x="4778185" y="2824560"/>
            <a:ext cx="2649509" cy="3115236"/>
            <a:chOff x="0" y="0"/>
            <a:chExt cx="5299016" cy="6230469"/>
          </a:xfrm>
        </p:grpSpPr>
        <p:sp>
          <p:nvSpPr>
            <p:cNvPr id="25" name="Shape 695">
              <a:extLst>
                <a:ext uri="{FF2B5EF4-FFF2-40B4-BE49-F238E27FC236}">
                  <a16:creationId xmlns:a16="http://schemas.microsoft.com/office/drawing/2014/main" id="{C0CCBE48-E211-3D48-86B4-5A7BB56D7D94}"/>
                </a:ext>
              </a:extLst>
            </p:cNvPr>
            <p:cNvSpPr/>
            <p:nvPr/>
          </p:nvSpPr>
          <p:spPr>
            <a:xfrm>
              <a:off x="194805" y="191995"/>
              <a:ext cx="5012380" cy="585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72" y="21600"/>
                  </a:moveTo>
                  <a:lnTo>
                    <a:pt x="4723" y="18946"/>
                  </a:lnTo>
                  <a:lnTo>
                    <a:pt x="4157" y="15158"/>
                  </a:lnTo>
                  <a:lnTo>
                    <a:pt x="927" y="11951"/>
                  </a:lnTo>
                  <a:lnTo>
                    <a:pt x="0" y="6519"/>
                  </a:lnTo>
                  <a:lnTo>
                    <a:pt x="3864" y="1462"/>
                  </a:lnTo>
                  <a:lnTo>
                    <a:pt x="11211" y="0"/>
                  </a:lnTo>
                  <a:lnTo>
                    <a:pt x="16825" y="2031"/>
                  </a:lnTo>
                  <a:lnTo>
                    <a:pt x="19447" y="5852"/>
                  </a:lnTo>
                  <a:lnTo>
                    <a:pt x="19703" y="8945"/>
                  </a:lnTo>
                  <a:lnTo>
                    <a:pt x="21600" y="12431"/>
                  </a:lnTo>
                  <a:lnTo>
                    <a:pt x="19724" y="13395"/>
                  </a:lnTo>
                  <a:lnTo>
                    <a:pt x="19654" y="15836"/>
                  </a:lnTo>
                  <a:lnTo>
                    <a:pt x="19020" y="18244"/>
                  </a:lnTo>
                  <a:lnTo>
                    <a:pt x="15819" y="18317"/>
                  </a:lnTo>
                  <a:lnTo>
                    <a:pt x="11377" y="18849"/>
                  </a:lnTo>
                  <a:lnTo>
                    <a:pt x="7622" y="18226"/>
                  </a:lnTo>
                  <a:lnTo>
                    <a:pt x="8614" y="15145"/>
                  </a:lnTo>
                  <a:lnTo>
                    <a:pt x="15614" y="8888"/>
                  </a:lnTo>
                  <a:lnTo>
                    <a:pt x="10516" y="8114"/>
                  </a:lnTo>
                  <a:lnTo>
                    <a:pt x="5596" y="5717"/>
                  </a:lnTo>
                  <a:lnTo>
                    <a:pt x="3088" y="8990"/>
                  </a:lnTo>
                  <a:lnTo>
                    <a:pt x="6887" y="11635"/>
                  </a:lnTo>
                  <a:lnTo>
                    <a:pt x="10865" y="7584"/>
                  </a:lnTo>
                  <a:lnTo>
                    <a:pt x="12198" y="4365"/>
                  </a:lnTo>
                  <a:lnTo>
                    <a:pt x="8184" y="2837"/>
                  </a:lnTo>
                  <a:lnTo>
                    <a:pt x="3182" y="1563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26" name="Shape 696">
              <a:extLst>
                <a:ext uri="{FF2B5EF4-FFF2-40B4-BE49-F238E27FC236}">
                  <a16:creationId xmlns:a16="http://schemas.microsoft.com/office/drawing/2014/main" id="{CA64381B-712A-7642-8A59-B23AB1A17BC3}"/>
                </a:ext>
              </a:extLst>
            </p:cNvPr>
            <p:cNvSpPr/>
            <p:nvPr/>
          </p:nvSpPr>
          <p:spPr>
            <a:xfrm>
              <a:off x="223550" y="745519"/>
              <a:ext cx="3849855" cy="187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558" y="7603"/>
                  </a:lnTo>
                  <a:lnTo>
                    <a:pt x="7236" y="11508"/>
                  </a:lnTo>
                  <a:lnTo>
                    <a:pt x="0" y="14225"/>
                  </a:lnTo>
                  <a:lnTo>
                    <a:pt x="4020" y="21600"/>
                  </a:lnTo>
                  <a:lnTo>
                    <a:pt x="8365" y="20722"/>
                  </a:lnTo>
                  <a:lnTo>
                    <a:pt x="13447" y="18877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27" name="Shape 697">
              <a:extLst>
                <a:ext uri="{FF2B5EF4-FFF2-40B4-BE49-F238E27FC236}">
                  <a16:creationId xmlns:a16="http://schemas.microsoft.com/office/drawing/2014/main" id="{1EDE7B9C-36CB-984B-815C-01FE6164493E}"/>
                </a:ext>
              </a:extLst>
            </p:cNvPr>
            <p:cNvSpPr/>
            <p:nvPr/>
          </p:nvSpPr>
          <p:spPr>
            <a:xfrm>
              <a:off x="1077738" y="198768"/>
              <a:ext cx="3004625" cy="237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9"/>
                  </a:moveTo>
                  <a:lnTo>
                    <a:pt x="19752" y="21600"/>
                  </a:lnTo>
                  <a:lnTo>
                    <a:pt x="13993" y="11021"/>
                  </a:lnTo>
                  <a:lnTo>
                    <a:pt x="12199" y="0"/>
                  </a:lnTo>
                  <a:lnTo>
                    <a:pt x="2814" y="13668"/>
                  </a:lnTo>
                  <a:lnTo>
                    <a:pt x="0" y="3881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28" name="Shape 698">
              <a:extLst>
                <a:ext uri="{FF2B5EF4-FFF2-40B4-BE49-F238E27FC236}">
                  <a16:creationId xmlns:a16="http://schemas.microsoft.com/office/drawing/2014/main" id="{EFB8CB95-7008-7C4F-84AC-F04086A4F175}"/>
                </a:ext>
              </a:extLst>
            </p:cNvPr>
            <p:cNvSpPr/>
            <p:nvPr/>
          </p:nvSpPr>
          <p:spPr>
            <a:xfrm>
              <a:off x="3053080" y="1417946"/>
              <a:ext cx="1602274" cy="3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015" y="17144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29" name="Shape 699">
              <a:extLst>
                <a:ext uri="{FF2B5EF4-FFF2-40B4-BE49-F238E27FC236}">
                  <a16:creationId xmlns:a16="http://schemas.microsoft.com/office/drawing/2014/main" id="{5C68F372-A2FF-3A4D-8636-149E6F2885A8}"/>
                </a:ext>
              </a:extLst>
            </p:cNvPr>
            <p:cNvSpPr/>
            <p:nvPr/>
          </p:nvSpPr>
          <p:spPr>
            <a:xfrm>
              <a:off x="429204" y="2609481"/>
              <a:ext cx="4353082" cy="119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432" y="16410"/>
                  </a:lnTo>
                  <a:lnTo>
                    <a:pt x="12824" y="15252"/>
                  </a:lnTo>
                  <a:lnTo>
                    <a:pt x="6815" y="13315"/>
                  </a:lnTo>
                  <a:lnTo>
                    <a:pt x="0" y="14644"/>
                  </a:lnTo>
                  <a:lnTo>
                    <a:pt x="2506" y="0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0" name="Shape 700">
              <a:extLst>
                <a:ext uri="{FF2B5EF4-FFF2-40B4-BE49-F238E27FC236}">
                  <a16:creationId xmlns:a16="http://schemas.microsoft.com/office/drawing/2014/main" id="{5ECD20B9-64DF-2243-83BC-FF6A43602C2D}"/>
                </a:ext>
              </a:extLst>
            </p:cNvPr>
            <p:cNvSpPr/>
            <p:nvPr/>
          </p:nvSpPr>
          <p:spPr>
            <a:xfrm flipH="1" flipV="1">
              <a:off x="2631417" y="2371609"/>
              <a:ext cx="368778" cy="1054021"/>
            </a:xfrm>
            <a:prstGeom prst="line">
              <a:avLst/>
            </a:pr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1" name="Shape 701">
              <a:extLst>
                <a:ext uri="{FF2B5EF4-FFF2-40B4-BE49-F238E27FC236}">
                  <a16:creationId xmlns:a16="http://schemas.microsoft.com/office/drawing/2014/main" id="{106B449B-11A7-B845-9CB7-46DF173EE9BA}"/>
                </a:ext>
              </a:extLst>
            </p:cNvPr>
            <p:cNvSpPr/>
            <p:nvPr/>
          </p:nvSpPr>
          <p:spPr>
            <a:xfrm>
              <a:off x="3706462" y="1745247"/>
              <a:ext cx="1121502" cy="339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22" y="21600"/>
                  </a:moveTo>
                  <a:lnTo>
                    <a:pt x="0" y="16319"/>
                  </a:lnTo>
                  <a:lnTo>
                    <a:pt x="19844" y="17447"/>
                  </a:lnTo>
                  <a:lnTo>
                    <a:pt x="8634" y="11162"/>
                  </a:lnTo>
                  <a:lnTo>
                    <a:pt x="21600" y="5242"/>
                  </a:lnTo>
                  <a:lnTo>
                    <a:pt x="3151" y="5352"/>
                  </a:lnTo>
                  <a:lnTo>
                    <a:pt x="19600" y="0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2" name="Shape 702">
              <a:extLst>
                <a:ext uri="{FF2B5EF4-FFF2-40B4-BE49-F238E27FC236}">
                  <a16:creationId xmlns:a16="http://schemas.microsoft.com/office/drawing/2014/main" id="{C085CBF4-5345-1448-A99D-AFF152D7B906}"/>
                </a:ext>
              </a:extLst>
            </p:cNvPr>
            <p:cNvSpPr/>
            <p:nvPr/>
          </p:nvSpPr>
          <p:spPr>
            <a:xfrm>
              <a:off x="1195077" y="1704642"/>
              <a:ext cx="754708" cy="437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36" y="21600"/>
                  </a:moveTo>
                  <a:lnTo>
                    <a:pt x="21600" y="16883"/>
                  </a:lnTo>
                  <a:lnTo>
                    <a:pt x="0" y="12660"/>
                  </a:lnTo>
                  <a:lnTo>
                    <a:pt x="16270" y="8189"/>
                  </a:lnTo>
                  <a:lnTo>
                    <a:pt x="13698" y="4085"/>
                  </a:lnTo>
                  <a:lnTo>
                    <a:pt x="9334" y="0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3" name="Shape 703">
              <a:extLst>
                <a:ext uri="{FF2B5EF4-FFF2-40B4-BE49-F238E27FC236}">
                  <a16:creationId xmlns:a16="http://schemas.microsoft.com/office/drawing/2014/main" id="{CEB90BA4-DE0D-4549-8AE6-06C2B85526D3}"/>
                </a:ext>
              </a:extLst>
            </p:cNvPr>
            <p:cNvSpPr/>
            <p:nvPr/>
          </p:nvSpPr>
          <p:spPr>
            <a:xfrm>
              <a:off x="1304566" y="3478447"/>
              <a:ext cx="2566609" cy="2576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83" y="0"/>
                  </a:moveTo>
                  <a:lnTo>
                    <a:pt x="20340" y="6972"/>
                  </a:lnTo>
                  <a:lnTo>
                    <a:pt x="21600" y="14019"/>
                  </a:lnTo>
                  <a:lnTo>
                    <a:pt x="18694" y="21600"/>
                  </a:lnTo>
                  <a:lnTo>
                    <a:pt x="11560" y="21600"/>
                  </a:lnTo>
                  <a:lnTo>
                    <a:pt x="5502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4" name="Shape 704">
              <a:extLst>
                <a:ext uri="{FF2B5EF4-FFF2-40B4-BE49-F238E27FC236}">
                  <a16:creationId xmlns:a16="http://schemas.microsoft.com/office/drawing/2014/main" id="{82F5DDC4-8F62-9F42-AD23-074B0C905D7C}"/>
                </a:ext>
              </a:extLst>
            </p:cNvPr>
            <p:cNvSpPr/>
            <p:nvPr/>
          </p:nvSpPr>
          <p:spPr>
            <a:xfrm>
              <a:off x="1945528" y="3486237"/>
              <a:ext cx="3215588" cy="260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34"/>
                  </a:moveTo>
                  <a:lnTo>
                    <a:pt x="14677" y="0"/>
                  </a:lnTo>
                  <a:lnTo>
                    <a:pt x="11857" y="6949"/>
                  </a:lnTo>
                  <a:lnTo>
                    <a:pt x="5636" y="15026"/>
                  </a:lnTo>
                  <a:lnTo>
                    <a:pt x="164" y="21600"/>
                  </a:lnTo>
                  <a:lnTo>
                    <a:pt x="0" y="13885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5" name="Shape 705">
              <a:extLst>
                <a:ext uri="{FF2B5EF4-FFF2-40B4-BE49-F238E27FC236}">
                  <a16:creationId xmlns:a16="http://schemas.microsoft.com/office/drawing/2014/main" id="{749AEFB5-6C22-8740-BA0E-4FD8B5DA881B}"/>
                </a:ext>
              </a:extLst>
            </p:cNvPr>
            <p:cNvSpPr/>
            <p:nvPr/>
          </p:nvSpPr>
          <p:spPr>
            <a:xfrm flipV="1">
              <a:off x="2778472" y="3477244"/>
              <a:ext cx="232426" cy="1774666"/>
            </a:xfrm>
            <a:prstGeom prst="line">
              <a:avLst/>
            </a:pr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6" name="Shape 706">
              <a:extLst>
                <a:ext uri="{FF2B5EF4-FFF2-40B4-BE49-F238E27FC236}">
                  <a16:creationId xmlns:a16="http://schemas.microsoft.com/office/drawing/2014/main" id="{FF7846B1-0F6B-4B49-BF58-4B6781F8418D}"/>
                </a:ext>
              </a:extLst>
            </p:cNvPr>
            <p:cNvSpPr/>
            <p:nvPr/>
          </p:nvSpPr>
          <p:spPr>
            <a:xfrm>
              <a:off x="1185290" y="4285665"/>
              <a:ext cx="2537893" cy="4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59"/>
                  </a:moveTo>
                  <a:lnTo>
                    <a:pt x="8280" y="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7" name="Shape 707">
              <a:extLst>
                <a:ext uri="{FF2B5EF4-FFF2-40B4-BE49-F238E27FC236}">
                  <a16:creationId xmlns:a16="http://schemas.microsoft.com/office/drawing/2014/main" id="{AA840A2E-A42D-E647-A27D-7429655D9227}"/>
                </a:ext>
              </a:extLst>
            </p:cNvPr>
            <p:cNvSpPr/>
            <p:nvPr/>
          </p:nvSpPr>
          <p:spPr>
            <a:xfrm>
              <a:off x="1782597" y="3338350"/>
              <a:ext cx="1708225" cy="271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2837" y="15212"/>
                  </a:lnTo>
                  <a:lnTo>
                    <a:pt x="5007" y="777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D3D3D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8" name="Shape 708">
              <a:extLst>
                <a:ext uri="{FF2B5EF4-FFF2-40B4-BE49-F238E27FC236}">
                  <a16:creationId xmlns:a16="http://schemas.microsoft.com/office/drawing/2014/main" id="{98E0767F-ACE7-F64B-B8A4-2E08F08A3278}"/>
                </a:ext>
              </a:extLst>
            </p:cNvPr>
            <p:cNvSpPr/>
            <p:nvPr/>
          </p:nvSpPr>
          <p:spPr>
            <a:xfrm>
              <a:off x="2550136" y="0"/>
              <a:ext cx="406401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39" name="Shape 709">
              <a:extLst>
                <a:ext uri="{FF2B5EF4-FFF2-40B4-BE49-F238E27FC236}">
                  <a16:creationId xmlns:a16="http://schemas.microsoft.com/office/drawing/2014/main" id="{49FBFA0C-5CB2-9A44-9B70-4FBDC92BE8B6}"/>
                </a:ext>
              </a:extLst>
            </p:cNvPr>
            <p:cNvSpPr/>
            <p:nvPr/>
          </p:nvSpPr>
          <p:spPr>
            <a:xfrm>
              <a:off x="2751579" y="1171007"/>
              <a:ext cx="473145" cy="47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0" name="Shape 710">
              <a:extLst>
                <a:ext uri="{FF2B5EF4-FFF2-40B4-BE49-F238E27FC236}">
                  <a16:creationId xmlns:a16="http://schemas.microsoft.com/office/drawing/2014/main" id="{E455BAA3-463A-1341-B82B-1D87E15C74F6}"/>
                </a:ext>
              </a:extLst>
            </p:cNvPr>
            <p:cNvSpPr/>
            <p:nvPr/>
          </p:nvSpPr>
          <p:spPr>
            <a:xfrm>
              <a:off x="1238928" y="1494575"/>
              <a:ext cx="473145" cy="473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1" name="Shape 711">
              <a:extLst>
                <a:ext uri="{FF2B5EF4-FFF2-40B4-BE49-F238E27FC236}">
                  <a16:creationId xmlns:a16="http://schemas.microsoft.com/office/drawing/2014/main" id="{DC1CA051-9F10-6849-B392-84C8A4281B4C}"/>
                </a:ext>
              </a:extLst>
            </p:cNvPr>
            <p:cNvSpPr/>
            <p:nvPr/>
          </p:nvSpPr>
          <p:spPr>
            <a:xfrm>
              <a:off x="2370590" y="2150375"/>
              <a:ext cx="451232" cy="45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2" name="Shape 712">
              <a:extLst>
                <a:ext uri="{FF2B5EF4-FFF2-40B4-BE49-F238E27FC236}">
                  <a16:creationId xmlns:a16="http://schemas.microsoft.com/office/drawing/2014/main" id="{1CB2D227-AE73-0444-9B7D-2D6DED226EF0}"/>
                </a:ext>
              </a:extLst>
            </p:cNvPr>
            <p:cNvSpPr/>
            <p:nvPr/>
          </p:nvSpPr>
          <p:spPr>
            <a:xfrm>
              <a:off x="2784950" y="3251011"/>
              <a:ext cx="4064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3" name="Shape 713">
              <a:extLst>
                <a:ext uri="{FF2B5EF4-FFF2-40B4-BE49-F238E27FC236}">
                  <a16:creationId xmlns:a16="http://schemas.microsoft.com/office/drawing/2014/main" id="{4191B67E-80B0-B94A-998A-FC2C6BE5776F}"/>
                </a:ext>
              </a:extLst>
            </p:cNvPr>
            <p:cNvSpPr/>
            <p:nvPr/>
          </p:nvSpPr>
          <p:spPr>
            <a:xfrm>
              <a:off x="1569355" y="3135061"/>
              <a:ext cx="4064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2B5B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4" name="Shape 714">
              <a:extLst>
                <a:ext uri="{FF2B5EF4-FFF2-40B4-BE49-F238E27FC236}">
                  <a16:creationId xmlns:a16="http://schemas.microsoft.com/office/drawing/2014/main" id="{F83F4531-8CB9-014B-A4C1-BA9B85D25384}"/>
                </a:ext>
              </a:extLst>
            </p:cNvPr>
            <p:cNvSpPr/>
            <p:nvPr/>
          </p:nvSpPr>
          <p:spPr>
            <a:xfrm>
              <a:off x="2589075" y="5088861"/>
              <a:ext cx="353923" cy="35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5" name="Shape 715">
              <a:extLst>
                <a:ext uri="{FF2B5EF4-FFF2-40B4-BE49-F238E27FC236}">
                  <a16:creationId xmlns:a16="http://schemas.microsoft.com/office/drawing/2014/main" id="{D1687959-1F78-6243-BEED-B503CF3509BC}"/>
                </a:ext>
              </a:extLst>
            </p:cNvPr>
            <p:cNvSpPr/>
            <p:nvPr/>
          </p:nvSpPr>
          <p:spPr>
            <a:xfrm>
              <a:off x="3726173" y="5017280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6" name="Shape 716">
              <a:extLst>
                <a:ext uri="{FF2B5EF4-FFF2-40B4-BE49-F238E27FC236}">
                  <a16:creationId xmlns:a16="http://schemas.microsoft.com/office/drawing/2014/main" id="{7E67F062-85B2-5543-BC4F-477EEA39E53F}"/>
                </a:ext>
              </a:extLst>
            </p:cNvPr>
            <p:cNvSpPr/>
            <p:nvPr/>
          </p:nvSpPr>
          <p:spPr>
            <a:xfrm>
              <a:off x="1133550" y="5976747"/>
              <a:ext cx="253722" cy="25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7" name="Shape 717">
              <a:extLst>
                <a:ext uri="{FF2B5EF4-FFF2-40B4-BE49-F238E27FC236}">
                  <a16:creationId xmlns:a16="http://schemas.microsoft.com/office/drawing/2014/main" id="{5709FC7E-5742-6048-B8AE-6DFBD4C13A87}"/>
                </a:ext>
              </a:extLst>
            </p:cNvPr>
            <p:cNvSpPr/>
            <p:nvPr/>
          </p:nvSpPr>
          <p:spPr>
            <a:xfrm>
              <a:off x="1802014" y="5976747"/>
              <a:ext cx="253722" cy="25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8" name="Shape 718">
              <a:extLst>
                <a:ext uri="{FF2B5EF4-FFF2-40B4-BE49-F238E27FC236}">
                  <a16:creationId xmlns:a16="http://schemas.microsoft.com/office/drawing/2014/main" id="{F656CE3A-40AF-CE4A-8DCB-DC932865A445}"/>
                </a:ext>
              </a:extLst>
            </p:cNvPr>
            <p:cNvSpPr/>
            <p:nvPr/>
          </p:nvSpPr>
          <p:spPr>
            <a:xfrm>
              <a:off x="2550276" y="5976747"/>
              <a:ext cx="253722" cy="25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49" name="Shape 719">
              <a:extLst>
                <a:ext uri="{FF2B5EF4-FFF2-40B4-BE49-F238E27FC236}">
                  <a16:creationId xmlns:a16="http://schemas.microsoft.com/office/drawing/2014/main" id="{26751C87-CB53-3E45-8BA5-F4B432435420}"/>
                </a:ext>
              </a:extLst>
            </p:cNvPr>
            <p:cNvSpPr/>
            <p:nvPr/>
          </p:nvSpPr>
          <p:spPr>
            <a:xfrm>
              <a:off x="3375640" y="5960234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0" name="Shape 720">
              <a:extLst>
                <a:ext uri="{FF2B5EF4-FFF2-40B4-BE49-F238E27FC236}">
                  <a16:creationId xmlns:a16="http://schemas.microsoft.com/office/drawing/2014/main" id="{4BC38F83-A888-1249-9148-0439FEACA3F6}"/>
                </a:ext>
              </a:extLst>
            </p:cNvPr>
            <p:cNvSpPr/>
            <p:nvPr/>
          </p:nvSpPr>
          <p:spPr>
            <a:xfrm>
              <a:off x="1809475" y="5025500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1" name="Shape 721">
              <a:extLst>
                <a:ext uri="{FF2B5EF4-FFF2-40B4-BE49-F238E27FC236}">
                  <a16:creationId xmlns:a16="http://schemas.microsoft.com/office/drawing/2014/main" id="{65671A0E-2EB4-5E48-AF36-502E1431ADE8}"/>
                </a:ext>
              </a:extLst>
            </p:cNvPr>
            <p:cNvSpPr/>
            <p:nvPr/>
          </p:nvSpPr>
          <p:spPr>
            <a:xfrm>
              <a:off x="4596867" y="4353066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2" name="Shape 722">
              <a:extLst>
                <a:ext uri="{FF2B5EF4-FFF2-40B4-BE49-F238E27FC236}">
                  <a16:creationId xmlns:a16="http://schemas.microsoft.com/office/drawing/2014/main" id="{1A254F1D-BCA6-0648-B82B-9F52BAC800CD}"/>
                </a:ext>
              </a:extLst>
            </p:cNvPr>
            <p:cNvSpPr/>
            <p:nvPr/>
          </p:nvSpPr>
          <p:spPr>
            <a:xfrm>
              <a:off x="0" y="1786998"/>
              <a:ext cx="353923" cy="35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3" name="Shape 723">
              <a:extLst>
                <a:ext uri="{FF2B5EF4-FFF2-40B4-BE49-F238E27FC236}">
                  <a16:creationId xmlns:a16="http://schemas.microsoft.com/office/drawing/2014/main" id="{B8CF95F7-3FA0-B740-B8D6-3B33DEAAC6C5}"/>
                </a:ext>
              </a:extLst>
            </p:cNvPr>
            <p:cNvSpPr/>
            <p:nvPr/>
          </p:nvSpPr>
          <p:spPr>
            <a:xfrm>
              <a:off x="5045295" y="3390850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4" name="Shape 724">
              <a:extLst>
                <a:ext uri="{FF2B5EF4-FFF2-40B4-BE49-F238E27FC236}">
                  <a16:creationId xmlns:a16="http://schemas.microsoft.com/office/drawing/2014/main" id="{E15B6691-368F-9044-80FA-3F35E92973ED}"/>
                </a:ext>
              </a:extLst>
            </p:cNvPr>
            <p:cNvSpPr/>
            <p:nvPr/>
          </p:nvSpPr>
          <p:spPr>
            <a:xfrm>
              <a:off x="269173" y="3320875"/>
              <a:ext cx="253722" cy="25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5" name="Shape 725">
              <a:extLst>
                <a:ext uri="{FF2B5EF4-FFF2-40B4-BE49-F238E27FC236}">
                  <a16:creationId xmlns:a16="http://schemas.microsoft.com/office/drawing/2014/main" id="{D5928FA3-39C4-6349-9EFE-CC1D10C5ABD9}"/>
                </a:ext>
              </a:extLst>
            </p:cNvPr>
            <p:cNvSpPr/>
            <p:nvPr/>
          </p:nvSpPr>
          <p:spPr>
            <a:xfrm>
              <a:off x="1947537" y="801804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3D3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6" name="Shape 726">
              <a:extLst>
                <a:ext uri="{FF2B5EF4-FFF2-40B4-BE49-F238E27FC236}">
                  <a16:creationId xmlns:a16="http://schemas.microsoft.com/office/drawing/2014/main" id="{597E4385-AC46-5C47-BF60-6F5F3852319F}"/>
                </a:ext>
              </a:extLst>
            </p:cNvPr>
            <p:cNvSpPr/>
            <p:nvPr/>
          </p:nvSpPr>
          <p:spPr>
            <a:xfrm>
              <a:off x="3936368" y="597082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7" name="Shape 727">
              <a:extLst>
                <a:ext uri="{FF2B5EF4-FFF2-40B4-BE49-F238E27FC236}">
                  <a16:creationId xmlns:a16="http://schemas.microsoft.com/office/drawing/2014/main" id="{6A634D38-2DE4-944F-B8AC-795BBFB279B6}"/>
                </a:ext>
              </a:extLst>
            </p:cNvPr>
            <p:cNvSpPr/>
            <p:nvPr/>
          </p:nvSpPr>
          <p:spPr>
            <a:xfrm>
              <a:off x="3655856" y="2482203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8" name="Shape 728">
              <a:extLst>
                <a:ext uri="{FF2B5EF4-FFF2-40B4-BE49-F238E27FC236}">
                  <a16:creationId xmlns:a16="http://schemas.microsoft.com/office/drawing/2014/main" id="{DA66865F-0CFD-6945-94AD-BE9FF81A6CE4}"/>
                </a:ext>
              </a:extLst>
            </p:cNvPr>
            <p:cNvSpPr/>
            <p:nvPr/>
          </p:nvSpPr>
          <p:spPr>
            <a:xfrm>
              <a:off x="4647667" y="2477177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59" name="Shape 729">
              <a:extLst>
                <a:ext uri="{FF2B5EF4-FFF2-40B4-BE49-F238E27FC236}">
                  <a16:creationId xmlns:a16="http://schemas.microsoft.com/office/drawing/2014/main" id="{99282FE2-CE34-2B43-B168-B4C1354AED61}"/>
                </a:ext>
              </a:extLst>
            </p:cNvPr>
            <p:cNvSpPr/>
            <p:nvPr/>
          </p:nvSpPr>
          <p:spPr>
            <a:xfrm>
              <a:off x="770825" y="2479897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0" name="Shape 730">
              <a:extLst>
                <a:ext uri="{FF2B5EF4-FFF2-40B4-BE49-F238E27FC236}">
                  <a16:creationId xmlns:a16="http://schemas.microsoft.com/office/drawing/2014/main" id="{E2F1A214-255C-F344-8920-FD542D3C1E0A}"/>
                </a:ext>
              </a:extLst>
            </p:cNvPr>
            <p:cNvSpPr/>
            <p:nvPr/>
          </p:nvSpPr>
          <p:spPr>
            <a:xfrm>
              <a:off x="1519907" y="2406650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1" name="Shape 731">
              <a:extLst>
                <a:ext uri="{FF2B5EF4-FFF2-40B4-BE49-F238E27FC236}">
                  <a16:creationId xmlns:a16="http://schemas.microsoft.com/office/drawing/2014/main" id="{B2A7F59C-CB4E-B04A-8957-893901B1CEBA}"/>
                </a:ext>
              </a:extLst>
            </p:cNvPr>
            <p:cNvSpPr/>
            <p:nvPr/>
          </p:nvSpPr>
          <p:spPr>
            <a:xfrm>
              <a:off x="878927" y="461919"/>
              <a:ext cx="336031" cy="33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2" name="Shape 732">
              <a:extLst>
                <a:ext uri="{FF2B5EF4-FFF2-40B4-BE49-F238E27FC236}">
                  <a16:creationId xmlns:a16="http://schemas.microsoft.com/office/drawing/2014/main" id="{7353AFCD-BB2F-CF4F-AF9B-A5DB47F36984}"/>
                </a:ext>
              </a:extLst>
            </p:cNvPr>
            <p:cNvSpPr/>
            <p:nvPr/>
          </p:nvSpPr>
          <p:spPr>
            <a:xfrm>
              <a:off x="4000547" y="3390850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3" name="Shape 733">
              <a:extLst>
                <a:ext uri="{FF2B5EF4-FFF2-40B4-BE49-F238E27FC236}">
                  <a16:creationId xmlns:a16="http://schemas.microsoft.com/office/drawing/2014/main" id="{29D7FC61-4CEC-8346-B86F-4C4DF77FEF5A}"/>
                </a:ext>
              </a:extLst>
            </p:cNvPr>
            <p:cNvSpPr/>
            <p:nvPr/>
          </p:nvSpPr>
          <p:spPr>
            <a:xfrm>
              <a:off x="3794166" y="1495292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4" name="Shape 734">
              <a:extLst>
                <a:ext uri="{FF2B5EF4-FFF2-40B4-BE49-F238E27FC236}">
                  <a16:creationId xmlns:a16="http://schemas.microsoft.com/office/drawing/2014/main" id="{E1D91153-FAB9-1441-84DF-BD092D1348D1}"/>
                </a:ext>
              </a:extLst>
            </p:cNvPr>
            <p:cNvSpPr/>
            <p:nvPr/>
          </p:nvSpPr>
          <p:spPr>
            <a:xfrm>
              <a:off x="3564713" y="4145584"/>
              <a:ext cx="285221" cy="28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5" name="Shape 735">
              <a:extLst>
                <a:ext uri="{FF2B5EF4-FFF2-40B4-BE49-F238E27FC236}">
                  <a16:creationId xmlns:a16="http://schemas.microsoft.com/office/drawing/2014/main" id="{9A6B7025-F071-644D-AF25-2D81ADD03BD4}"/>
                </a:ext>
              </a:extLst>
            </p:cNvPr>
            <p:cNvSpPr/>
            <p:nvPr/>
          </p:nvSpPr>
          <p:spPr>
            <a:xfrm>
              <a:off x="980210" y="4132884"/>
              <a:ext cx="330313" cy="33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6" name="Shape 736">
              <a:extLst>
                <a:ext uri="{FF2B5EF4-FFF2-40B4-BE49-F238E27FC236}">
                  <a16:creationId xmlns:a16="http://schemas.microsoft.com/office/drawing/2014/main" id="{7F6A8BBE-122D-734E-AF93-745E775E651F}"/>
                </a:ext>
              </a:extLst>
            </p:cNvPr>
            <p:cNvSpPr/>
            <p:nvPr/>
          </p:nvSpPr>
          <p:spPr>
            <a:xfrm>
              <a:off x="1185354" y="5195080"/>
              <a:ext cx="253722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3D3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7" name="Shape 737">
              <a:extLst>
                <a:ext uri="{FF2B5EF4-FFF2-40B4-BE49-F238E27FC236}">
                  <a16:creationId xmlns:a16="http://schemas.microsoft.com/office/drawing/2014/main" id="{0F2DE146-55ED-D949-A648-7D62D60A6BB0}"/>
                </a:ext>
              </a:extLst>
            </p:cNvPr>
            <p:cNvSpPr/>
            <p:nvPr/>
          </p:nvSpPr>
          <p:spPr>
            <a:xfrm>
              <a:off x="4483423" y="5038916"/>
              <a:ext cx="226890" cy="22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3D3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8" name="Shape 738">
              <a:extLst>
                <a:ext uri="{FF2B5EF4-FFF2-40B4-BE49-F238E27FC236}">
                  <a16:creationId xmlns:a16="http://schemas.microsoft.com/office/drawing/2014/main" id="{FFFDD9A3-C9F0-8048-A2D7-84E2973E9C6C}"/>
                </a:ext>
              </a:extLst>
            </p:cNvPr>
            <p:cNvSpPr/>
            <p:nvPr/>
          </p:nvSpPr>
          <p:spPr>
            <a:xfrm>
              <a:off x="1985442" y="4132884"/>
              <a:ext cx="330313" cy="33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69" name="Shape 739">
              <a:extLst>
                <a:ext uri="{FF2B5EF4-FFF2-40B4-BE49-F238E27FC236}">
                  <a16:creationId xmlns:a16="http://schemas.microsoft.com/office/drawing/2014/main" id="{C8BFC699-AC6A-FF4E-8452-2D059B1F0CB4}"/>
                </a:ext>
              </a:extLst>
            </p:cNvPr>
            <p:cNvSpPr/>
            <p:nvPr/>
          </p:nvSpPr>
          <p:spPr>
            <a:xfrm>
              <a:off x="4536378" y="1592742"/>
              <a:ext cx="324178" cy="32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70" name="Shape 740">
              <a:extLst>
                <a:ext uri="{FF2B5EF4-FFF2-40B4-BE49-F238E27FC236}">
                  <a16:creationId xmlns:a16="http://schemas.microsoft.com/office/drawing/2014/main" id="{79D5C4FA-EBA7-F941-B873-EE7C2E73A344}"/>
                </a:ext>
              </a:extLst>
            </p:cNvPr>
            <p:cNvSpPr/>
            <p:nvPr/>
          </p:nvSpPr>
          <p:spPr>
            <a:xfrm>
              <a:off x="2812418" y="4183684"/>
              <a:ext cx="206353" cy="20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  <p:sp>
          <p:nvSpPr>
            <p:cNvPr id="71" name="Shape 741">
              <a:extLst>
                <a:ext uri="{FF2B5EF4-FFF2-40B4-BE49-F238E27FC236}">
                  <a16:creationId xmlns:a16="http://schemas.microsoft.com/office/drawing/2014/main" id="{C2515C73-4BB6-4649-8FE0-90470A813C96}"/>
                </a:ext>
              </a:extLst>
            </p:cNvPr>
            <p:cNvSpPr/>
            <p:nvPr/>
          </p:nvSpPr>
          <p:spPr>
            <a:xfrm>
              <a:off x="4658651" y="3683515"/>
              <a:ext cx="206353" cy="20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3D3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 sz="1800"/>
            </a:p>
          </p:txBody>
        </p:sp>
      </p:grpSp>
      <p:sp>
        <p:nvSpPr>
          <p:cNvPr id="72" name="Shape 743">
            <a:extLst>
              <a:ext uri="{FF2B5EF4-FFF2-40B4-BE49-F238E27FC236}">
                <a16:creationId xmlns:a16="http://schemas.microsoft.com/office/drawing/2014/main" id="{B3220CE8-F6E6-8547-88D2-F879AB5CEAD7}"/>
              </a:ext>
            </a:extLst>
          </p:cNvPr>
          <p:cNvSpPr/>
          <p:nvPr/>
        </p:nvSpPr>
        <p:spPr>
          <a:xfrm>
            <a:off x="3889655" y="2463936"/>
            <a:ext cx="4486828" cy="2213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0420" extrusionOk="0">
                <a:moveTo>
                  <a:pt x="0" y="20420"/>
                </a:moveTo>
                <a:cubicBezTo>
                  <a:pt x="-2" y="9986"/>
                  <a:pt x="4103" y="1230"/>
                  <a:pt x="9517" y="121"/>
                </a:cubicBezTo>
                <a:cubicBezTo>
                  <a:pt x="15866" y="-1180"/>
                  <a:pt x="21441" y="8187"/>
                  <a:pt x="21598" y="20420"/>
                </a:cubicBezTo>
              </a:path>
            </a:pathLst>
          </a:custGeom>
          <a:ln w="25400">
            <a:solidFill>
              <a:srgbClr val="D3D3D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1800"/>
          </a:p>
        </p:txBody>
      </p:sp>
      <p:sp>
        <p:nvSpPr>
          <p:cNvPr id="73" name="Shape 749">
            <a:extLst>
              <a:ext uri="{FF2B5EF4-FFF2-40B4-BE49-F238E27FC236}">
                <a16:creationId xmlns:a16="http://schemas.microsoft.com/office/drawing/2014/main" id="{A4BE8D70-7938-1D4E-BF81-11976AF941AC}"/>
              </a:ext>
            </a:extLst>
          </p:cNvPr>
          <p:cNvSpPr/>
          <p:nvPr/>
        </p:nvSpPr>
        <p:spPr>
          <a:xfrm>
            <a:off x="3953835" y="3377088"/>
            <a:ext cx="499869" cy="499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600"/>
            </a:pP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74" name="Shape 754">
            <a:extLst>
              <a:ext uri="{FF2B5EF4-FFF2-40B4-BE49-F238E27FC236}">
                <a16:creationId xmlns:a16="http://schemas.microsoft.com/office/drawing/2014/main" id="{3427C714-841D-784D-9000-7F3AE089DE27}"/>
              </a:ext>
            </a:extLst>
          </p:cNvPr>
          <p:cNvSpPr/>
          <p:nvPr/>
        </p:nvSpPr>
        <p:spPr>
          <a:xfrm>
            <a:off x="4872452" y="2513769"/>
            <a:ext cx="499869" cy="499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600"/>
            </a:pP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75" name="Shape 759">
            <a:extLst>
              <a:ext uri="{FF2B5EF4-FFF2-40B4-BE49-F238E27FC236}">
                <a16:creationId xmlns:a16="http://schemas.microsoft.com/office/drawing/2014/main" id="{00ED4BC8-AF30-8345-B099-539DFF5B085D}"/>
              </a:ext>
            </a:extLst>
          </p:cNvPr>
          <p:cNvSpPr/>
          <p:nvPr/>
        </p:nvSpPr>
        <p:spPr>
          <a:xfrm>
            <a:off x="7857941" y="3359636"/>
            <a:ext cx="499869" cy="49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600"/>
            </a:pP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76" name="Shape 764">
            <a:extLst>
              <a:ext uri="{FF2B5EF4-FFF2-40B4-BE49-F238E27FC236}">
                <a16:creationId xmlns:a16="http://schemas.microsoft.com/office/drawing/2014/main" id="{7502C4AD-06E2-9D44-BB81-C7CDEBB1D000}"/>
              </a:ext>
            </a:extLst>
          </p:cNvPr>
          <p:cNvSpPr/>
          <p:nvPr/>
        </p:nvSpPr>
        <p:spPr>
          <a:xfrm>
            <a:off x="8111733" y="4482666"/>
            <a:ext cx="499869" cy="49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600"/>
            </a:pPr>
            <a:endParaRPr sz="1800" dirty="0">
              <a:solidFill>
                <a:schemeClr val="bg1"/>
              </a:solidFill>
            </a:endParaRPr>
          </a:p>
        </p:txBody>
      </p:sp>
      <p:grpSp>
        <p:nvGrpSpPr>
          <p:cNvPr id="77" name="Group 773">
            <a:extLst>
              <a:ext uri="{FF2B5EF4-FFF2-40B4-BE49-F238E27FC236}">
                <a16:creationId xmlns:a16="http://schemas.microsoft.com/office/drawing/2014/main" id="{174F3B3C-C800-8744-81D8-53FB3E650D3C}"/>
              </a:ext>
            </a:extLst>
          </p:cNvPr>
          <p:cNvGrpSpPr/>
          <p:nvPr/>
        </p:nvGrpSpPr>
        <p:grpSpPr>
          <a:xfrm>
            <a:off x="3609206" y="4480636"/>
            <a:ext cx="499869" cy="499870"/>
            <a:chOff x="4072388" y="112591"/>
            <a:chExt cx="999738" cy="999738"/>
          </a:xfrm>
        </p:grpSpPr>
        <p:sp>
          <p:nvSpPr>
            <p:cNvPr id="78" name="Shape 769">
              <a:extLst>
                <a:ext uri="{FF2B5EF4-FFF2-40B4-BE49-F238E27FC236}">
                  <a16:creationId xmlns:a16="http://schemas.microsoft.com/office/drawing/2014/main" id="{4DE912BA-55CB-7342-92CB-57EA30C8BFA7}"/>
                </a:ext>
              </a:extLst>
            </p:cNvPr>
            <p:cNvSpPr/>
            <p:nvPr/>
          </p:nvSpPr>
          <p:spPr>
            <a:xfrm>
              <a:off x="4072388" y="112591"/>
              <a:ext cx="999738" cy="99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/>
              </a:pPr>
              <a:endParaRPr sz="1800" dirty="0">
                <a:solidFill>
                  <a:schemeClr val="bg1"/>
                </a:solidFill>
              </a:endParaRPr>
            </a:p>
          </p:txBody>
        </p:sp>
        <p:sp>
          <p:nvSpPr>
            <p:cNvPr id="79" name="Shape 772">
              <a:extLst>
                <a:ext uri="{FF2B5EF4-FFF2-40B4-BE49-F238E27FC236}">
                  <a16:creationId xmlns:a16="http://schemas.microsoft.com/office/drawing/2014/main" id="{EA81F825-E488-724E-82F4-94314A8EB163}"/>
                </a:ext>
              </a:extLst>
            </p:cNvPr>
            <p:cNvSpPr/>
            <p:nvPr/>
          </p:nvSpPr>
          <p:spPr>
            <a:xfrm>
              <a:off x="4405544" y="412576"/>
              <a:ext cx="130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800"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endParaRPr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Shape 744">
            <a:extLst>
              <a:ext uri="{FF2B5EF4-FFF2-40B4-BE49-F238E27FC236}">
                <a16:creationId xmlns:a16="http://schemas.microsoft.com/office/drawing/2014/main" id="{8EABB1BD-01DF-1146-B751-842DBD7B7E10}"/>
              </a:ext>
            </a:extLst>
          </p:cNvPr>
          <p:cNvSpPr/>
          <p:nvPr/>
        </p:nvSpPr>
        <p:spPr>
          <a:xfrm>
            <a:off x="6918338" y="2509481"/>
            <a:ext cx="499869" cy="49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600"/>
            </a:pP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035358A3-0A6B-D347-B107-59D1E7D3E195}"/>
              </a:ext>
            </a:extLst>
          </p:cNvPr>
          <p:cNvSpPr txBox="1">
            <a:spLocks/>
          </p:cNvSpPr>
          <p:nvPr/>
        </p:nvSpPr>
        <p:spPr>
          <a:xfrm>
            <a:off x="942325" y="4591322"/>
            <a:ext cx="2062940" cy="25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r"/>
            <a:r>
              <a:rPr lang="id-ID" sz="1400" dirty="0">
                <a:solidFill>
                  <a:schemeClr val="accent1"/>
                </a:solidFill>
              </a:rPr>
              <a:t>Alta </a:t>
            </a:r>
          </a:p>
          <a:p>
            <a:pPr algn="r"/>
            <a:r>
              <a:rPr lang="id-ID" sz="1400" dirty="0" err="1">
                <a:solidFill>
                  <a:schemeClr val="accent1"/>
                </a:solidFill>
              </a:rPr>
              <a:t>Competitividad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62473044-85F4-6A49-A9E4-E2F8A98199D0}"/>
              </a:ext>
            </a:extLst>
          </p:cNvPr>
          <p:cNvSpPr txBox="1">
            <a:spLocks/>
          </p:cNvSpPr>
          <p:nvPr/>
        </p:nvSpPr>
        <p:spPr>
          <a:xfrm>
            <a:off x="1537500" y="3269559"/>
            <a:ext cx="2062940" cy="25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r"/>
            <a:r>
              <a:rPr lang="id-ID" sz="1400" dirty="0">
                <a:solidFill>
                  <a:schemeClr val="accent2"/>
                </a:solidFill>
              </a:rPr>
              <a:t>Demanda </a:t>
            </a:r>
            <a:r>
              <a:rPr lang="id-ID" sz="1400" dirty="0" err="1">
                <a:solidFill>
                  <a:schemeClr val="accent2"/>
                </a:solidFill>
              </a:rPr>
              <a:t>de</a:t>
            </a:r>
            <a:r>
              <a:rPr lang="id-ID" sz="1400" dirty="0">
                <a:solidFill>
                  <a:schemeClr val="accent2"/>
                </a:solidFill>
              </a:rPr>
              <a:t> </a:t>
            </a:r>
            <a:r>
              <a:rPr lang="id-ID" sz="1400" dirty="0" err="1">
                <a:solidFill>
                  <a:schemeClr val="accent2"/>
                </a:solidFill>
              </a:rPr>
              <a:t>profesionales</a:t>
            </a:r>
            <a:r>
              <a:rPr lang="id-ID" sz="1400" dirty="0">
                <a:solidFill>
                  <a:schemeClr val="accent2"/>
                </a:solidFill>
              </a:rPr>
              <a:t> </a:t>
            </a:r>
            <a:r>
              <a:rPr lang="id-ID" sz="1400" dirty="0" err="1">
                <a:solidFill>
                  <a:schemeClr val="accent2"/>
                </a:solidFill>
              </a:rPr>
              <a:t>de</a:t>
            </a:r>
            <a:r>
              <a:rPr lang="id-ID" sz="1400" dirty="0">
                <a:solidFill>
                  <a:schemeClr val="accent2"/>
                </a:solidFill>
              </a:rPr>
              <a:t> TODAS las Ramas </a:t>
            </a:r>
            <a:r>
              <a:rPr lang="id-ID" sz="1400" dirty="0" err="1">
                <a:solidFill>
                  <a:schemeClr val="accent2"/>
                </a:solidFill>
              </a:rPr>
              <a:t>de</a:t>
            </a:r>
            <a:r>
              <a:rPr lang="id-ID" sz="1400" dirty="0">
                <a:solidFill>
                  <a:schemeClr val="accent2"/>
                </a:solidFill>
              </a:rPr>
              <a:t> </a:t>
            </a:r>
            <a:r>
              <a:rPr lang="id-ID" sz="1400" dirty="0" err="1">
                <a:solidFill>
                  <a:schemeClr val="accent2"/>
                </a:solidFill>
              </a:rPr>
              <a:t>Conocimiento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30F54F1E-EF5B-D54B-BC54-2554DAD1BF61}"/>
              </a:ext>
            </a:extLst>
          </p:cNvPr>
          <p:cNvSpPr txBox="1">
            <a:spLocks/>
          </p:cNvSpPr>
          <p:nvPr/>
        </p:nvSpPr>
        <p:spPr>
          <a:xfrm>
            <a:off x="2376272" y="2247445"/>
            <a:ext cx="2062940" cy="25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r"/>
            <a:r>
              <a:rPr lang="id-ID" sz="1400" dirty="0" err="1">
                <a:solidFill>
                  <a:schemeClr val="accent3"/>
                </a:solidFill>
              </a:rPr>
              <a:t>Exigencia</a:t>
            </a:r>
            <a:r>
              <a:rPr lang="id-ID" sz="1400" dirty="0">
                <a:solidFill>
                  <a:schemeClr val="accent3"/>
                </a:solidFill>
              </a:rPr>
              <a:t> </a:t>
            </a:r>
            <a:r>
              <a:rPr lang="id-ID" sz="1400" dirty="0" err="1">
                <a:solidFill>
                  <a:schemeClr val="accent3"/>
                </a:solidFill>
              </a:rPr>
              <a:t>en</a:t>
            </a:r>
            <a:r>
              <a:rPr lang="id-ID" sz="1400" dirty="0">
                <a:solidFill>
                  <a:schemeClr val="accent3"/>
                </a:solidFill>
              </a:rPr>
              <a:t> </a:t>
            </a:r>
            <a:r>
              <a:rPr lang="id-ID" sz="1400" dirty="0" err="1">
                <a:solidFill>
                  <a:schemeClr val="accent3"/>
                </a:solidFill>
              </a:rPr>
              <a:t>la</a:t>
            </a:r>
            <a:r>
              <a:rPr lang="id-ID" sz="1400" dirty="0">
                <a:solidFill>
                  <a:schemeClr val="accent3"/>
                </a:solidFill>
              </a:rPr>
              <a:t> </a:t>
            </a:r>
            <a:r>
              <a:rPr lang="id-ID" sz="1400" dirty="0" err="1">
                <a:solidFill>
                  <a:schemeClr val="accent3"/>
                </a:solidFill>
              </a:rPr>
              <a:t>formación</a:t>
            </a:r>
            <a:r>
              <a:rPr lang="id-ID" sz="1400" dirty="0">
                <a:solidFill>
                  <a:schemeClr val="accent3"/>
                </a:solidFill>
              </a:rPr>
              <a:t> </a:t>
            </a:r>
            <a:r>
              <a:rPr lang="id-ID" sz="1400" dirty="0" err="1">
                <a:solidFill>
                  <a:schemeClr val="accent3"/>
                </a:solidFill>
              </a:rPr>
              <a:t>académica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FEE499DF-03FB-D345-88A2-34D7C2D1093E}"/>
              </a:ext>
            </a:extLst>
          </p:cNvPr>
          <p:cNvSpPr txBox="1">
            <a:spLocks/>
          </p:cNvSpPr>
          <p:nvPr/>
        </p:nvSpPr>
        <p:spPr>
          <a:xfrm>
            <a:off x="7752790" y="2313538"/>
            <a:ext cx="2062940" cy="25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id-ID" sz="1400" dirty="0">
                <a:solidFill>
                  <a:schemeClr val="accent4"/>
                </a:solidFill>
              </a:rPr>
              <a:t>Da </a:t>
            </a:r>
            <a:r>
              <a:rPr lang="id-ID" sz="1400" dirty="0" err="1">
                <a:solidFill>
                  <a:schemeClr val="accent4"/>
                </a:solidFill>
              </a:rPr>
              <a:t>respuesta</a:t>
            </a:r>
            <a:r>
              <a:rPr lang="id-ID" sz="1400" dirty="0">
                <a:solidFill>
                  <a:schemeClr val="accent4"/>
                </a:solidFill>
              </a:rPr>
              <a:t> </a:t>
            </a:r>
            <a:r>
              <a:rPr lang="id-ID" sz="1400" dirty="0" err="1">
                <a:solidFill>
                  <a:schemeClr val="accent4"/>
                </a:solidFill>
              </a:rPr>
              <a:t>a</a:t>
            </a:r>
            <a:r>
              <a:rPr lang="id-ID" sz="1400" dirty="0">
                <a:solidFill>
                  <a:schemeClr val="accent4"/>
                </a:solidFill>
              </a:rPr>
              <a:t> las </a:t>
            </a:r>
            <a:r>
              <a:rPr lang="id-ID" sz="1400" dirty="0" err="1">
                <a:solidFill>
                  <a:schemeClr val="accent4"/>
                </a:solidFill>
              </a:rPr>
              <a:t>necesidades</a:t>
            </a:r>
            <a:r>
              <a:rPr lang="id-ID" sz="1400" dirty="0">
                <a:solidFill>
                  <a:schemeClr val="accent4"/>
                </a:solidFill>
              </a:rPr>
              <a:t> </a:t>
            </a:r>
            <a:r>
              <a:rPr lang="id-ID" sz="1400" dirty="0" err="1">
                <a:solidFill>
                  <a:schemeClr val="accent4"/>
                </a:solidFill>
              </a:rPr>
              <a:t>del</a:t>
            </a:r>
            <a:r>
              <a:rPr lang="id-ID" sz="1400" dirty="0">
                <a:solidFill>
                  <a:schemeClr val="accent4"/>
                </a:solidFill>
              </a:rPr>
              <a:t> </a:t>
            </a:r>
            <a:r>
              <a:rPr lang="id-ID" sz="1400" dirty="0" err="1">
                <a:solidFill>
                  <a:schemeClr val="accent4"/>
                </a:solidFill>
              </a:rPr>
              <a:t>mundo</a:t>
            </a:r>
            <a:r>
              <a:rPr lang="id-ID" sz="1400" dirty="0">
                <a:solidFill>
                  <a:schemeClr val="accent4"/>
                </a:solidFill>
              </a:rPr>
              <a:t> </a:t>
            </a:r>
            <a:r>
              <a:rPr lang="id-ID" sz="1400" dirty="0" err="1">
                <a:solidFill>
                  <a:schemeClr val="accent4"/>
                </a:solidFill>
              </a:rPr>
              <a:t>laboral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26D0C1B5-83E0-F543-91C7-7FB5C1174F64}"/>
              </a:ext>
            </a:extLst>
          </p:cNvPr>
          <p:cNvSpPr txBox="1">
            <a:spLocks/>
          </p:cNvSpPr>
          <p:nvPr/>
        </p:nvSpPr>
        <p:spPr>
          <a:xfrm>
            <a:off x="8632597" y="3277398"/>
            <a:ext cx="2062940" cy="2552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id-ID" sz="1400" dirty="0">
                <a:solidFill>
                  <a:schemeClr val="accent5"/>
                </a:solidFill>
              </a:rPr>
              <a:t>Da </a:t>
            </a:r>
            <a:r>
              <a:rPr lang="id-ID" sz="1400" dirty="0" err="1">
                <a:solidFill>
                  <a:schemeClr val="accent5"/>
                </a:solidFill>
              </a:rPr>
              <a:t>respuesta</a:t>
            </a:r>
            <a:r>
              <a:rPr lang="id-ID" sz="1400" dirty="0">
                <a:solidFill>
                  <a:schemeClr val="accent5"/>
                </a:solidFill>
              </a:rPr>
              <a:t> </a:t>
            </a:r>
            <a:r>
              <a:rPr lang="id-ID" sz="1400" dirty="0" err="1">
                <a:solidFill>
                  <a:schemeClr val="accent5"/>
                </a:solidFill>
              </a:rPr>
              <a:t>a</a:t>
            </a:r>
            <a:r>
              <a:rPr lang="id-ID" sz="1400" dirty="0">
                <a:solidFill>
                  <a:schemeClr val="accent5"/>
                </a:solidFill>
              </a:rPr>
              <a:t> </a:t>
            </a:r>
            <a:r>
              <a:rPr lang="id-ID" sz="1400" dirty="0" err="1">
                <a:solidFill>
                  <a:schemeClr val="accent5"/>
                </a:solidFill>
              </a:rPr>
              <a:t>la</a:t>
            </a:r>
            <a:r>
              <a:rPr lang="id-ID" sz="1400" dirty="0">
                <a:solidFill>
                  <a:schemeClr val="accent5"/>
                </a:solidFill>
              </a:rPr>
              <a:t> </a:t>
            </a:r>
            <a:r>
              <a:rPr lang="id-ID" sz="1400" dirty="0" err="1">
                <a:solidFill>
                  <a:schemeClr val="accent5"/>
                </a:solidFill>
              </a:rPr>
              <a:t>demanda</a:t>
            </a:r>
            <a:r>
              <a:rPr lang="id-ID" sz="1400" dirty="0">
                <a:solidFill>
                  <a:schemeClr val="accent5"/>
                </a:solidFill>
              </a:rPr>
              <a:t> </a:t>
            </a:r>
            <a:r>
              <a:rPr lang="id-ID" sz="1400" dirty="0" err="1">
                <a:solidFill>
                  <a:schemeClr val="accent5"/>
                </a:solidFill>
              </a:rPr>
              <a:t>social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86" name="Shape 676">
            <a:extLst>
              <a:ext uri="{FF2B5EF4-FFF2-40B4-BE49-F238E27FC236}">
                <a16:creationId xmlns:a16="http://schemas.microsoft.com/office/drawing/2014/main" id="{FA490161-8A55-7941-B11E-E7F723306B20}"/>
              </a:ext>
            </a:extLst>
          </p:cNvPr>
          <p:cNvSpPr/>
          <p:nvPr/>
        </p:nvSpPr>
        <p:spPr>
          <a:xfrm>
            <a:off x="1011202" y="1415264"/>
            <a:ext cx="1508187" cy="1144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3057" y="21600"/>
                </a:lnTo>
                <a:lnTo>
                  <a:pt x="13057" y="0"/>
                </a:lnTo>
                <a:lnTo>
                  <a:pt x="0" y="0"/>
                </a:lnTo>
                <a:lnTo>
                  <a:pt x="0" y="4337"/>
                </a:lnTo>
              </a:path>
            </a:pathLst>
          </a:custGeom>
          <a:ln w="38100" cap="rnd">
            <a:solidFill>
              <a:schemeClr val="tx1"/>
            </a:solidFill>
            <a:custDash>
              <a:ds d="100000" sp="200000"/>
            </a:custDash>
            <a:round/>
            <a:tailEnd type="oval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1800"/>
          </a:p>
        </p:txBody>
      </p:sp>
      <p:sp>
        <p:nvSpPr>
          <p:cNvPr id="87" name="Shape 686">
            <a:extLst>
              <a:ext uri="{FF2B5EF4-FFF2-40B4-BE49-F238E27FC236}">
                <a16:creationId xmlns:a16="http://schemas.microsoft.com/office/drawing/2014/main" id="{D97BE87F-CA1B-074C-9EBF-B1F7B539C575}"/>
              </a:ext>
            </a:extLst>
          </p:cNvPr>
          <p:cNvSpPr/>
          <p:nvPr/>
        </p:nvSpPr>
        <p:spPr>
          <a:xfrm flipV="1">
            <a:off x="1121247" y="3825402"/>
            <a:ext cx="1112330" cy="221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38100" cap="rnd">
            <a:solidFill>
              <a:schemeClr val="tx1"/>
            </a:solidFill>
            <a:custDash>
              <a:ds d="100000" sp="200000"/>
            </a:custDash>
            <a:round/>
            <a:tailEnd type="oval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1800"/>
          </a:p>
        </p:txBody>
      </p:sp>
      <p:sp>
        <p:nvSpPr>
          <p:cNvPr id="88" name="Shape 580">
            <a:extLst>
              <a:ext uri="{FF2B5EF4-FFF2-40B4-BE49-F238E27FC236}">
                <a16:creationId xmlns:a16="http://schemas.microsoft.com/office/drawing/2014/main" id="{BD2B245F-CB5E-6E4B-960D-31333572C64D}"/>
              </a:ext>
            </a:extLst>
          </p:cNvPr>
          <p:cNvSpPr/>
          <p:nvPr/>
        </p:nvSpPr>
        <p:spPr>
          <a:xfrm flipH="1">
            <a:off x="355957" y="1951978"/>
            <a:ext cx="1429988" cy="1420093"/>
          </a:xfrm>
          <a:prstGeom prst="wedgeEllipseCallout">
            <a:avLst>
              <a:gd name="adj1" fmla="val -55070"/>
              <a:gd name="adj2" fmla="val 41374"/>
            </a:avLst>
          </a:prstGeom>
          <a:solidFill>
            <a:schemeClr val="accent1">
              <a:alpha val="87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/>
            </a:pPr>
            <a:endParaRPr sz="1800" dirty="0"/>
          </a:p>
        </p:txBody>
      </p:sp>
      <p:sp>
        <p:nvSpPr>
          <p:cNvPr id="89" name="Shape 676">
            <a:extLst>
              <a:ext uri="{FF2B5EF4-FFF2-40B4-BE49-F238E27FC236}">
                <a16:creationId xmlns:a16="http://schemas.microsoft.com/office/drawing/2014/main" id="{E031E2DC-96D4-184F-B482-BD7EC9F5EC6C}"/>
              </a:ext>
            </a:extLst>
          </p:cNvPr>
          <p:cNvSpPr/>
          <p:nvPr/>
        </p:nvSpPr>
        <p:spPr>
          <a:xfrm rot="16200000" flipH="1">
            <a:off x="190734" y="3665098"/>
            <a:ext cx="1508187" cy="1144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3057" y="21600"/>
                </a:lnTo>
                <a:lnTo>
                  <a:pt x="13057" y="0"/>
                </a:lnTo>
                <a:lnTo>
                  <a:pt x="0" y="0"/>
                </a:lnTo>
                <a:lnTo>
                  <a:pt x="0" y="4337"/>
                </a:lnTo>
              </a:path>
            </a:pathLst>
          </a:custGeom>
          <a:ln w="38100" cap="rnd">
            <a:solidFill>
              <a:schemeClr val="tx1"/>
            </a:solidFill>
            <a:custDash>
              <a:ds d="100000" sp="200000"/>
            </a:custDash>
            <a:round/>
            <a:tailEnd type="oval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1800"/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C7ABB1D0-1EA3-C14B-B92C-1082F467C107}"/>
              </a:ext>
            </a:extLst>
          </p:cNvPr>
          <p:cNvSpPr txBox="1">
            <a:spLocks/>
          </p:cNvSpPr>
          <p:nvPr/>
        </p:nvSpPr>
        <p:spPr>
          <a:xfrm>
            <a:off x="-1151375" y="2311310"/>
            <a:ext cx="4435462" cy="6234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400" dirty="0" err="1"/>
              <a:t>Mercado</a:t>
            </a:r>
            <a:r>
              <a:rPr lang="id-ID" sz="2400" dirty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400" dirty="0" err="1"/>
              <a:t>laboral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1" name="Shape 580">
            <a:extLst>
              <a:ext uri="{FF2B5EF4-FFF2-40B4-BE49-F238E27FC236}">
                <a16:creationId xmlns:a16="http://schemas.microsoft.com/office/drawing/2014/main" id="{601790F8-1FED-7F43-BC09-A56ECD5DA895}"/>
              </a:ext>
            </a:extLst>
          </p:cNvPr>
          <p:cNvSpPr/>
          <p:nvPr/>
        </p:nvSpPr>
        <p:spPr>
          <a:xfrm>
            <a:off x="10260073" y="1828100"/>
            <a:ext cx="1429988" cy="1420093"/>
          </a:xfrm>
          <a:prstGeom prst="wedgeEllipseCallout">
            <a:avLst>
              <a:gd name="adj1" fmla="val -55070"/>
              <a:gd name="adj2" fmla="val 41374"/>
            </a:avLst>
          </a:prstGeom>
          <a:solidFill>
            <a:schemeClr val="accent1">
              <a:alpha val="87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600"/>
            </a:pPr>
            <a:endParaRPr sz="1800" dirty="0"/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0B419E8A-9749-F644-959D-BDA06667D0FD}"/>
              </a:ext>
            </a:extLst>
          </p:cNvPr>
          <p:cNvSpPr txBox="1">
            <a:spLocks/>
          </p:cNvSpPr>
          <p:nvPr/>
        </p:nvSpPr>
        <p:spPr>
          <a:xfrm>
            <a:off x="8772081" y="2360567"/>
            <a:ext cx="4435462" cy="6234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800" dirty="0" err="1"/>
              <a:t>Universidad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3" name="Shape 686">
            <a:extLst>
              <a:ext uri="{FF2B5EF4-FFF2-40B4-BE49-F238E27FC236}">
                <a16:creationId xmlns:a16="http://schemas.microsoft.com/office/drawing/2014/main" id="{768DCA9A-A369-7B4F-AE36-1F736AE2D8DE}"/>
              </a:ext>
            </a:extLst>
          </p:cNvPr>
          <p:cNvSpPr/>
          <p:nvPr/>
        </p:nvSpPr>
        <p:spPr>
          <a:xfrm flipH="1" flipV="1">
            <a:off x="10260073" y="3410064"/>
            <a:ext cx="1112330" cy="221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38100" cap="rnd">
            <a:solidFill>
              <a:schemeClr val="tx1"/>
            </a:solidFill>
            <a:custDash>
              <a:ds d="100000" sp="200000"/>
            </a:custDash>
            <a:round/>
            <a:tailEnd type="oval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1800"/>
          </a:p>
        </p:txBody>
      </p:sp>
      <p:sp>
        <p:nvSpPr>
          <p:cNvPr id="95" name="Shape 676">
            <a:extLst>
              <a:ext uri="{FF2B5EF4-FFF2-40B4-BE49-F238E27FC236}">
                <a16:creationId xmlns:a16="http://schemas.microsoft.com/office/drawing/2014/main" id="{4CE1463C-CDD1-5B4F-BAF8-E946D135EC6A}"/>
              </a:ext>
            </a:extLst>
          </p:cNvPr>
          <p:cNvSpPr/>
          <p:nvPr/>
        </p:nvSpPr>
        <p:spPr>
          <a:xfrm flipH="1">
            <a:off x="9396219" y="1284507"/>
            <a:ext cx="1508187" cy="1144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3057" y="21600"/>
                </a:lnTo>
                <a:lnTo>
                  <a:pt x="13057" y="0"/>
                </a:lnTo>
                <a:lnTo>
                  <a:pt x="0" y="0"/>
                </a:lnTo>
                <a:lnTo>
                  <a:pt x="0" y="4337"/>
                </a:lnTo>
              </a:path>
            </a:pathLst>
          </a:custGeom>
          <a:ln w="38100" cap="rnd">
            <a:solidFill>
              <a:schemeClr val="tx1"/>
            </a:solidFill>
            <a:custDash>
              <a:ds d="100000" sp="200000"/>
            </a:custDash>
            <a:round/>
            <a:tailEnd type="oval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1800"/>
          </a:p>
        </p:txBody>
      </p:sp>
      <p:pic>
        <p:nvPicPr>
          <p:cNvPr id="96" name="Logo-40-Aniversario-UCA-Color.png" descr="Logo-40-Aniversario-UCA-Color.png">
            <a:extLst>
              <a:ext uri="{FF2B5EF4-FFF2-40B4-BE49-F238E27FC236}">
                <a16:creationId xmlns:a16="http://schemas.microsoft.com/office/drawing/2014/main" id="{94E55CA3-02DA-0D4C-9E05-0A44F74671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 Placeholder 5">
            <a:extLst>
              <a:ext uri="{FF2B5EF4-FFF2-40B4-BE49-F238E27FC236}">
                <a16:creationId xmlns:a16="http://schemas.microsoft.com/office/drawing/2014/main" id="{44EB29DE-8DC2-AE47-8436-EBF7993A66D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349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80" grpId="0" animBg="1"/>
      <p:bldP spid="81" grpId="0"/>
      <p:bldP spid="82" grpId="0"/>
      <p:bldP spid="83" grpId="0"/>
      <p:bldP spid="84" grpId="0"/>
      <p:bldP spid="85" grpId="0"/>
      <p:bldP spid="86" grpId="0" animBg="1"/>
      <p:bldP spid="87" grpId="0" animBg="1"/>
      <p:bldP spid="88" grpId="0" animBg="1"/>
      <p:bldP spid="89" grpId="0" animBg="1"/>
      <p:bldP spid="90" grpId="0"/>
      <p:bldP spid="91" grpId="0" animBg="1"/>
      <p:bldP spid="92" grpId="0"/>
      <p:bldP spid="93" grpId="0" animBg="1"/>
      <p:bldP spid="9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758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759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3"/>
              </a:defRPr>
            </a:lvl1pPr>
          </a:lstStyle>
          <a:p>
            <a:r>
              <a:rPr>
                <a:hlinkClick r:id="rId3"/>
              </a:rPr>
              <a:t>uca.es</a:t>
            </a:r>
          </a:p>
        </p:txBody>
      </p:sp>
      <p:pic>
        <p:nvPicPr>
          <p:cNvPr id="32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56" y="260648"/>
            <a:ext cx="6592355" cy="6082766"/>
          </a:xfrm>
          <a:prstGeom prst="rect">
            <a:avLst/>
          </a:prstGeom>
        </p:spPr>
      </p:pic>
      <p:sp>
        <p:nvSpPr>
          <p:cNvPr id="38" name="Group 26"/>
          <p:cNvSpPr/>
          <p:nvPr/>
        </p:nvSpPr>
        <p:spPr>
          <a:xfrm>
            <a:off x="93538" y="1556792"/>
            <a:ext cx="2762102" cy="1920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r">
              <a:lnSpc>
                <a:spcPct val="90000"/>
              </a:lnSpc>
              <a:defRPr b="1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es-ES" sz="2400" dirty="0"/>
              <a:t>Más información en:</a:t>
            </a:r>
          </a:p>
          <a:p>
            <a:endParaRPr lang="es-ES" sz="2400" dirty="0"/>
          </a:p>
          <a:p>
            <a:endParaRPr lang="es-ES" sz="2400" dirty="0"/>
          </a:p>
          <a:p>
            <a:r>
              <a:rPr lang="es-ES" dirty="0">
                <a:solidFill>
                  <a:srgbClr val="0070C0"/>
                </a:solidFill>
              </a:rPr>
              <a:t>https://webacceso.uca.es/bachillerato/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8112224" y="2204864"/>
            <a:ext cx="1008112" cy="21602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271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D:\Usuarios\Rodrigo\Escritorio\QR Grado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1392840"/>
            <a:ext cx="2754610" cy="275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3011" y="164363"/>
            <a:ext cx="525673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/>
              <a:t>Este Código QR te permitirá acceder a la información sobre todos los grados de la UCA</a:t>
            </a:r>
          </a:p>
        </p:txBody>
      </p:sp>
      <p:sp>
        <p:nvSpPr>
          <p:cNvPr id="2054" name="4 CuadroTexto"/>
          <p:cNvSpPr txBox="1">
            <a:spLocks noChangeArrowheads="1"/>
          </p:cNvSpPr>
          <p:nvPr/>
        </p:nvSpPr>
        <p:spPr bwMode="auto">
          <a:xfrm>
            <a:off x="2567608" y="5198269"/>
            <a:ext cx="6264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dirty="0"/>
              <a:t>	</a:t>
            </a:r>
            <a:r>
              <a:rPr lang="es-ES" altLang="en-US" sz="4000" b="1" dirty="0"/>
              <a:t>629 67 00 01</a:t>
            </a:r>
          </a:p>
        </p:txBody>
      </p:sp>
      <p:pic>
        <p:nvPicPr>
          <p:cNvPr id="2055" name="Picture 13" descr="whatsapp-4in-296x3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0996">
            <a:off x="1805841" y="4989516"/>
            <a:ext cx="1331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1 CuadroTexto"/>
          <p:cNvSpPr txBox="1">
            <a:spLocks noChangeArrowheads="1"/>
          </p:cNvSpPr>
          <p:nvPr/>
        </p:nvSpPr>
        <p:spPr bwMode="auto">
          <a:xfrm>
            <a:off x="6893895" y="5906294"/>
            <a:ext cx="4465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FF6600"/>
                </a:solidFill>
                <a:latin typeface="American Typewriter"/>
                <a:hlinkClick r:id="rId4"/>
              </a:rPr>
              <a:t>orienta@uca.es</a:t>
            </a:r>
            <a:r>
              <a:rPr lang="es-ES" altLang="es-ES" b="1" dirty="0">
                <a:solidFill>
                  <a:srgbClr val="FF6600"/>
                </a:solidFill>
                <a:latin typeface="American Typewriter"/>
              </a:rPr>
              <a:t>  956  01 5359/5350</a:t>
            </a:r>
            <a:endParaRPr lang="es-ES" altLang="en-US" dirty="0"/>
          </a:p>
        </p:txBody>
      </p:sp>
      <p:sp>
        <p:nvSpPr>
          <p:cNvPr id="2" name="Rectángulo 1"/>
          <p:cNvSpPr/>
          <p:nvPr/>
        </p:nvSpPr>
        <p:spPr>
          <a:xfrm>
            <a:off x="1764033" y="4347471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2B2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https://www.uca.es/grados/</a:t>
            </a:r>
          </a:p>
        </p:txBody>
      </p:sp>
      <p:sp>
        <p:nvSpPr>
          <p:cNvPr id="8" name="3 CuadroTexto"/>
          <p:cNvSpPr txBox="1"/>
          <p:nvPr/>
        </p:nvSpPr>
        <p:spPr>
          <a:xfrm>
            <a:off x="6600056" y="164363"/>
            <a:ext cx="482453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/>
              <a:t>Y este Código QR te permitirá acceder a los vídeos de los Centros de la UCA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6" t="7308" r="5380" b="10168"/>
          <a:stretch/>
        </p:blipFill>
        <p:spPr>
          <a:xfrm>
            <a:off x="7536159" y="1369360"/>
            <a:ext cx="2956251" cy="280464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54801" y="4316648"/>
            <a:ext cx="455416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https://atencionalumnado.uca.es/areas-de-conocimiento/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E48A44-C512-5445-B67F-9F25614A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C2BF-17F1-4BEE-9AF7-941D55EC923A}" type="slidenum">
              <a:rPr lang="es-ES" altLang="en-US" smtClean="0"/>
              <a:pPr/>
              <a:t>31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081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pic>
        <p:nvPicPr>
          <p:cNvPr id="1023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24" name="Rectangle 7"/>
          <p:cNvSpPr/>
          <p:nvPr/>
        </p:nvSpPr>
        <p:spPr>
          <a:xfrm>
            <a:off x="0" y="-1"/>
            <a:ext cx="12192000" cy="6046790"/>
          </a:xfrm>
          <a:prstGeom prst="rect">
            <a:avLst/>
          </a:prstGeom>
          <a:solidFill>
            <a:srgbClr val="2B2B2B">
              <a:alpha val="90000"/>
            </a:srgbClr>
          </a:solidFill>
          <a:ln w="12700">
            <a:solidFill>
              <a:srgbClr val="B2730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5" name="Diamond 9"/>
          <p:cNvSpPr/>
          <p:nvPr/>
        </p:nvSpPr>
        <p:spPr>
          <a:xfrm>
            <a:off x="3743709" y="-2108242"/>
            <a:ext cx="4680001" cy="4320001"/>
          </a:xfrm>
          <a:prstGeom prst="diamond">
            <a:avLst/>
          </a:prstGeom>
          <a:ln w="508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6" name="Shape 143"/>
          <p:cNvSpPr txBox="1"/>
          <p:nvPr/>
        </p:nvSpPr>
        <p:spPr>
          <a:xfrm>
            <a:off x="1001205" y="633448"/>
            <a:ext cx="1006395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t>uca</a:t>
            </a:r>
          </a:p>
        </p:txBody>
      </p:sp>
      <p:sp>
        <p:nvSpPr>
          <p:cNvPr id="1027" name="Straight Connector 12"/>
          <p:cNvSpPr/>
          <p:nvPr/>
        </p:nvSpPr>
        <p:spPr>
          <a:xfrm>
            <a:off x="3933559" y="1154411"/>
            <a:ext cx="1238866" cy="1199093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8" name="Straight Connector 13"/>
          <p:cNvSpPr/>
          <p:nvPr/>
        </p:nvSpPr>
        <p:spPr>
          <a:xfrm flipH="1">
            <a:off x="5953668" y="1063807"/>
            <a:ext cx="2529233" cy="2256116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31" name="Group 15"/>
          <p:cNvGrpSpPr/>
          <p:nvPr/>
        </p:nvGrpSpPr>
        <p:grpSpPr>
          <a:xfrm>
            <a:off x="10816789" y="1339119"/>
            <a:ext cx="262291" cy="263189"/>
            <a:chOff x="0" y="0"/>
            <a:chExt cx="262289" cy="263187"/>
          </a:xfrm>
        </p:grpSpPr>
        <p:sp>
          <p:nvSpPr>
            <p:cNvPr id="1029" name="Straight Connector 19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0" name="Straight Connector 20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34" name="Group 16"/>
          <p:cNvGrpSpPr/>
          <p:nvPr/>
        </p:nvGrpSpPr>
        <p:grpSpPr>
          <a:xfrm>
            <a:off x="1199580" y="1339118"/>
            <a:ext cx="262291" cy="263189"/>
            <a:chOff x="0" y="0"/>
            <a:chExt cx="262289" cy="263187"/>
          </a:xfrm>
        </p:grpSpPr>
        <p:sp>
          <p:nvSpPr>
            <p:cNvPr id="1032" name="Straight Connector 17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3" name="Straight Connector 18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35" name="TextBox 34"/>
          <p:cNvSpPr txBox="1"/>
          <p:nvPr/>
        </p:nvSpPr>
        <p:spPr>
          <a:xfrm>
            <a:off x="1205874" y="6267512"/>
            <a:ext cx="273983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5B9BD5"/>
                </a:solidFill>
                <a:uFill>
                  <a:solidFill>
                    <a:srgbClr val="5B9BD5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2B2B2B"/>
                </a:solidFill>
                <a:uFillTx/>
              </a:defRPr>
            </a:pPr>
            <a:r>
              <a:rPr u="sng">
                <a:solidFill>
                  <a:srgbClr val="5B9BD5"/>
                </a:solidFill>
                <a:uFill>
                  <a:solidFill>
                    <a:srgbClr val="5B9BD5"/>
                  </a:solidFill>
                </a:uFill>
                <a:hlinkClick r:id="rId3"/>
              </a:rPr>
              <a:t>acceso@uca.es </a:t>
            </a:r>
          </a:p>
        </p:txBody>
      </p:sp>
      <p:sp>
        <p:nvSpPr>
          <p:cNvPr id="1036" name="TextBox 38"/>
          <p:cNvSpPr txBox="1"/>
          <p:nvPr/>
        </p:nvSpPr>
        <p:spPr>
          <a:xfrm>
            <a:off x="9432515" y="6263021"/>
            <a:ext cx="240896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hlinkClick r:id="rId4"/>
              </a:defRPr>
            </a:lvl1pPr>
          </a:lstStyle>
          <a:p>
            <a:r>
              <a:rPr>
                <a:hlinkClick r:id="rId4"/>
              </a:rPr>
              <a:t>webacceso.uca.es</a:t>
            </a:r>
          </a:p>
        </p:txBody>
      </p:sp>
      <p:sp>
        <p:nvSpPr>
          <p:cNvPr id="1038" name="TextBox 10"/>
          <p:cNvSpPr txBox="1"/>
          <p:nvPr/>
        </p:nvSpPr>
        <p:spPr>
          <a:xfrm>
            <a:off x="4125041" y="3895028"/>
            <a:ext cx="381627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spc="175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r>
              <a:t>¡Te esperamos!</a:t>
            </a:r>
          </a:p>
        </p:txBody>
      </p:sp>
      <p:pic>
        <p:nvPicPr>
          <p:cNvPr id="19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blinds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5" presetClass="entr" presetSubtype="0" fill="hold" grpId="2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5" presetClass="entr" presetSubtype="0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4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" presetClass="entr" presetSubtype="2" fill="hold" grpId="5" nodeType="afterEffect">
                                  <p:stCondLst>
                                    <p:cond delay="1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3" presetClass="entr" presetSubtype="16" fill="hold" grpId="6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8" fill="hold" grpId="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2" presetClass="entr" presetSubtype="2" fill="hold" grpId="8" nodeType="afterEffect">
                                  <p:stCondLst>
                                    <p:cond delay="1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1" animBg="1" advAuto="0"/>
      <p:bldP spid="1026" grpId="6" animBg="1" advAuto="0"/>
      <p:bldP spid="1027" grpId="7" animBg="1" advAuto="0"/>
      <p:bldP spid="1028" grpId="8" animBg="1" advAuto="0"/>
      <p:bldP spid="1031" grpId="2" animBg="1" advAuto="0"/>
      <p:bldP spid="1034" grpId="3" animBg="1" advAuto="0"/>
      <p:bldP spid="1035" grpId="4" animBg="1" advAuto="0"/>
      <p:bldP spid="1036" grpId="5" animBg="1" advAuto="0"/>
      <p:bldP spid="1038" grpId="9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pic>
        <p:nvPicPr>
          <p:cNvPr id="491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2"/>
          <a:srcRect r="42046" b="30158"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479676" y="158926"/>
            <a:ext cx="5491162" cy="433387"/>
            <a:chOff x="2396" y="648"/>
            <a:chExt cx="1894" cy="185"/>
          </a:xfrm>
        </p:grpSpPr>
        <p:sp>
          <p:nvSpPr>
            <p:cNvPr id="5" name="Text Box 51"/>
            <p:cNvSpPr txBox="1">
              <a:spLocks noChangeArrowheads="1"/>
            </p:cNvSpPr>
            <p:nvPr/>
          </p:nvSpPr>
          <p:spPr bwMode="auto">
            <a:xfrm>
              <a:off x="2396" y="648"/>
              <a:ext cx="1894" cy="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s-ES" sz="20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NOTA ÚLTIMO ADMITIDO JUNIO 2022</a:t>
              </a:r>
            </a:p>
          </p:txBody>
        </p:sp>
        <p:sp>
          <p:nvSpPr>
            <p:cNvPr id="6" name="Rectangle 52"/>
            <p:cNvSpPr>
              <a:spLocks noChangeArrowheads="1"/>
            </p:cNvSpPr>
            <p:nvPr/>
          </p:nvSpPr>
          <p:spPr bwMode="auto">
            <a:xfrm>
              <a:off x="2519" y="648"/>
              <a:ext cx="1629" cy="185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" sz="180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581" y="925060"/>
            <a:ext cx="4061939" cy="52402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929670"/>
            <a:ext cx="4036679" cy="52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66708"/>
      </p:ext>
    </p:extLst>
  </p:cSld>
  <p:clrMapOvr>
    <a:masterClrMapping/>
  </p:clrMapOvr>
  <p:transition spd="slow"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pic>
        <p:nvPicPr>
          <p:cNvPr id="491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2"/>
          <a:srcRect r="42046" b="30158"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354512" y="69576"/>
            <a:ext cx="5491162" cy="433387"/>
            <a:chOff x="2396" y="648"/>
            <a:chExt cx="1894" cy="185"/>
          </a:xfrm>
        </p:grpSpPr>
        <p:sp>
          <p:nvSpPr>
            <p:cNvPr id="5" name="Text Box 51"/>
            <p:cNvSpPr txBox="1">
              <a:spLocks noChangeArrowheads="1"/>
            </p:cNvSpPr>
            <p:nvPr/>
          </p:nvSpPr>
          <p:spPr bwMode="auto">
            <a:xfrm>
              <a:off x="2396" y="648"/>
              <a:ext cx="1894" cy="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s-ES" sz="20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NOTA ÚLTIMO ADMITIDO JUNIO 2022</a:t>
              </a:r>
            </a:p>
          </p:txBody>
        </p:sp>
        <p:sp>
          <p:nvSpPr>
            <p:cNvPr id="6" name="Rectangle 52"/>
            <p:cNvSpPr>
              <a:spLocks noChangeArrowheads="1"/>
            </p:cNvSpPr>
            <p:nvPr/>
          </p:nvSpPr>
          <p:spPr bwMode="auto">
            <a:xfrm>
              <a:off x="2519" y="648"/>
              <a:ext cx="1629" cy="185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" sz="180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725557"/>
            <a:ext cx="3960440" cy="536219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725557"/>
            <a:ext cx="4032448" cy="54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6803"/>
      </p:ext>
    </p:extLst>
  </p:cSld>
  <p:clrMapOvr>
    <a:masterClrMapping/>
  </p:clrMapOvr>
  <p:transition spd="slow">
    <p:pull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pic>
        <p:nvPicPr>
          <p:cNvPr id="491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2"/>
          <a:srcRect r="42046" b="30158"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919536" y="321893"/>
            <a:ext cx="7816850" cy="588963"/>
            <a:chOff x="1824" y="581"/>
            <a:chExt cx="2696" cy="252"/>
          </a:xfrm>
        </p:grpSpPr>
        <p:sp>
          <p:nvSpPr>
            <p:cNvPr id="10" name="Text Box 51"/>
            <p:cNvSpPr txBox="1">
              <a:spLocks noChangeArrowheads="1"/>
            </p:cNvSpPr>
            <p:nvPr/>
          </p:nvSpPr>
          <p:spPr bwMode="auto">
            <a:xfrm>
              <a:off x="1824" y="581"/>
              <a:ext cx="2696" cy="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s-ES" sz="20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…</a:t>
              </a:r>
              <a:r>
                <a:rPr lang="es-E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Grados ofertados en segunda fase (julio 2022)</a:t>
              </a:r>
            </a:p>
          </p:txBody>
        </p:sp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2519" y="648"/>
              <a:ext cx="1629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" sz="1800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177" y="719389"/>
            <a:ext cx="4466997" cy="56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71639"/>
      </p:ext>
    </p:extLst>
  </p:cSld>
  <p:clrMapOvr>
    <a:masterClrMapping/>
  </p:clrMapOvr>
  <p:transition spd="slow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469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5998" y="1664842"/>
            <a:ext cx="2520158" cy="2520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</p:spPr>
      </p:pic>
      <p:pic>
        <p:nvPicPr>
          <p:cNvPr id="470" name="Picture Placeholder 2" descr="Picture Placeholder 2"/>
          <p:cNvPicPr>
            <a:picLocks noGrp="1" noChangeAspect="1"/>
          </p:cNvPicPr>
          <p:nvPr>
            <p:ph type="pic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35998" y="1664842"/>
            <a:ext cx="2520158" cy="2520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</p:spPr>
      </p:pic>
      <p:pic>
        <p:nvPicPr>
          <p:cNvPr id="471" name="Picture Placeholder 3" descr="Picture Placeholder 3"/>
          <p:cNvPicPr>
            <a:picLocks noGrp="1" noChangeAspect="1"/>
          </p:cNvPicPr>
          <p:nvPr>
            <p:ph type="pic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999" y="1664842"/>
            <a:ext cx="2520157" cy="2520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</p:spPr>
      </p:pic>
      <p:sp>
        <p:nvSpPr>
          <p:cNvPr id="472" name="Title 1"/>
          <p:cNvSpPr txBox="1"/>
          <p:nvPr/>
        </p:nvSpPr>
        <p:spPr>
          <a:xfrm>
            <a:off x="883919" y="514608"/>
            <a:ext cx="104241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dirty="0" err="1"/>
              <a:t>Enseñanzas</a:t>
            </a:r>
            <a:r>
              <a:rPr dirty="0"/>
              <a:t> </a:t>
            </a:r>
            <a:r>
              <a:rPr dirty="0" err="1"/>
              <a:t>Universitarias</a:t>
            </a:r>
            <a:r>
              <a:rPr dirty="0"/>
              <a:t> y </a:t>
            </a:r>
            <a:r>
              <a:rPr dirty="0" err="1"/>
              <a:t>su</a:t>
            </a:r>
            <a:r>
              <a:rPr dirty="0"/>
              <a:t> </a:t>
            </a:r>
            <a:r>
              <a:rPr lang="es-ES" dirty="0"/>
              <a:t>f</a:t>
            </a:r>
            <a:r>
              <a:rPr dirty="0" err="1"/>
              <a:t>inalidad</a:t>
            </a:r>
            <a:endParaRPr dirty="0"/>
          </a:p>
        </p:txBody>
      </p:sp>
      <p:grpSp>
        <p:nvGrpSpPr>
          <p:cNvPr id="477" name="Group 11"/>
          <p:cNvGrpSpPr/>
          <p:nvPr/>
        </p:nvGrpSpPr>
        <p:grpSpPr>
          <a:xfrm>
            <a:off x="2242897" y="4608462"/>
            <a:ext cx="2579940" cy="810175"/>
            <a:chOff x="0" y="0"/>
            <a:chExt cx="2134827" cy="810174"/>
          </a:xfrm>
        </p:grpSpPr>
        <p:grpSp>
          <p:nvGrpSpPr>
            <p:cNvPr id="475" name="Group 7"/>
            <p:cNvGrpSpPr/>
            <p:nvPr/>
          </p:nvGrpSpPr>
          <p:grpSpPr>
            <a:xfrm>
              <a:off x="137513" y="0"/>
              <a:ext cx="1859801" cy="271562"/>
              <a:chOff x="0" y="0"/>
              <a:chExt cx="1859799" cy="271561"/>
            </a:xfrm>
          </p:grpSpPr>
          <p:sp>
            <p:nvSpPr>
              <p:cNvPr id="473" name="Title 1"/>
              <p:cNvSpPr/>
              <p:nvPr/>
            </p:nvSpPr>
            <p:spPr>
              <a:xfrm>
                <a:off x="0" y="0"/>
                <a:ext cx="1859799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90000"/>
                  </a:lnSpc>
                  <a:defRPr sz="16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r>
                  <a:rPr dirty="0" err="1"/>
                  <a:t>grado</a:t>
                </a:r>
                <a:endParaRPr dirty="0"/>
              </a:p>
            </p:txBody>
          </p:sp>
          <p:sp>
            <p:nvSpPr>
              <p:cNvPr id="474" name="TextBox 10"/>
              <p:cNvSpPr/>
              <p:nvPr/>
            </p:nvSpPr>
            <p:spPr>
              <a:xfrm>
                <a:off x="58161" y="271560"/>
                <a:ext cx="174347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lnSpc>
                    <a:spcPct val="130000"/>
                  </a:lnSpc>
                  <a:defRPr sz="1100"/>
                </a:pPr>
                <a:r>
                  <a:rPr dirty="0" err="1"/>
                  <a:t>Formación</a:t>
                </a:r>
                <a:r>
                  <a:rPr dirty="0"/>
                  <a:t> General </a:t>
                </a:r>
              </a:p>
              <a:p>
                <a:pPr algn="ctr">
                  <a:lnSpc>
                    <a:spcPct val="130000"/>
                  </a:lnSpc>
                  <a:defRPr sz="1100"/>
                </a:pPr>
                <a:r>
                  <a:rPr dirty="0"/>
                  <a:t>(240 CRÉDITOS = 4 AÑOS)</a:t>
                </a:r>
                <a:r>
                  <a:rPr dirty="0">
                    <a:solidFill>
                      <a:srgbClr val="000000"/>
                    </a:solidFill>
                  </a:rPr>
                  <a:t>*</a:t>
                </a:r>
                <a:r>
                  <a:rPr dirty="0"/>
                  <a:t>:</a:t>
                </a:r>
              </a:p>
            </p:txBody>
          </p:sp>
        </p:grpSp>
        <p:sp>
          <p:nvSpPr>
            <p:cNvPr id="476" name="TextBox 8"/>
            <p:cNvSpPr/>
            <p:nvPr/>
          </p:nvSpPr>
          <p:spPr>
            <a:xfrm>
              <a:off x="0" y="810173"/>
              <a:ext cx="213482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30000"/>
                </a:lnSpc>
                <a:defRPr sz="10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Adquirir una </a:t>
              </a:r>
              <a:r>
                <a:rPr>
                  <a:solidFill>
                    <a:srgbClr val="73BED3"/>
                  </a:solidFill>
                </a:rPr>
                <a:t>formación general</a:t>
              </a:r>
              <a:r>
                <a:rPr>
                  <a:solidFill>
                    <a:srgbClr val="73BED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orientada a la preparación de la actividad profesional.</a:t>
              </a:r>
            </a:p>
          </p:txBody>
        </p:sp>
      </p:grpSp>
      <p:grpSp>
        <p:nvGrpSpPr>
          <p:cNvPr id="482" name="Group 12"/>
          <p:cNvGrpSpPr/>
          <p:nvPr/>
        </p:nvGrpSpPr>
        <p:grpSpPr>
          <a:xfrm>
            <a:off x="4636991" y="4611764"/>
            <a:ext cx="3009770" cy="1434069"/>
            <a:chOff x="0" y="0"/>
            <a:chExt cx="3009769" cy="1434068"/>
          </a:xfrm>
        </p:grpSpPr>
        <p:grpSp>
          <p:nvGrpSpPr>
            <p:cNvPr id="480" name="Group 13"/>
            <p:cNvGrpSpPr/>
            <p:nvPr/>
          </p:nvGrpSpPr>
          <p:grpSpPr>
            <a:xfrm>
              <a:off x="193873" y="0"/>
              <a:ext cx="2622023" cy="1270946"/>
              <a:chOff x="0" y="0"/>
              <a:chExt cx="2622022" cy="1270945"/>
            </a:xfrm>
          </p:grpSpPr>
          <p:sp>
            <p:nvSpPr>
              <p:cNvPr id="478" name="Title 1"/>
              <p:cNvSpPr txBox="1"/>
              <p:nvPr/>
            </p:nvSpPr>
            <p:spPr>
              <a:xfrm>
                <a:off x="0" y="0"/>
                <a:ext cx="2622023" cy="4870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defRPr sz="16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r>
                  <a:rPr dirty="0" err="1"/>
                  <a:t>máster</a:t>
                </a:r>
                <a:endParaRPr dirty="0"/>
              </a:p>
            </p:txBody>
          </p:sp>
          <p:sp>
            <p:nvSpPr>
              <p:cNvPr id="479" name="TextBox 16"/>
              <p:cNvSpPr txBox="1"/>
              <p:nvPr/>
            </p:nvSpPr>
            <p:spPr>
              <a:xfrm>
                <a:off x="0" y="239616"/>
                <a:ext cx="2622023" cy="1031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lnSpc>
                    <a:spcPct val="130000"/>
                  </a:lnSpc>
                  <a:defRPr sz="1100"/>
                </a:pPr>
                <a:r>
                  <a:t>Formación especializada </a:t>
                </a:r>
              </a:p>
              <a:p>
                <a:pPr algn="ctr">
                  <a:lnSpc>
                    <a:spcPct val="130000"/>
                  </a:lnSpc>
                  <a:defRPr sz="1100"/>
                </a:pPr>
                <a:r>
                  <a:t>(60-120 CRÉDITOS = 1-2 AÑOS): </a:t>
                </a:r>
              </a:p>
            </p:txBody>
          </p:sp>
        </p:grpSp>
        <p:sp>
          <p:nvSpPr>
            <p:cNvPr id="481" name="TextBox 14"/>
            <p:cNvSpPr txBox="1"/>
            <p:nvPr/>
          </p:nvSpPr>
          <p:spPr>
            <a:xfrm>
              <a:off x="0" y="769792"/>
              <a:ext cx="3009770" cy="664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30000"/>
                </a:lnSpc>
                <a:defRPr sz="10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Adquirir una </a:t>
              </a:r>
              <a:r>
                <a:rPr>
                  <a:solidFill>
                    <a:srgbClr val="31859C"/>
                  </a:solidFill>
                </a:rPr>
                <a:t>formación avanzada </a:t>
              </a:r>
              <a:r>
                <a: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orientada a la especialización académica o profesional, o bien, a la iniciación a la investigación.</a:t>
              </a:r>
            </a:p>
          </p:txBody>
        </p:sp>
      </p:grpSp>
      <p:grpSp>
        <p:nvGrpSpPr>
          <p:cNvPr id="487" name="Group 17"/>
          <p:cNvGrpSpPr/>
          <p:nvPr/>
        </p:nvGrpSpPr>
        <p:grpSpPr>
          <a:xfrm>
            <a:off x="7548664" y="4627010"/>
            <a:ext cx="2134827" cy="546015"/>
            <a:chOff x="0" y="0"/>
            <a:chExt cx="2134826" cy="546013"/>
          </a:xfrm>
        </p:grpSpPr>
        <p:grpSp>
          <p:nvGrpSpPr>
            <p:cNvPr id="485" name="Group 18"/>
            <p:cNvGrpSpPr/>
            <p:nvPr/>
          </p:nvGrpSpPr>
          <p:grpSpPr>
            <a:xfrm>
              <a:off x="137513" y="0"/>
              <a:ext cx="1859800" cy="241081"/>
              <a:chOff x="0" y="0"/>
              <a:chExt cx="1859798" cy="241080"/>
            </a:xfrm>
          </p:grpSpPr>
          <p:sp>
            <p:nvSpPr>
              <p:cNvPr id="483" name="Title 1"/>
              <p:cNvSpPr/>
              <p:nvPr/>
            </p:nvSpPr>
            <p:spPr>
              <a:xfrm>
                <a:off x="0" y="0"/>
                <a:ext cx="1859799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90000"/>
                  </a:lnSpc>
                  <a:defRPr sz="16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r>
                  <a:rPr dirty="0" err="1"/>
                  <a:t>doctorado</a:t>
                </a:r>
                <a:endParaRPr dirty="0"/>
              </a:p>
            </p:txBody>
          </p:sp>
          <p:sp>
            <p:nvSpPr>
              <p:cNvPr id="484" name="TextBox 21"/>
              <p:cNvSpPr/>
              <p:nvPr/>
            </p:nvSpPr>
            <p:spPr>
              <a:xfrm>
                <a:off x="-1" y="241080"/>
                <a:ext cx="185980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130000"/>
                  </a:lnSpc>
                  <a:defRPr sz="1100"/>
                </a:lvl1pPr>
              </a:lstStyle>
              <a:p>
                <a:r>
                  <a:t>Investigación:</a:t>
                </a:r>
              </a:p>
            </p:txBody>
          </p:sp>
        </p:grpSp>
        <p:sp>
          <p:nvSpPr>
            <p:cNvPr id="486" name="TextBox 19"/>
            <p:cNvSpPr/>
            <p:nvPr/>
          </p:nvSpPr>
          <p:spPr>
            <a:xfrm>
              <a:off x="0" y="546013"/>
              <a:ext cx="213482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30000"/>
                </a:lnSpc>
                <a:defRPr sz="1000">
                  <a:solidFill>
                    <a:srgbClr val="2B2B2B">
                      <a:alpha val="60000"/>
                    </a:srgbClr>
                  </a:solidFill>
                </a:defRPr>
              </a:pPr>
              <a:r>
                <a: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Adquirir una formación avanzada en </a:t>
              </a:r>
              <a:r>
                <a:rPr>
                  <a:solidFill>
                    <a:srgbClr val="235F6F"/>
                  </a:solidFill>
                </a:rPr>
                <a:t>técnicas de investigación </a:t>
              </a:r>
              <a:r>
                <a: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 elaboración de una </a:t>
              </a:r>
              <a:r>
                <a:rPr>
                  <a:solidFill>
                    <a:srgbClr val="235F6F"/>
                  </a:solidFill>
                </a:rPr>
                <a:t>Tesis Doctoral.</a:t>
              </a:r>
            </a:p>
          </p:txBody>
        </p:sp>
      </p:grpSp>
      <p:sp>
        <p:nvSpPr>
          <p:cNvPr id="488" name="Diamond 22"/>
          <p:cNvSpPr/>
          <p:nvPr/>
        </p:nvSpPr>
        <p:spPr>
          <a:xfrm>
            <a:off x="1955998" y="1304538"/>
            <a:ext cx="3240000" cy="3240000"/>
          </a:xfrm>
          <a:prstGeom prst="diamond">
            <a:avLst/>
          </a:prstGeom>
          <a:ln w="12700">
            <a:solidFill>
              <a:srgbClr val="2B2B2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9" name="Diamond 24"/>
          <p:cNvSpPr/>
          <p:nvPr/>
        </p:nvSpPr>
        <p:spPr>
          <a:xfrm>
            <a:off x="6996002" y="1311142"/>
            <a:ext cx="3240001" cy="3240000"/>
          </a:xfrm>
          <a:prstGeom prst="diamond">
            <a:avLst/>
          </a:prstGeom>
          <a:ln w="12700">
            <a:solidFill>
              <a:srgbClr val="2B2B2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0" name="Diamond 23"/>
          <p:cNvSpPr/>
          <p:nvPr/>
        </p:nvSpPr>
        <p:spPr>
          <a:xfrm>
            <a:off x="4476000" y="1307840"/>
            <a:ext cx="3240000" cy="3240000"/>
          </a:xfrm>
          <a:prstGeom prst="diamond">
            <a:avLst/>
          </a:prstGeom>
          <a:ln w="12700">
            <a:solidFill>
              <a:srgbClr val="0493A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1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56"/>
          <p:cNvSpPr>
            <a:spLocks noChangeArrowheads="1"/>
          </p:cNvSpPr>
          <p:nvPr/>
        </p:nvSpPr>
        <p:spPr bwMode="auto">
          <a:xfrm>
            <a:off x="335360" y="5984338"/>
            <a:ext cx="51101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000" dirty="0"/>
              <a:t>*Grados en Farmacia, Arquitectura , Odontología y Veterinaria (300 Créditos = 5 años)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000" dirty="0"/>
              <a:t>*Grado en Medicina (360 Créditos = 6 años)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5" presetClass="entr" presetSubtype="0" fill="hold" grpId="2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5" presetClass="entr" presetSubtype="0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5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" presetClass="entr" presetSubtype="4" fill="hold" grpId="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" grpId="4" animBg="1" advAuto="0"/>
      <p:bldP spid="482" grpId="5" animBg="1" advAuto="0"/>
      <p:bldP spid="487" grpId="6" animBg="1" advAuto="0"/>
      <p:bldP spid="488" grpId="1" animBg="1" advAuto="0"/>
      <p:bldP spid="489" grpId="3" animBg="1" advAuto="0"/>
      <p:bldP spid="490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08311" y="6406876"/>
            <a:ext cx="1795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511" name="Group 1"/>
          <p:cNvGrpSpPr/>
          <p:nvPr/>
        </p:nvGrpSpPr>
        <p:grpSpPr>
          <a:xfrm>
            <a:off x="615949" y="2170358"/>
            <a:ext cx="11231758" cy="3579871"/>
            <a:chOff x="0" y="0"/>
            <a:chExt cx="11231756" cy="3579870"/>
          </a:xfrm>
        </p:grpSpPr>
        <p:sp>
          <p:nvSpPr>
            <p:cNvPr id="494" name="Shape 559"/>
            <p:cNvSpPr/>
            <p:nvPr/>
          </p:nvSpPr>
          <p:spPr>
            <a:xfrm flipH="1">
              <a:off x="1329680" y="1131057"/>
              <a:ext cx="9851664" cy="136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346" y="21600"/>
                  </a:lnTo>
                </a:path>
              </a:pathLst>
            </a:custGeom>
            <a:noFill/>
            <a:ln w="25400" cap="rnd">
              <a:solidFill>
                <a:srgbClr val="ACACAC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95" name="Shape 560"/>
            <p:cNvSpPr/>
            <p:nvPr/>
          </p:nvSpPr>
          <p:spPr>
            <a:xfrm flipH="1">
              <a:off x="8085197" y="604402"/>
              <a:ext cx="1070990" cy="1070990"/>
            </a:xfrm>
            <a:prstGeom prst="ellipse">
              <a:avLst/>
            </a:prstGeom>
            <a:solidFill>
              <a:srgbClr val="FFFFFF"/>
            </a:solidFill>
            <a:ln w="139700" cap="flat">
              <a:solidFill>
                <a:srgbClr val="EA494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496" name="Shape 565"/>
            <p:cNvSpPr/>
            <p:nvPr/>
          </p:nvSpPr>
          <p:spPr>
            <a:xfrm flipH="1">
              <a:off x="3741538" y="62017"/>
              <a:ext cx="1378986" cy="1378986"/>
            </a:xfrm>
            <a:prstGeom prst="ellipse">
              <a:avLst/>
            </a:prstGeom>
            <a:solidFill>
              <a:srgbClr val="FFFFFF"/>
            </a:solidFill>
            <a:ln w="139700" cap="flat">
              <a:solidFill>
                <a:srgbClr val="937BB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497" name="Shape 570"/>
            <p:cNvSpPr/>
            <p:nvPr/>
          </p:nvSpPr>
          <p:spPr>
            <a:xfrm flipH="1">
              <a:off x="2428747" y="2215523"/>
              <a:ext cx="762731" cy="762732"/>
            </a:xfrm>
            <a:prstGeom prst="ellipse">
              <a:avLst/>
            </a:prstGeom>
            <a:solidFill>
              <a:srgbClr val="FFFFFF"/>
            </a:solidFill>
            <a:ln w="139700" cap="flat">
              <a:solidFill>
                <a:srgbClr val="FEBEBC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498" name="Shape 575"/>
            <p:cNvSpPr/>
            <p:nvPr/>
          </p:nvSpPr>
          <p:spPr>
            <a:xfrm flipH="1">
              <a:off x="5669532" y="1285734"/>
              <a:ext cx="1956177" cy="1956178"/>
            </a:xfrm>
            <a:prstGeom prst="ellipse">
              <a:avLst/>
            </a:prstGeom>
            <a:solidFill>
              <a:srgbClr val="FFFFFF"/>
            </a:solidFill>
            <a:ln w="139700" cap="flat">
              <a:solidFill>
                <a:srgbClr val="0493A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499" name="Shape 580"/>
            <p:cNvSpPr/>
            <p:nvPr/>
          </p:nvSpPr>
          <p:spPr>
            <a:xfrm flipH="1">
              <a:off x="0" y="0"/>
              <a:ext cx="2083697" cy="2069278"/>
            </a:xfrm>
            <a:prstGeom prst="wedgeEllipseCallout">
              <a:avLst>
                <a:gd name="adj1" fmla="val -55070"/>
                <a:gd name="adj2" fmla="val 41374"/>
              </a:avLst>
            </a:prstGeom>
            <a:solidFill>
              <a:srgbClr val="E79C37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00" name="Group 8"/>
            <p:cNvSpPr/>
            <p:nvPr/>
          </p:nvSpPr>
          <p:spPr>
            <a:xfrm>
              <a:off x="58133" y="661695"/>
              <a:ext cx="1971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3600" b="1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¿Qué te ofrece?</a:t>
              </a:r>
            </a:p>
          </p:txBody>
        </p:sp>
        <p:grpSp>
          <p:nvGrpSpPr>
            <p:cNvPr id="503" name="Group 9"/>
            <p:cNvGrpSpPr/>
            <p:nvPr/>
          </p:nvGrpSpPr>
          <p:grpSpPr>
            <a:xfrm>
              <a:off x="7728485" y="2562657"/>
              <a:ext cx="2344047" cy="407690"/>
              <a:chOff x="0" y="0"/>
              <a:chExt cx="2344046" cy="407688"/>
            </a:xfrm>
          </p:grpSpPr>
          <p:sp>
            <p:nvSpPr>
              <p:cNvPr id="501" name="TextBox 23"/>
              <p:cNvSpPr/>
              <p:nvPr/>
            </p:nvSpPr>
            <p:spPr>
              <a:xfrm>
                <a:off x="9842" y="407688"/>
                <a:ext cx="233420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20000"/>
                  </a:lnSpc>
                  <a:defRPr sz="1400">
                    <a:solidFill>
                      <a:srgbClr val="0493A0"/>
                    </a:solidFill>
                  </a:defRPr>
                </a:pPr>
                <a:r>
                  <a:t>Campus Bahía de Algeciras</a:t>
                </a:r>
              </a:p>
              <a:p>
                <a:pPr>
                  <a:lnSpc>
                    <a:spcPct val="120000"/>
                  </a:lnSpc>
                  <a:defRPr sz="1400">
                    <a:solidFill>
                      <a:srgbClr val="0493A0"/>
                    </a:solidFill>
                  </a:defRPr>
                </a:pPr>
                <a:r>
                  <a:t>Campus de Cádiz</a:t>
                </a:r>
              </a:p>
              <a:p>
                <a:pPr>
                  <a:lnSpc>
                    <a:spcPct val="120000"/>
                  </a:lnSpc>
                  <a:defRPr sz="1400">
                    <a:solidFill>
                      <a:srgbClr val="0493A0"/>
                    </a:solidFill>
                  </a:defRPr>
                </a:pPr>
                <a:r>
                  <a:t>Campus de Jerez</a:t>
                </a:r>
              </a:p>
              <a:p>
                <a:pPr>
                  <a:lnSpc>
                    <a:spcPct val="120000"/>
                  </a:lnSpc>
                  <a:defRPr sz="1400">
                    <a:solidFill>
                      <a:srgbClr val="0493A0"/>
                    </a:solidFill>
                  </a:defRPr>
                </a:pPr>
                <a:r>
                  <a:t>Campus de Puerto Real</a:t>
                </a:r>
              </a:p>
            </p:txBody>
          </p:sp>
          <p:sp>
            <p:nvSpPr>
              <p:cNvPr id="502" name="Title 1"/>
              <p:cNvSpPr/>
              <p:nvPr/>
            </p:nvSpPr>
            <p:spPr>
              <a:xfrm>
                <a:off x="0" y="0"/>
                <a:ext cx="1971501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defRPr sz="2200" b="1">
                    <a:solidFill>
                      <a:srgbClr val="0493A0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r>
                  <a:t>Campus</a:t>
                </a:r>
              </a:p>
            </p:txBody>
          </p:sp>
        </p:grpSp>
        <p:sp>
          <p:nvSpPr>
            <p:cNvPr id="504" name="Rectangle 10"/>
            <p:cNvSpPr/>
            <p:nvPr/>
          </p:nvSpPr>
          <p:spPr>
            <a:xfrm>
              <a:off x="6647620" y="145610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0">
                  <a:solidFill>
                    <a:srgbClr val="0493A0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05" name="Group 11"/>
            <p:cNvSpPr/>
            <p:nvPr/>
          </p:nvSpPr>
          <p:spPr>
            <a:xfrm>
              <a:off x="3308394" y="2610338"/>
              <a:ext cx="1971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90000"/>
                </a:lnSpc>
                <a:defRPr sz="1400" b="1">
                  <a:solidFill>
                    <a:srgbClr val="FEBEBC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dirty="0" err="1"/>
                <a:t>Centros</a:t>
              </a:r>
              <a:r>
                <a:rPr dirty="0"/>
                <a:t> </a:t>
              </a:r>
              <a:r>
                <a:rPr dirty="0" err="1"/>
                <a:t>propios</a:t>
              </a:r>
              <a:endParaRPr dirty="0"/>
            </a:p>
            <a:p>
              <a:pPr>
                <a:lnSpc>
                  <a:spcPct val="90000"/>
                </a:lnSpc>
                <a:defRPr sz="1400" b="1">
                  <a:solidFill>
                    <a:srgbClr val="FEBEBC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dirty="0"/>
                <a:t>y </a:t>
              </a:r>
              <a:r>
                <a:rPr sz="2200" dirty="0"/>
                <a:t>2</a:t>
              </a:r>
              <a:r>
                <a:rPr dirty="0"/>
                <a:t> </a:t>
              </a:r>
              <a:r>
                <a:rPr dirty="0" err="1"/>
                <a:t>centros</a:t>
              </a:r>
              <a:r>
                <a:rPr dirty="0"/>
                <a:t> </a:t>
              </a:r>
              <a:r>
                <a:rPr dirty="0" err="1"/>
                <a:t>adscritos</a:t>
              </a:r>
              <a:endParaRPr dirty="0"/>
            </a:p>
          </p:txBody>
        </p:sp>
        <p:sp>
          <p:nvSpPr>
            <p:cNvPr id="506" name="Group 12"/>
            <p:cNvSpPr/>
            <p:nvPr/>
          </p:nvSpPr>
          <p:spPr>
            <a:xfrm>
              <a:off x="5162764" y="81416"/>
              <a:ext cx="1971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2000" b="1">
                  <a:solidFill>
                    <a:srgbClr val="937BB9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Títulos de Grado</a:t>
              </a:r>
            </a:p>
          </p:txBody>
        </p:sp>
        <p:sp>
          <p:nvSpPr>
            <p:cNvPr id="507" name="Group 13"/>
            <p:cNvSpPr/>
            <p:nvPr/>
          </p:nvSpPr>
          <p:spPr>
            <a:xfrm>
              <a:off x="9260255" y="1192933"/>
              <a:ext cx="1971501" cy="34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b="1">
                  <a:solidFill>
                    <a:schemeClr val="accent4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 err="1"/>
                <a:t>Dobles</a:t>
              </a:r>
              <a:r>
                <a:rPr dirty="0"/>
                <a:t> </a:t>
              </a:r>
              <a:r>
                <a:rPr lang="es-ES" dirty="0" err="1"/>
                <a:t>Grad</a:t>
              </a:r>
              <a:r>
                <a:rPr dirty="0" err="1"/>
                <a:t>os</a:t>
              </a:r>
              <a:endParaRPr dirty="0"/>
            </a:p>
          </p:txBody>
        </p:sp>
        <p:sp>
          <p:nvSpPr>
            <p:cNvPr id="508" name="Rectangle 14"/>
            <p:cNvSpPr/>
            <p:nvPr/>
          </p:nvSpPr>
          <p:spPr>
            <a:xfrm>
              <a:off x="4431031" y="40098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4000">
                  <a:solidFill>
                    <a:srgbClr val="937BB9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sz="4400" dirty="0"/>
                <a:t>44</a:t>
              </a:r>
              <a:endParaRPr dirty="0"/>
            </a:p>
          </p:txBody>
        </p:sp>
        <p:sp>
          <p:nvSpPr>
            <p:cNvPr id="509" name="Rectangle 15"/>
            <p:cNvSpPr/>
            <p:nvPr/>
          </p:nvSpPr>
          <p:spPr>
            <a:xfrm>
              <a:off x="2810112" y="230986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200">
                  <a:solidFill>
                    <a:srgbClr val="FEBEBC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dirty="0"/>
                <a:t>15</a:t>
              </a:r>
            </a:p>
          </p:txBody>
        </p:sp>
        <p:sp>
          <p:nvSpPr>
            <p:cNvPr id="510" name="Rectangle 16"/>
            <p:cNvSpPr/>
            <p:nvPr/>
          </p:nvSpPr>
          <p:spPr>
            <a:xfrm>
              <a:off x="8621084" y="82947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200">
                  <a:solidFill>
                    <a:srgbClr val="EA4940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r>
                <a:rPr sz="3600" dirty="0"/>
                <a:t>2</a:t>
              </a:r>
              <a:r>
                <a:rPr lang="es-ES" sz="3600" dirty="0"/>
                <a:t>1</a:t>
              </a:r>
              <a:endParaRPr sz="3600" dirty="0"/>
            </a:p>
          </p:txBody>
        </p:sp>
      </p:grpSp>
      <p:sp>
        <p:nvSpPr>
          <p:cNvPr id="513" name="Title 1"/>
          <p:cNvSpPr txBox="1"/>
          <p:nvPr/>
        </p:nvSpPr>
        <p:spPr>
          <a:xfrm>
            <a:off x="883919" y="735829"/>
            <a:ext cx="104241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La Universidad de Cádiz</a:t>
            </a:r>
          </a:p>
        </p:txBody>
      </p:sp>
      <p:sp>
        <p:nvSpPr>
          <p:cNvPr id="514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515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r>
              <a:rPr>
                <a:hlinkClick r:id="rId2"/>
              </a:rPr>
              <a:t>uca.es</a:t>
            </a:r>
          </a:p>
        </p:txBody>
      </p:sp>
      <p:pic>
        <p:nvPicPr>
          <p:cNvPr id="26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Rectangle 2"/>
          <p:cNvSpPr/>
          <p:nvPr/>
        </p:nvSpPr>
        <p:spPr>
          <a:xfrm>
            <a:off x="-1" y="0"/>
            <a:ext cx="5921831" cy="6858000"/>
          </a:xfrm>
          <a:prstGeom prst="rect">
            <a:avLst/>
          </a:prstGeom>
          <a:solidFill>
            <a:srgbClr val="2B2B2B"/>
          </a:solidFill>
          <a:ln w="12700">
            <a:miter lim="400000"/>
          </a:ln>
          <a:effectLst>
            <a:outerShdw blurRad="50800" dist="38100" dir="4140000" rotWithShape="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901" name="Picture Placeholder 16" descr="Picture Placeholder 16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1830" y="0"/>
            <a:ext cx="6270170" cy="6858000"/>
          </a:xfrm>
          <a:prstGeom prst="rect">
            <a:avLst/>
          </a:prstGeom>
        </p:spPr>
      </p:pic>
      <p:grpSp>
        <p:nvGrpSpPr>
          <p:cNvPr id="904" name="Group 8"/>
          <p:cNvGrpSpPr/>
          <p:nvPr/>
        </p:nvGrpSpPr>
        <p:grpSpPr>
          <a:xfrm>
            <a:off x="415407" y="1083005"/>
            <a:ext cx="5424459" cy="3915482"/>
            <a:chOff x="0" y="0"/>
            <a:chExt cx="5424457" cy="3915461"/>
          </a:xfrm>
        </p:grpSpPr>
        <p:sp>
          <p:nvSpPr>
            <p:cNvPr id="902" name="TextBox 9"/>
            <p:cNvSpPr/>
            <p:nvPr/>
          </p:nvSpPr>
          <p:spPr>
            <a:xfrm>
              <a:off x="0" y="376052"/>
              <a:ext cx="5424457" cy="353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Árabes</a:t>
              </a:r>
              <a:r>
                <a:rPr cap="all" dirty="0"/>
                <a:t> </a:t>
              </a:r>
              <a:r>
                <a:rPr lang="es-ES" dirty="0"/>
                <a:t>e</a:t>
              </a:r>
              <a:r>
                <a:rPr cap="all" dirty="0"/>
                <a:t> </a:t>
              </a:r>
              <a:r>
                <a:rPr cap="all" dirty="0" err="1"/>
                <a:t>Islámicos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Filología</a:t>
              </a:r>
              <a:r>
                <a:rPr cap="all" dirty="0"/>
                <a:t> </a:t>
              </a:r>
              <a:r>
                <a:rPr cap="all" dirty="0" err="1"/>
                <a:t>Clásica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Franceses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Filología</a:t>
              </a:r>
              <a:r>
                <a:rPr cap="all" dirty="0"/>
                <a:t> </a:t>
              </a:r>
              <a:r>
                <a:rPr cap="all" dirty="0" err="1"/>
                <a:t>Hispánica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Ingleses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Historia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Humanidades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Lingüística</a:t>
              </a:r>
              <a:r>
                <a:rPr cap="all" dirty="0"/>
                <a:t> </a:t>
              </a:r>
              <a:r>
                <a:rPr lang="es-ES" dirty="0"/>
                <a:t>y</a:t>
              </a:r>
              <a:r>
                <a:rPr cap="all" dirty="0"/>
                <a:t> </a:t>
              </a:r>
              <a:r>
                <a:rPr cap="all" dirty="0" err="1"/>
                <a:t>Lenguas</a:t>
              </a:r>
              <a:r>
                <a:rPr cap="all" dirty="0"/>
                <a:t> </a:t>
              </a:r>
              <a:r>
                <a:rPr cap="all" dirty="0" err="1"/>
                <a:t>Aplicadas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Árabes</a:t>
              </a:r>
              <a:r>
                <a:rPr cap="all" dirty="0"/>
                <a:t> </a:t>
              </a:r>
              <a:r>
                <a:rPr lang="es-ES" dirty="0"/>
                <a:t>e</a:t>
              </a:r>
              <a:r>
                <a:rPr cap="all" dirty="0"/>
                <a:t> </a:t>
              </a:r>
              <a:r>
                <a:rPr cap="all" dirty="0" err="1"/>
                <a:t>Islámicos</a:t>
              </a:r>
              <a:r>
                <a:rPr cap="all" dirty="0"/>
                <a:t> </a:t>
              </a:r>
              <a:r>
                <a:rPr lang="es-ES" dirty="0"/>
                <a:t>e</a:t>
              </a:r>
              <a:r>
                <a:rPr cap="all" dirty="0"/>
                <a:t> </a:t>
              </a:r>
              <a:r>
                <a:rPr cap="all" dirty="0" err="1"/>
                <a:t>Ingleses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Filología</a:t>
              </a:r>
              <a:r>
                <a:rPr cap="all" dirty="0"/>
                <a:t> </a:t>
              </a:r>
              <a:r>
                <a:rPr cap="all" dirty="0" err="1"/>
                <a:t>Clásica</a:t>
              </a:r>
              <a:r>
                <a:rPr cap="all" dirty="0"/>
                <a:t> </a:t>
              </a:r>
              <a:r>
                <a:rPr lang="es-ES" dirty="0"/>
                <a:t>y</a:t>
              </a:r>
              <a:r>
                <a:rPr lang="es-ES" cap="all" dirty="0"/>
                <a:t> </a:t>
              </a:r>
              <a:r>
                <a:rPr lang="es-ES" dirty="0"/>
                <a:t>en </a:t>
              </a:r>
              <a:r>
                <a:rPr cap="all"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Ingleses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 spc="-16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Franceses</a:t>
              </a:r>
              <a:r>
                <a:rPr cap="all" dirty="0"/>
                <a:t> </a:t>
              </a:r>
              <a:r>
                <a:rPr lang="es-ES" dirty="0"/>
                <a:t>y</a:t>
              </a:r>
              <a:r>
                <a:rPr cap="all" dirty="0"/>
                <a:t> </a:t>
              </a:r>
              <a:r>
                <a:rPr lang="es-ES" dirty="0"/>
                <a:t>en </a:t>
              </a:r>
              <a:r>
                <a:rPr cap="all"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Ingleses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 spc="-16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lang="es-ES"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Filología</a:t>
              </a:r>
              <a:r>
                <a:rPr cap="all" dirty="0"/>
                <a:t> </a:t>
              </a:r>
              <a:r>
                <a:rPr cap="all" dirty="0" err="1"/>
                <a:t>Hispánica</a:t>
              </a:r>
              <a:r>
                <a:rPr cap="all" dirty="0"/>
                <a:t> </a:t>
              </a:r>
              <a:r>
                <a:rPr lang="es-ES" dirty="0"/>
                <a:t>y</a:t>
              </a:r>
              <a:r>
                <a:rPr cap="all" dirty="0"/>
                <a:t> </a:t>
              </a:r>
              <a:r>
                <a:rPr lang="es-ES" dirty="0"/>
                <a:t>en </a:t>
              </a:r>
              <a:r>
                <a:rPr cap="all"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Ingleses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Lingüística</a:t>
              </a:r>
              <a:r>
                <a:rPr cap="all" dirty="0"/>
                <a:t> </a:t>
              </a:r>
              <a:r>
                <a:rPr lang="es-ES" dirty="0"/>
                <a:t>y</a:t>
              </a:r>
              <a:r>
                <a:rPr cap="all" dirty="0"/>
                <a:t> </a:t>
              </a:r>
              <a:r>
                <a:rPr cap="all" dirty="0" err="1"/>
                <a:t>Lenguas</a:t>
              </a:r>
              <a:r>
                <a:rPr cap="all" dirty="0"/>
                <a:t> </a:t>
              </a:r>
              <a:r>
                <a:rPr cap="all" dirty="0" err="1"/>
                <a:t>Aplicadas</a:t>
              </a:r>
              <a:r>
                <a:rPr cap="all" dirty="0"/>
                <a:t> </a:t>
              </a:r>
              <a:r>
                <a:rPr lang="es-ES" dirty="0"/>
                <a:t>y</a:t>
              </a:r>
              <a:r>
                <a:rPr cap="all" dirty="0"/>
                <a:t> </a:t>
              </a:r>
              <a:r>
                <a:rPr lang="es-ES" dirty="0"/>
                <a:t>en</a:t>
              </a:r>
              <a:r>
                <a:rPr cap="all" dirty="0"/>
                <a:t> </a:t>
              </a:r>
              <a:r>
                <a:rPr cap="all" dirty="0" err="1"/>
                <a:t>Estudios</a:t>
              </a:r>
              <a:r>
                <a:rPr cap="all" dirty="0"/>
                <a:t> </a:t>
              </a:r>
              <a:r>
                <a:rPr cap="all" dirty="0" err="1"/>
                <a:t>Ingleses</a:t>
              </a:r>
              <a:endParaRPr cap="all" dirty="0"/>
            </a:p>
          </p:txBody>
        </p:sp>
        <p:sp>
          <p:nvSpPr>
            <p:cNvPr id="903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1600" b="1" spc="200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FILOSOFÍA Y LETRAS</a:t>
              </a:r>
            </a:p>
          </p:txBody>
        </p:sp>
      </p:grpSp>
      <p:grpSp>
        <p:nvGrpSpPr>
          <p:cNvPr id="908" name="Group 13"/>
          <p:cNvGrpSpPr/>
          <p:nvPr/>
        </p:nvGrpSpPr>
        <p:grpSpPr>
          <a:xfrm>
            <a:off x="585264" y="509634"/>
            <a:ext cx="262291" cy="263189"/>
            <a:chOff x="0" y="0"/>
            <a:chExt cx="262289" cy="263187"/>
          </a:xfrm>
        </p:grpSpPr>
        <p:sp>
          <p:nvSpPr>
            <p:cNvPr id="906" name="Straight Connector 14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7" name="Straight Connector 15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09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3"/>
              </a:defRPr>
            </a:lvl1pPr>
          </a:lstStyle>
          <a:p>
            <a:r>
              <a:rPr>
                <a:hlinkClick r:id="rId3"/>
              </a:rPr>
              <a:t>uca.es</a:t>
            </a:r>
          </a:p>
        </p:txBody>
      </p:sp>
      <p:sp>
        <p:nvSpPr>
          <p:cNvPr id="910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pic>
        <p:nvPicPr>
          <p:cNvPr id="15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1DFEEF8-19EE-6145-A3A6-ECB9D74CF007}"/>
              </a:ext>
            </a:extLst>
          </p:cNvPr>
          <p:cNvSpPr/>
          <p:nvPr/>
        </p:nvSpPr>
        <p:spPr>
          <a:xfrm>
            <a:off x="5921830" y="4653136"/>
            <a:ext cx="6270170" cy="220486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905" name="TextBox 12"/>
          <p:cNvSpPr txBox="1"/>
          <p:nvPr/>
        </p:nvSpPr>
        <p:spPr>
          <a:xfrm>
            <a:off x="6390960" y="4770047"/>
            <a:ext cx="5055228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b="1" dirty="0"/>
              <a:t>Arte y </a:t>
            </a:r>
          </a:p>
          <a:p>
            <a:pPr>
              <a:defRPr sz="5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b="1" dirty="0" err="1"/>
              <a:t>Humanidades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726918268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" grpId="0" animBg="1" advAuto="0"/>
      <p:bldP spid="904" grpId="0" animBg="1" advAuto="0"/>
      <p:bldP spid="908" grpId="0" animBg="1" advAuto="0"/>
      <p:bldP spid="905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914" name="Picture Placeholder 16" descr="Picture Placeholder 16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15" name="Rectangle 2"/>
          <p:cNvSpPr/>
          <p:nvPr/>
        </p:nvSpPr>
        <p:spPr>
          <a:xfrm>
            <a:off x="-1" y="0"/>
            <a:ext cx="5921831" cy="6858000"/>
          </a:xfrm>
          <a:prstGeom prst="rect">
            <a:avLst/>
          </a:prstGeom>
          <a:solidFill>
            <a:srgbClr val="2B2B2B"/>
          </a:solidFill>
          <a:ln w="12700">
            <a:miter lim="400000"/>
          </a:ln>
          <a:effectLst>
            <a:outerShdw blurRad="50800" dist="38100" dir="4140000" rotWithShape="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18" name="Group 8"/>
          <p:cNvGrpSpPr/>
          <p:nvPr/>
        </p:nvGrpSpPr>
        <p:grpSpPr>
          <a:xfrm>
            <a:off x="415407" y="1083005"/>
            <a:ext cx="5611597" cy="2443436"/>
            <a:chOff x="0" y="0"/>
            <a:chExt cx="5611595" cy="2443424"/>
          </a:xfrm>
        </p:grpSpPr>
        <p:sp>
          <p:nvSpPr>
            <p:cNvPr id="916" name="TextBox 9"/>
            <p:cNvSpPr/>
            <p:nvPr/>
          </p:nvSpPr>
          <p:spPr>
            <a:xfrm>
              <a:off x="187138" y="350555"/>
              <a:ext cx="5424457" cy="209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Biotecnología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Enología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Matemáticas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Química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Química</a:t>
              </a:r>
              <a:r>
                <a:rPr cap="all" dirty="0"/>
                <a:t> </a:t>
              </a:r>
              <a:r>
                <a:rPr lang="es-ES" dirty="0">
                  <a:latin typeface="Source Sans Pro"/>
                  <a:ea typeface="Source Sans Pro"/>
                </a:rPr>
                <a:t>y</a:t>
              </a:r>
              <a:r>
                <a:rPr cap="all" dirty="0"/>
                <a:t> </a:t>
              </a:r>
              <a:r>
                <a:rPr cap="all" dirty="0" err="1"/>
                <a:t>Enología</a:t>
              </a:r>
              <a:endParaRPr lang="es-ES"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ES" dirty="0"/>
                <a:t>Doble Grado en </a:t>
              </a:r>
              <a:r>
                <a:rPr lang="es-ES" cap="all" dirty="0"/>
                <a:t>Matemáticas </a:t>
              </a:r>
              <a:r>
                <a:rPr lang="es-ES" dirty="0"/>
                <a:t>e</a:t>
              </a:r>
              <a:r>
                <a:rPr lang="es-ES" cap="all" dirty="0"/>
                <a:t> ingeniería Informática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ES" dirty="0"/>
                <a:t>Doble Grado en </a:t>
              </a:r>
              <a:r>
                <a:rPr lang="es-ES" cap="all" dirty="0"/>
                <a:t>Biotecnología </a:t>
              </a:r>
              <a:r>
                <a:rPr lang="es-ES" dirty="0"/>
                <a:t>e</a:t>
              </a:r>
              <a:r>
                <a:rPr lang="es-ES" cap="all" dirty="0"/>
                <a:t> </a:t>
              </a:r>
              <a:r>
                <a:rPr lang="es-ES" cap="all" dirty="0" err="1"/>
                <a:t>INGeniería</a:t>
              </a:r>
              <a:r>
                <a:rPr lang="es-ES" cap="all" dirty="0"/>
                <a:t> </a:t>
              </a:r>
              <a:r>
                <a:rPr lang="es-ES" cap="all" dirty="0" err="1"/>
                <a:t>qUÍMICA</a:t>
              </a:r>
              <a:endParaRPr lang="es-ES"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cap="all" dirty="0"/>
            </a:p>
          </p:txBody>
        </p:sp>
        <p:sp>
          <p:nvSpPr>
            <p:cNvPr id="917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1600" b="1" spc="200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CIENCIAS</a:t>
              </a:r>
            </a:p>
          </p:txBody>
        </p:sp>
      </p:grpSp>
      <p:grpSp>
        <p:nvGrpSpPr>
          <p:cNvPr id="922" name="Group 13"/>
          <p:cNvGrpSpPr/>
          <p:nvPr/>
        </p:nvGrpSpPr>
        <p:grpSpPr>
          <a:xfrm>
            <a:off x="585264" y="509634"/>
            <a:ext cx="262291" cy="263189"/>
            <a:chOff x="0" y="0"/>
            <a:chExt cx="262289" cy="263187"/>
          </a:xfrm>
        </p:grpSpPr>
        <p:sp>
          <p:nvSpPr>
            <p:cNvPr id="920" name="Straight Connector 14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1" name="Straight Connector 15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25" name="Group 8"/>
          <p:cNvGrpSpPr/>
          <p:nvPr/>
        </p:nvGrpSpPr>
        <p:grpSpPr>
          <a:xfrm>
            <a:off x="412075" y="3421039"/>
            <a:ext cx="5611596" cy="1740318"/>
            <a:chOff x="0" y="0"/>
            <a:chExt cx="5611594" cy="1740309"/>
          </a:xfrm>
        </p:grpSpPr>
        <p:sp>
          <p:nvSpPr>
            <p:cNvPr id="923" name="TextBox 9"/>
            <p:cNvSpPr/>
            <p:nvPr/>
          </p:nvSpPr>
          <p:spPr>
            <a:xfrm>
              <a:off x="187137" y="416879"/>
              <a:ext cx="5424457" cy="132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Ciencias</a:t>
              </a:r>
              <a:r>
                <a:rPr cap="all" dirty="0"/>
                <a:t> del Mar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Ciencias</a:t>
              </a:r>
              <a:r>
                <a:rPr cap="all" dirty="0"/>
                <a:t> </a:t>
              </a:r>
              <a:r>
                <a:rPr cap="all" dirty="0" err="1"/>
                <a:t>Ambientales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Ciencias</a:t>
              </a:r>
              <a:r>
                <a:rPr cap="all" dirty="0"/>
                <a:t> del Mar + </a:t>
              </a:r>
              <a:r>
                <a:rPr cap="all" dirty="0" err="1"/>
                <a:t>Ciencias</a:t>
              </a:r>
              <a:r>
                <a:rPr cap="all" dirty="0"/>
                <a:t> </a:t>
              </a:r>
              <a:r>
                <a:rPr cap="all" dirty="0" err="1"/>
                <a:t>Ambientales</a:t>
              </a:r>
              <a:endParaRPr cap="all"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cap="all" dirty="0" err="1"/>
                <a:t>Ciencias</a:t>
              </a:r>
              <a:r>
                <a:rPr cap="all" dirty="0"/>
                <a:t> </a:t>
              </a:r>
              <a:r>
                <a:rPr cap="all" dirty="0" err="1"/>
                <a:t>Ambientales</a:t>
              </a:r>
              <a:r>
                <a:rPr cap="all" dirty="0"/>
                <a:t> + </a:t>
              </a:r>
              <a:r>
                <a:rPr cap="all" dirty="0" err="1"/>
                <a:t>Ciencias</a:t>
              </a:r>
              <a:r>
                <a:rPr cap="all" dirty="0"/>
                <a:t> del Mar</a:t>
              </a:r>
              <a:endParaRPr dirty="0">
                <a:solidFill>
                  <a:srgbClr val="31859C"/>
                </a:solidFill>
              </a:endParaRP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31859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 </a:t>
              </a:r>
              <a:endParaRPr dirty="0">
                <a:solidFill>
                  <a:srgbClr val="004586"/>
                </a:solidFill>
              </a:endParaRPr>
            </a:p>
          </p:txBody>
        </p:sp>
        <p:sp>
          <p:nvSpPr>
            <p:cNvPr id="924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sz="1600" b="1" spc="168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CIENCIAS DEL MAR Y AMBIENTALES</a:t>
              </a:r>
            </a:p>
          </p:txBody>
        </p:sp>
      </p:grpSp>
      <p:sp>
        <p:nvSpPr>
          <p:cNvPr id="926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sp>
        <p:nvSpPr>
          <p:cNvPr id="927" name="TextBox 7"/>
          <p:cNvSpPr txBox="1"/>
          <p:nvPr/>
        </p:nvSpPr>
        <p:spPr>
          <a:xfrm>
            <a:off x="10590306" y="6406875"/>
            <a:ext cx="780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spc="400">
                <a:hlinkClick r:id="rId3"/>
              </a:defRPr>
            </a:lvl1pPr>
          </a:lstStyle>
          <a:p>
            <a:r>
              <a:rPr>
                <a:hlinkClick r:id="rId3"/>
              </a:rPr>
              <a:t>uca.es</a:t>
            </a:r>
          </a:p>
        </p:txBody>
      </p:sp>
      <p:pic>
        <p:nvPicPr>
          <p:cNvPr id="18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1697F2C6-DA14-074A-BAFA-EE66B96C5E91}"/>
              </a:ext>
            </a:extLst>
          </p:cNvPr>
          <p:cNvSpPr/>
          <p:nvPr/>
        </p:nvSpPr>
        <p:spPr>
          <a:xfrm>
            <a:off x="5921830" y="4653136"/>
            <a:ext cx="6270170" cy="220486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919" name="TextBox 12"/>
          <p:cNvSpPr txBox="1"/>
          <p:nvPr/>
        </p:nvSpPr>
        <p:spPr>
          <a:xfrm>
            <a:off x="6384032" y="5239947"/>
            <a:ext cx="3206966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b="1" dirty="0" err="1"/>
              <a:t>Ciencias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813369382"/>
      </p:ext>
    </p:extLst>
  </p:cSld>
  <p:clrMapOvr>
    <a:masterClrMapping/>
  </p:clrMapOvr>
  <p:transition spd="slow">
    <p:push dir="r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" grpId="0" animBg="1" advAuto="0"/>
      <p:bldP spid="918" grpId="0" animBg="1" advAuto="0"/>
      <p:bldP spid="922" grpId="0" animBg="1" advAuto="0"/>
      <p:bldP spid="925" grpId="0" animBg="1" advAuto="0"/>
      <p:bldP spid="919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>
            <a:extLst>
              <a:ext uri="{FF2B5EF4-FFF2-40B4-BE49-F238E27FC236}">
                <a16:creationId xmlns:a16="http://schemas.microsoft.com/office/drawing/2014/main" id="{3B13DBC6-0BD1-B042-B5B2-3291DB8830D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Logo-40-Aniversario-UCA-Color.png" descr="Logo-40-Aniversario-UCA-Color.png">
            <a:extLst>
              <a:ext uri="{FF2B5EF4-FFF2-40B4-BE49-F238E27FC236}">
                <a16:creationId xmlns:a16="http://schemas.microsoft.com/office/drawing/2014/main" id="{3C64FF11-ACA5-A04F-ABC9-323983DD5C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EE92175-FA41-074B-92F5-791494CF5C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2834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70592" y="6406876"/>
            <a:ext cx="25501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956" name="Picture Placeholder 16" descr="Picture Placeholder 16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57" name="Rectangle 2"/>
          <p:cNvSpPr/>
          <p:nvPr/>
        </p:nvSpPr>
        <p:spPr>
          <a:xfrm>
            <a:off x="-1" y="0"/>
            <a:ext cx="5921831" cy="6858000"/>
          </a:xfrm>
          <a:prstGeom prst="rect">
            <a:avLst/>
          </a:prstGeom>
          <a:solidFill>
            <a:srgbClr val="2B2B2B"/>
          </a:solidFill>
          <a:ln w="12700">
            <a:miter lim="400000"/>
          </a:ln>
          <a:effectLst>
            <a:outerShdw blurRad="50800" dist="38100" dir="4140000" rotWithShape="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960" name="Group 8"/>
          <p:cNvGrpSpPr/>
          <p:nvPr/>
        </p:nvGrpSpPr>
        <p:grpSpPr>
          <a:xfrm>
            <a:off x="415407" y="962912"/>
            <a:ext cx="5608585" cy="2763602"/>
            <a:chOff x="0" y="-120092"/>
            <a:chExt cx="5608583" cy="2763586"/>
          </a:xfrm>
        </p:grpSpPr>
        <p:sp>
          <p:nvSpPr>
            <p:cNvPr id="958" name="TextBox 9"/>
            <p:cNvSpPr/>
            <p:nvPr/>
          </p:nvSpPr>
          <p:spPr>
            <a:xfrm>
              <a:off x="133045" y="335185"/>
              <a:ext cx="5424457" cy="230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Administración</a:t>
              </a:r>
              <a:r>
                <a:rPr dirty="0"/>
                <a:t> y </a:t>
              </a:r>
              <a:r>
                <a:rPr dirty="0" err="1"/>
                <a:t>Dirección</a:t>
              </a:r>
              <a:r>
                <a:rPr dirty="0"/>
                <a:t> de </a:t>
              </a:r>
              <a:r>
                <a:rPr dirty="0" err="1"/>
                <a:t>Empresas</a:t>
              </a:r>
              <a:r>
                <a:rPr dirty="0"/>
                <a:t> (Cádiz, Jerez y Algeciras)‏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Finanzas</a:t>
              </a:r>
              <a:r>
                <a:rPr dirty="0"/>
                <a:t> y </a:t>
              </a:r>
              <a:r>
                <a:rPr dirty="0" err="1"/>
                <a:t>Contabilidad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Finanzas</a:t>
              </a:r>
              <a:r>
                <a:rPr dirty="0"/>
                <a:t> y </a:t>
              </a:r>
              <a:r>
                <a:rPr dirty="0" err="1"/>
                <a:t>Contabilidad</a:t>
              </a:r>
              <a:r>
                <a:rPr dirty="0"/>
                <a:t>  + </a:t>
              </a:r>
              <a:r>
                <a:rPr dirty="0" err="1"/>
                <a:t>Relaciones</a:t>
              </a:r>
              <a:r>
                <a:rPr dirty="0"/>
                <a:t> </a:t>
              </a:r>
              <a:r>
                <a:rPr dirty="0" err="1"/>
                <a:t>Laborales</a:t>
              </a:r>
              <a:r>
                <a:rPr dirty="0"/>
                <a:t> y </a:t>
              </a:r>
              <a:r>
                <a:rPr dirty="0" err="1"/>
                <a:t>Recursos</a:t>
              </a:r>
              <a:r>
                <a:rPr dirty="0"/>
                <a:t> </a:t>
              </a:r>
              <a:r>
                <a:rPr dirty="0" err="1"/>
                <a:t>Humanos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Administración</a:t>
              </a:r>
              <a:r>
                <a:rPr dirty="0"/>
                <a:t> y </a:t>
              </a:r>
              <a:r>
                <a:rPr dirty="0" err="1"/>
                <a:t>Dirección</a:t>
              </a:r>
              <a:r>
                <a:rPr dirty="0"/>
                <a:t> de </a:t>
              </a:r>
              <a:r>
                <a:rPr dirty="0" err="1"/>
                <a:t>Empresas</a:t>
              </a:r>
              <a:r>
                <a:rPr dirty="0"/>
                <a:t> + Derecho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Doble</a:t>
              </a:r>
              <a:r>
                <a:rPr dirty="0"/>
                <a:t> </a:t>
              </a: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Administración</a:t>
              </a:r>
              <a:r>
                <a:rPr dirty="0"/>
                <a:t> y </a:t>
              </a:r>
              <a:r>
                <a:rPr dirty="0" err="1"/>
                <a:t>Dirección</a:t>
              </a:r>
              <a:r>
                <a:rPr dirty="0"/>
                <a:t> de </a:t>
              </a:r>
              <a:r>
                <a:rPr dirty="0" err="1"/>
                <a:t>Empresas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 + </a:t>
              </a:r>
              <a:r>
                <a:rPr dirty="0" err="1"/>
                <a:t>Finanzas</a:t>
              </a:r>
              <a:r>
                <a:rPr dirty="0"/>
                <a:t> y </a:t>
              </a:r>
              <a:r>
                <a:rPr dirty="0" err="1"/>
                <a:t>Contabilidad</a:t>
              </a:r>
              <a:endParaRPr dirty="0"/>
            </a:p>
          </p:txBody>
        </p:sp>
        <p:sp>
          <p:nvSpPr>
            <p:cNvPr id="959" name="Title 1"/>
            <p:cNvSpPr/>
            <p:nvPr/>
          </p:nvSpPr>
          <p:spPr>
            <a:xfrm>
              <a:off x="0" y="-120092"/>
              <a:ext cx="5608583" cy="53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sz="1600" b="1" spc="200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</a:t>
              </a:r>
              <a:r>
                <a:rPr lang="es-ES" dirty="0"/>
                <a:t>CIENCIAS </a:t>
              </a:r>
              <a:r>
                <a:rPr dirty="0"/>
                <a:t>ECONÓMICAS Y EMPRESARIALES</a:t>
              </a:r>
            </a:p>
          </p:txBody>
        </p:sp>
      </p:grpSp>
      <p:grpSp>
        <p:nvGrpSpPr>
          <p:cNvPr id="964" name="Group 13"/>
          <p:cNvGrpSpPr/>
          <p:nvPr/>
        </p:nvGrpSpPr>
        <p:grpSpPr>
          <a:xfrm>
            <a:off x="585264" y="509634"/>
            <a:ext cx="262291" cy="263189"/>
            <a:chOff x="0" y="0"/>
            <a:chExt cx="262289" cy="263187"/>
          </a:xfrm>
        </p:grpSpPr>
        <p:sp>
          <p:nvSpPr>
            <p:cNvPr id="962" name="Straight Connector 14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3" name="Straight Connector 15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1270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67" name="Group 8"/>
          <p:cNvGrpSpPr/>
          <p:nvPr/>
        </p:nvGrpSpPr>
        <p:grpSpPr>
          <a:xfrm>
            <a:off x="415407" y="3867281"/>
            <a:ext cx="5557504" cy="1334559"/>
            <a:chOff x="0" y="0"/>
            <a:chExt cx="5557502" cy="1334552"/>
          </a:xfrm>
        </p:grpSpPr>
        <p:sp>
          <p:nvSpPr>
            <p:cNvPr id="965" name="TextBox 9"/>
            <p:cNvSpPr/>
            <p:nvPr/>
          </p:nvSpPr>
          <p:spPr>
            <a:xfrm>
              <a:off x="133045" y="257342"/>
              <a:ext cx="5424457" cy="1077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Relaciones</a:t>
              </a:r>
              <a:r>
                <a:rPr dirty="0"/>
                <a:t> </a:t>
              </a:r>
              <a:r>
                <a:rPr dirty="0" err="1"/>
                <a:t>Laborales</a:t>
              </a:r>
              <a:r>
                <a:rPr dirty="0"/>
                <a:t> y </a:t>
              </a:r>
              <a:r>
                <a:rPr dirty="0" err="1"/>
                <a:t>Recursos</a:t>
              </a:r>
              <a:r>
                <a:rPr dirty="0"/>
                <a:t> </a:t>
              </a:r>
              <a:r>
                <a:rPr dirty="0" err="1"/>
                <a:t>Humanos</a:t>
              </a:r>
              <a:r>
                <a:rPr dirty="0"/>
                <a:t> (Cádiz y Algeciras)‏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>
                <a:solidFill>
                  <a:srgbClr val="31859C"/>
                </a:solidFill>
              </a:endParaRP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31859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 </a:t>
              </a:r>
              <a:endParaRPr dirty="0">
                <a:solidFill>
                  <a:srgbClr val="004586"/>
                </a:solidFill>
              </a:endParaRPr>
            </a:p>
          </p:txBody>
        </p:sp>
        <p:sp>
          <p:nvSpPr>
            <p:cNvPr id="966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sz="1600" b="1" spc="168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CIENCIAS DEL TRABAJO</a:t>
              </a:r>
            </a:p>
          </p:txBody>
        </p:sp>
      </p:grpSp>
      <p:grpSp>
        <p:nvGrpSpPr>
          <p:cNvPr id="970" name="Group 8"/>
          <p:cNvGrpSpPr/>
          <p:nvPr/>
        </p:nvGrpSpPr>
        <p:grpSpPr>
          <a:xfrm>
            <a:off x="476025" y="4894233"/>
            <a:ext cx="5533697" cy="1112674"/>
            <a:chOff x="0" y="0"/>
            <a:chExt cx="5533695" cy="1112668"/>
          </a:xfrm>
        </p:grpSpPr>
        <p:sp>
          <p:nvSpPr>
            <p:cNvPr id="968" name="TextBox 9"/>
            <p:cNvSpPr/>
            <p:nvPr/>
          </p:nvSpPr>
          <p:spPr>
            <a:xfrm>
              <a:off x="109238" y="281677"/>
              <a:ext cx="5424457" cy="83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Ciencias</a:t>
              </a:r>
              <a:r>
                <a:rPr dirty="0"/>
                <a:t> de la </a:t>
              </a:r>
              <a:r>
                <a:rPr dirty="0" err="1"/>
                <a:t>Actividad</a:t>
              </a:r>
              <a:r>
                <a:rPr dirty="0"/>
                <a:t> </a:t>
              </a:r>
              <a:r>
                <a:rPr dirty="0" err="1"/>
                <a:t>Física</a:t>
              </a:r>
              <a:r>
                <a:rPr dirty="0"/>
                <a:t> y del </a:t>
              </a:r>
              <a:r>
                <a:rPr dirty="0" err="1"/>
                <a:t>Deporte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Magisterio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Educación</a:t>
              </a:r>
              <a:r>
                <a:rPr dirty="0"/>
                <a:t> </a:t>
              </a:r>
              <a:r>
                <a:rPr dirty="0" err="1"/>
                <a:t>Infantil</a:t>
              </a:r>
              <a:endParaRPr dirty="0"/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 b="1">
                  <a:solidFill>
                    <a:srgbClr val="DDDDD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Grado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Magisterio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Educación</a:t>
              </a:r>
              <a:r>
                <a:rPr dirty="0"/>
                <a:t> </a:t>
              </a:r>
              <a:r>
                <a:rPr dirty="0" err="1"/>
                <a:t>Primaria</a:t>
              </a:r>
              <a:endParaRPr dirty="0"/>
            </a:p>
          </p:txBody>
        </p:sp>
        <p:sp>
          <p:nvSpPr>
            <p:cNvPr id="969" name="Title 1"/>
            <p:cNvSpPr/>
            <p:nvPr/>
          </p:nvSpPr>
          <p:spPr>
            <a:xfrm>
              <a:off x="0" y="0"/>
              <a:ext cx="542445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sz="1600" b="1" spc="168">
                  <a:solidFill>
                    <a:srgbClr val="FFFFF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rPr dirty="0"/>
                <a:t>FACULTAD DE CIENCIAS DE LA EDUCACIÓN</a:t>
              </a:r>
            </a:p>
          </p:txBody>
        </p:sp>
      </p:grpSp>
      <p:sp>
        <p:nvSpPr>
          <p:cNvPr id="971" name="TextBox 6"/>
          <p:cNvSpPr txBox="1"/>
          <p:nvPr/>
        </p:nvSpPr>
        <p:spPr>
          <a:xfrm>
            <a:off x="476025" y="6360462"/>
            <a:ext cx="430310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Vicerrectorado de Estudiantes y Empleo</a:t>
            </a:r>
          </a:p>
          <a:p>
            <a:pPr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Universidad de Cádiz</a:t>
            </a:r>
          </a:p>
        </p:txBody>
      </p:sp>
      <p:pic>
        <p:nvPicPr>
          <p:cNvPr id="20" name="Logo-40-Aniversario-UCA-Color.png" descr="Logo-40-Aniversario-UCA-Colo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168141"/>
            <a:ext cx="1439306" cy="34646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AC6A909B-D6D6-EB43-91C8-624DA1C754B1}"/>
              </a:ext>
            </a:extLst>
          </p:cNvPr>
          <p:cNvSpPr/>
          <p:nvPr/>
        </p:nvSpPr>
        <p:spPr>
          <a:xfrm>
            <a:off x="5921830" y="4653136"/>
            <a:ext cx="6270170" cy="220486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2B2B2B"/>
              </a:solidFill>
              <a:effectLst/>
              <a:uFillTx/>
              <a:latin typeface="+mj-lt"/>
              <a:ea typeface="+mj-ea"/>
              <a:cs typeface="+mj-cs"/>
              <a:sym typeface="Source Sans Pro"/>
            </a:endParaRPr>
          </a:p>
        </p:txBody>
      </p:sp>
      <p:sp>
        <p:nvSpPr>
          <p:cNvPr id="961" name="TextBox 12"/>
          <p:cNvSpPr txBox="1"/>
          <p:nvPr/>
        </p:nvSpPr>
        <p:spPr>
          <a:xfrm>
            <a:off x="6160641" y="4821127"/>
            <a:ext cx="6132446" cy="1800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7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5400" b="1" dirty="0" err="1"/>
              <a:t>Ciencias</a:t>
            </a:r>
            <a:r>
              <a:rPr sz="5400" b="1" dirty="0"/>
              <a:t> </a:t>
            </a:r>
            <a:r>
              <a:rPr sz="5400" b="1" dirty="0" err="1"/>
              <a:t>Sociales</a:t>
            </a:r>
            <a:r>
              <a:rPr sz="5400" b="1" dirty="0"/>
              <a:t> </a:t>
            </a:r>
          </a:p>
          <a:p>
            <a:pPr>
              <a:defRPr sz="57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5400" b="1" dirty="0"/>
              <a:t>y </a:t>
            </a:r>
            <a:r>
              <a:rPr sz="5400" b="1" dirty="0" err="1"/>
              <a:t>Jurídicas</a:t>
            </a:r>
            <a:endParaRPr sz="5400" b="1" dirty="0"/>
          </a:p>
        </p:txBody>
      </p:sp>
    </p:spTree>
    <p:extLst>
      <p:ext uri="{BB962C8B-B14F-4D97-AF65-F5344CB8AC3E}">
        <p14:creationId xmlns:p14="http://schemas.microsoft.com/office/powerpoint/2010/main" val="2449254670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" grpId="0" animBg="1" advAuto="0"/>
      <p:bldP spid="960" grpId="0" animBg="1" advAuto="0"/>
      <p:bldP spid="964" grpId="0" animBg="1" advAuto="0"/>
      <p:bldP spid="967" grpId="0" animBg="1" advAuto="0"/>
      <p:bldP spid="970" grpId="0" animBg="1" advAuto="0"/>
      <p:bldP spid="961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B2B2B"/>
      </a:dk1>
      <a:lt1>
        <a:srgbClr val="FFFFFF"/>
      </a:lt1>
      <a:dk2>
        <a:srgbClr val="A7A7A7"/>
      </a:dk2>
      <a:lt2>
        <a:srgbClr val="535353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0000FF"/>
      </a:hlink>
      <a:folHlink>
        <a:srgbClr val="FF00FF"/>
      </a:folHlink>
    </a:clrScheme>
    <a:fontScheme name="Office Theme">
      <a:majorFont>
        <a:latin typeface="Source Sans Pro"/>
        <a:ea typeface="Source Sans Pro"/>
        <a:cs typeface="Source Sans Pr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2B2B2B"/>
      </a:dk1>
      <a:lt1>
        <a:srgbClr val="FFFFFF"/>
      </a:lt1>
      <a:dk2>
        <a:srgbClr val="A7A7A7"/>
      </a:dk2>
      <a:lt2>
        <a:srgbClr val="535353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0000FF"/>
      </a:hlink>
      <a:folHlink>
        <a:srgbClr val="FF00FF"/>
      </a:folHlink>
    </a:clrScheme>
    <a:fontScheme name="Office Theme">
      <a:majorFont>
        <a:latin typeface="Source Sans Pro"/>
        <a:ea typeface="Source Sans Pro"/>
        <a:cs typeface="Source Sans Pr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2B2B2B"/>
      </a:dk1>
      <a:lt1>
        <a:srgbClr val="FFFFFF"/>
      </a:lt1>
      <a:dk2>
        <a:srgbClr val="A7A7A7"/>
      </a:dk2>
      <a:lt2>
        <a:srgbClr val="535353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0000FF"/>
      </a:hlink>
      <a:folHlink>
        <a:srgbClr val="FF00FF"/>
      </a:folHlink>
    </a:clrScheme>
    <a:fontScheme name="Office Theme">
      <a:majorFont>
        <a:latin typeface="Source Sans Pro"/>
        <a:ea typeface="Source Sans Pro"/>
        <a:cs typeface="Source Sans Pr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5209</TotalTime>
  <Words>1907</Words>
  <Application>Microsoft Office PowerPoint</Application>
  <PresentationFormat>Panorámica</PresentationFormat>
  <Paragraphs>438</Paragraphs>
  <Slides>35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9" baseType="lpstr">
      <vt:lpstr>MS PGothic</vt:lpstr>
      <vt:lpstr>American Typewriter</vt:lpstr>
      <vt:lpstr>Arial</vt:lpstr>
      <vt:lpstr>Arial Narrow</vt:lpstr>
      <vt:lpstr>Arial Rounded MT Bold</vt:lpstr>
      <vt:lpstr>Big River Script Sample</vt:lpstr>
      <vt:lpstr>Calibri</vt:lpstr>
      <vt:lpstr>NewsGotT</vt:lpstr>
      <vt:lpstr>Source Sans Pro</vt:lpstr>
      <vt:lpstr>Source Sans Pro Black</vt:lpstr>
      <vt:lpstr>Times New Roman</vt:lpstr>
      <vt:lpstr>Trebuchet MS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</dc:creator>
  <cp:lastModifiedBy>Nico Salas</cp:lastModifiedBy>
  <cp:revision>190</cp:revision>
  <dcterms:modified xsi:type="dcterms:W3CDTF">2024-02-18T20:25:51Z</dcterms:modified>
</cp:coreProperties>
</file>