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9" r:id="rId2"/>
    <p:sldId id="440" r:id="rId3"/>
    <p:sldId id="260" r:id="rId4"/>
    <p:sldId id="261" r:id="rId5"/>
    <p:sldId id="434" r:id="rId6"/>
    <p:sldId id="435" r:id="rId7"/>
    <p:sldId id="436" r:id="rId8"/>
    <p:sldId id="437" r:id="rId9"/>
    <p:sldId id="305" r:id="rId10"/>
    <p:sldId id="259" r:id="rId11"/>
    <p:sldId id="442" r:id="rId12"/>
    <p:sldId id="443" r:id="rId13"/>
    <p:sldId id="441" r:id="rId14"/>
    <p:sldId id="433" r:id="rId15"/>
    <p:sldId id="438" r:id="rId16"/>
    <p:sldId id="307" r:id="rId17"/>
    <p:sldId id="338" r:id="rId18"/>
    <p:sldId id="340" r:id="rId19"/>
    <p:sldId id="341" r:id="rId20"/>
    <p:sldId id="342" r:id="rId21"/>
    <p:sldId id="343" r:id="rId22"/>
    <p:sldId id="280" r:id="rId23"/>
    <p:sldId id="283" r:id="rId24"/>
    <p:sldId id="284" r:id="rId25"/>
    <p:sldId id="285" r:id="rId26"/>
    <p:sldId id="420" r:id="rId27"/>
    <p:sldId id="286" r:id="rId28"/>
    <p:sldId id="287" r:id="rId29"/>
    <p:sldId id="421" r:id="rId30"/>
    <p:sldId id="288" r:id="rId31"/>
    <p:sldId id="289" r:id="rId32"/>
    <p:sldId id="423" r:id="rId33"/>
    <p:sldId id="292" r:id="rId34"/>
    <p:sldId id="293" r:id="rId35"/>
    <p:sldId id="422" r:id="rId36"/>
    <p:sldId id="290" r:id="rId37"/>
    <p:sldId id="291" r:id="rId38"/>
    <p:sldId id="424" r:id="rId39"/>
    <p:sldId id="425" r:id="rId40"/>
    <p:sldId id="330" r:id="rId41"/>
    <p:sldId id="302" r:id="rId42"/>
  </p:sldIdLst>
  <p:sldSz cx="12192000" cy="6858000"/>
  <p:notesSz cx="6888163" cy="100187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2D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2BAC4-D1E2-4CD1-AE5E-C13C6A7AE6D4}" type="datetimeFigureOut">
              <a:rPr lang="es-ES" smtClean="0"/>
              <a:t>09/06/2024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852D7-8D68-4FE0-9490-48726500C0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64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177E5-0FF6-2AC7-8186-27371F0A8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BEAAED-F472-F25C-6D26-EB759B0CE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06637E-84F1-4897-07FE-A62E130C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09/06/2024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0058B4-0449-8915-5A4D-E3A72945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602BB-EF77-1BF4-F1DA-5E1399A3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07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740CC-29C6-E0CE-2688-D947919F3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458A1B-E4F0-0A99-045B-DFC0E0F65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707210-F86C-7972-1CB0-41368BD5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09/06/2024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2EB486-B828-47C5-41F4-1DED53D45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8E6DD6-950D-B707-AA72-BBE7A798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651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2140EB-3786-9435-0676-5B2CF9A54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0C4A9F-6863-B58B-3D10-1D45B43B8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5C1C31-10D9-0473-D59B-176DE7034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09/06/2024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3A82FC-53E0-E08D-B3B3-431575C4D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DC4416-AA7A-1DBA-7094-9E735DF9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59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6510C-5B9E-C4B4-1E51-A1E741050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B60BDF-E498-3292-4617-DD5DF4F84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5D5D11-47B7-4A84-8EEC-8F62FBB75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09/06/2024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21C3F9-4E33-3108-F51C-C5391491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7C8E9C-58CE-3D41-1466-8597C719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68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A1E92-A1B8-AD53-3E1F-F24C32B24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81987C-4E0A-61B9-F291-94F74862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0010C5-630C-2463-FBDB-9DFCE63C4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09/06/2024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B23B90-7E36-5FD2-CC8B-66A1A2FF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80A407-0A69-96D6-C426-0789F064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80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D9E92-A592-C889-DBE4-9F1E3476C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5A06AE-252D-A490-51FC-8651E9557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F8D131-386D-0FBE-7936-9F7130D6F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66D57B-59DB-18EA-AF64-26A3EB4C7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09/06/2024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8BE49F-9874-8589-092C-13EA3AE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43A59B-6F29-258B-B046-E1000B39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88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E3D191-F16D-02D6-21D2-D9847210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B24E14-4380-C178-979A-050403B9B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C2E7EE-F43F-149E-4B83-E6AD97E89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C66433-3540-6403-D91E-D20FAFF59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D10C5EC-331A-737C-992A-5E6DC67EE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BB2438-FFE7-934F-DF66-BA02FBD0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09/06/2024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9877AE-1B36-7024-2D54-EE76D0DA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463E02-2939-8CF9-C7A3-F36408C9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64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A783C-FE08-FFA8-EA19-1D32EB4AE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8EC16F-5AB3-95E3-BA07-E15D3D47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09/06/2024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3D60B2-3153-0AE6-D938-B1650CF4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30D0EC0-E00C-77C0-040F-A7CDE0636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63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0C5AE7-3E21-EA27-330D-9A817FEE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09/06/2024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6B44E11-FF5A-4497-DF31-EC299853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80A87E-A789-AE48-1600-C845B79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108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FCF73-5F4F-E7E1-5B90-82BF0E771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F63BFB-218A-87A1-E035-5E4F5BD7C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54156A-9A5B-BCC8-1580-A26F737AA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C352E5-470A-D89F-DEAB-91334023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09/06/2024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CD7B29-E2F8-F09E-2D5D-AE3A7C7F5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03BD05-B9C6-8E83-3FC1-F90DD0E3B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88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CEE668-4C6E-CB86-DC0E-CE1EC9B6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E287DE6-A49A-250F-5B46-7D6BD2C64E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DD4E1D-73D6-1D89-0DEE-4938FC7C7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608D54-0551-E643-5896-275F8358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09/06/2024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5DB8E3-0736-B2D8-7923-BB528C56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257E2B-207C-8B9F-48AB-D74C434C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454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F0C9B9-0566-616B-2747-2CF906FF2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0B4468-9BDD-9C48-F154-CC0B47723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C25CA9-9796-5F4B-0FEF-44CE216A6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5EBDA-1F1A-414C-B258-D51C711EEA9A}" type="datetimeFigureOut">
              <a:rPr lang="es-ES" smtClean="0"/>
              <a:t>09/06/2024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4F9D36-85C0-FA51-6315-63EB5539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5605C3-7975-6B79-0E4F-EDF73BB80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93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.xunta.gal/fp/webfm_send/10244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ug.gal/PDF/ponderacions_2024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xunta.gal/fp/folletos-informativos-mapa-oferta-f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studos.udc.es/gl/StudyAtUdc/degree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uvigo.gal/es/estudiar/que-estudiar/estudios-grado" TargetMode="External"/><Relationship Id="rId4" Type="http://schemas.openxmlformats.org/officeDocument/2006/relationships/hyperlink" Target="https://www.usc.gal/es/estudios/grados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cionyfp.gob.es/servicios-al-ciudadano/catalogo/estudiantes/becas-ayudas/para-estudiar.htm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628B83-1144-B2F6-DD15-9F4D0745978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 rtl="0"/>
            <a:br>
              <a:rPr lang="es-ES" sz="4400" b="1" i="0" u="none" strike="noStrike" dirty="0">
                <a:solidFill>
                  <a:srgbClr val="000000"/>
                </a:solidFill>
                <a:latin typeface="Sitka Text" pitchFamily="2" charset="0"/>
              </a:rPr>
            </a:br>
            <a:r>
              <a:rPr lang="es-ES" sz="3600" b="1" i="0" u="none" strike="noStrike" dirty="0">
                <a:solidFill>
                  <a:srgbClr val="000000"/>
                </a:solidFill>
                <a:latin typeface="Sitka Text" pitchFamily="2" charset="0"/>
              </a:rPr>
              <a:t>VINCULACIÓN DA MODALIDADE DE BACHARELATO NA ADMISIÓN DE CICLOS SUPERIORES</a:t>
            </a:r>
            <a:br>
              <a:rPr lang="es-ES" sz="3600" b="0" i="0" u="none" strike="noStrike" dirty="0">
                <a:solidFill>
                  <a:srgbClr val="000000"/>
                </a:solidFill>
                <a:latin typeface="Sitka Text" pitchFamily="2" charset="0"/>
              </a:rPr>
            </a:br>
            <a:endParaRPr lang="es-ES" sz="3600" dirty="0">
              <a:latin typeface="Sitka Text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4272C7-DADC-9DA8-A7C5-5E8C928DE436}"/>
              </a:ext>
            </a:extLst>
          </p:cNvPr>
          <p:cNvSpPr txBox="1"/>
          <p:nvPr/>
        </p:nvSpPr>
        <p:spPr>
          <a:xfrm>
            <a:off x="838201" y="1902690"/>
            <a:ext cx="9949872" cy="34778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R="0" algn="l" rtl="0"/>
            <a:r>
              <a:rPr lang="es-ES" sz="2000" b="1" i="0" u="none" strike="noStrike" dirty="0">
                <a:solidFill>
                  <a:srgbClr val="000000"/>
                </a:solidFill>
                <a:latin typeface="Sitka Text" pitchFamily="2" charset="0"/>
              </a:rPr>
              <a:t>Criterios de selección cando a demanda de prazas supera a oferta:</a:t>
            </a:r>
            <a:endParaRPr lang="es-ES" sz="2000" b="0" i="0" u="none" strike="noStrike" dirty="0">
              <a:solidFill>
                <a:srgbClr val="000000"/>
              </a:solidFill>
              <a:latin typeface="Sitka Text" pitchFamily="2" charset="0"/>
            </a:endParaRPr>
          </a:p>
          <a:p>
            <a:pPr marR="0" algn="l" rtl="0"/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1º. </a:t>
            </a:r>
            <a:r>
              <a:rPr lang="pt-BR" sz="2000" b="0" i="0" u="none" strike="noStrike" baseline="0" dirty="0" err="1">
                <a:solidFill>
                  <a:srgbClr val="000000"/>
                </a:solidFill>
                <a:latin typeface="Sitka Text" pitchFamily="2" charset="0"/>
              </a:rPr>
              <a:t>Alumnado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pt-BR" sz="2000" b="0" i="0" u="none" strike="noStrike" baseline="0" dirty="0" err="1">
                <a:solidFill>
                  <a:srgbClr val="000000"/>
                </a:solidFill>
                <a:latin typeface="Sitka Text" pitchFamily="2" charset="0"/>
              </a:rPr>
              <a:t>con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 título de bacharelato da </a:t>
            </a:r>
            <a:r>
              <a:rPr lang="pt-BR" sz="2000" b="1" i="0" u="sng" strike="noStrike" baseline="0" dirty="0">
                <a:solidFill>
                  <a:srgbClr val="000000"/>
                </a:solidFill>
                <a:latin typeface="Sitka Text" pitchFamily="2" charset="0"/>
                <a:hlinkClick r:id="rId2"/>
              </a:rPr>
              <a:t>modalidade preferente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  <a:hlinkClick r:id="rId2"/>
              </a:rPr>
              <a:t>, </a:t>
            </a:r>
            <a:r>
              <a:rPr lang="pt-BR" sz="2000" b="1" i="0" u="sng" strike="noStrike" baseline="0" dirty="0">
                <a:solidFill>
                  <a:srgbClr val="000000"/>
                </a:solidFill>
                <a:latin typeface="Sitka Text" pitchFamily="2" charset="0"/>
                <a:hlinkClick r:id="rId2"/>
              </a:rPr>
              <a:t>e coas </a:t>
            </a:r>
            <a:r>
              <a:rPr lang="pt-BR" sz="2000" b="1" i="0" u="sng" strike="noStrike" baseline="0" dirty="0" err="1">
                <a:solidFill>
                  <a:srgbClr val="000000"/>
                </a:solidFill>
                <a:latin typeface="Sitka Text" pitchFamily="2" charset="0"/>
                <a:hlinkClick r:id="rId2"/>
              </a:rPr>
              <a:t>materias</a:t>
            </a:r>
            <a:r>
              <a:rPr lang="pt-BR" sz="2000" b="1" i="0" u="sng" strike="noStrike" baseline="0" dirty="0">
                <a:solidFill>
                  <a:srgbClr val="000000"/>
                </a:solidFill>
                <a:latin typeface="Sitka Text" pitchFamily="2" charset="0"/>
                <a:hlinkClick r:id="rId2"/>
              </a:rPr>
              <a:t> vinculadas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, que se determina no currículo do ciclo. A nota media, de maior a menor, das </a:t>
            </a:r>
            <a:r>
              <a:rPr lang="pt-BR" sz="2000" b="0" i="0" u="none" strike="noStrike" baseline="0" dirty="0" err="1">
                <a:solidFill>
                  <a:srgbClr val="000000"/>
                </a:solidFill>
                <a:latin typeface="Sitka Text" pitchFamily="2" charset="0"/>
              </a:rPr>
              <a:t>materias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 vinculadas </a:t>
            </a:r>
            <a:r>
              <a:rPr lang="pt-BR" sz="2000" b="0" i="0" u="none" strike="noStrike" baseline="0" dirty="0" err="1">
                <a:solidFill>
                  <a:srgbClr val="000000"/>
                </a:solidFill>
                <a:latin typeface="Sitka Text" pitchFamily="2" charset="0"/>
              </a:rPr>
              <a:t>empregarase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 nos casos de empate da nota media do bacharelato.</a:t>
            </a:r>
          </a:p>
          <a:p>
            <a:pPr marR="0" algn="l" rtl="0"/>
            <a:endParaRPr lang="es-ES" sz="2000" b="0" i="0" u="none" strike="noStrike" baseline="0" dirty="0">
              <a:solidFill>
                <a:srgbClr val="000000"/>
              </a:solidFill>
              <a:latin typeface="Sitka Text" pitchFamily="2" charset="0"/>
            </a:endParaRPr>
          </a:p>
          <a:p>
            <a:pPr marR="0" algn="l" rtl="0"/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2º. </a:t>
            </a:r>
            <a:r>
              <a:rPr lang="pt-BR" sz="2000" b="1" i="0" u="sng" strike="noStrike" baseline="0" dirty="0" err="1">
                <a:solidFill>
                  <a:srgbClr val="000000"/>
                </a:solidFill>
                <a:latin typeface="Sitka Text" pitchFamily="2" charset="0"/>
              </a:rPr>
              <a:t>Alumnado</a:t>
            </a:r>
            <a:r>
              <a:rPr lang="pt-BR" sz="2000" b="1" i="0" u="sng" strike="noStrike" baseline="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pt-BR" sz="2000" b="1" i="0" u="sng" strike="noStrike" baseline="0" dirty="0" err="1">
                <a:solidFill>
                  <a:srgbClr val="000000"/>
                </a:solidFill>
                <a:latin typeface="Sitka Text" pitchFamily="2" charset="0"/>
              </a:rPr>
              <a:t>con</a:t>
            </a:r>
            <a:r>
              <a:rPr lang="pt-BR" sz="2000" b="1" i="0" u="sng" strike="noStrike" baseline="0" dirty="0">
                <a:solidFill>
                  <a:srgbClr val="000000"/>
                </a:solidFill>
                <a:latin typeface="Sitka Text" pitchFamily="2" charset="0"/>
              </a:rPr>
              <a:t> título de bacharelato da modalidade preferente, pero </a:t>
            </a:r>
            <a:r>
              <a:rPr lang="pt-BR" sz="2000" b="1" i="0" u="sng" strike="noStrike" baseline="0" dirty="0" err="1">
                <a:solidFill>
                  <a:srgbClr val="000000"/>
                </a:solidFill>
                <a:latin typeface="Sitka Text" pitchFamily="2" charset="0"/>
              </a:rPr>
              <a:t>sen</a:t>
            </a:r>
            <a:r>
              <a:rPr lang="pt-BR" sz="2000" b="1" i="0" u="sng" strike="noStrike" baseline="0" dirty="0">
                <a:solidFill>
                  <a:srgbClr val="000000"/>
                </a:solidFill>
                <a:latin typeface="Sitka Text" pitchFamily="2" charset="0"/>
              </a:rPr>
              <a:t> algunha das </a:t>
            </a:r>
            <a:r>
              <a:rPr lang="pt-BR" sz="2000" b="1" i="0" u="sng" strike="noStrike" baseline="0" dirty="0" err="1">
                <a:solidFill>
                  <a:srgbClr val="000000"/>
                </a:solidFill>
                <a:latin typeface="Sitka Text" pitchFamily="2" charset="0"/>
              </a:rPr>
              <a:t>materias</a:t>
            </a:r>
            <a:r>
              <a:rPr lang="pt-BR" sz="2000" b="1" i="0" u="sng" strike="noStrike" baseline="0" dirty="0">
                <a:solidFill>
                  <a:srgbClr val="000000"/>
                </a:solidFill>
                <a:latin typeface="Sitka Text" pitchFamily="2" charset="0"/>
              </a:rPr>
              <a:t> vinculadas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, que se determina no currículo do ciclo.</a:t>
            </a:r>
          </a:p>
          <a:p>
            <a:pPr marR="0" algn="l" rtl="0"/>
            <a:endParaRPr lang="es-ES" sz="2000" b="0" i="0" u="none" strike="noStrike" baseline="0" dirty="0">
              <a:solidFill>
                <a:srgbClr val="000000"/>
              </a:solidFill>
              <a:latin typeface="Sitka Text" pitchFamily="2" charset="0"/>
            </a:endParaRPr>
          </a:p>
          <a:p>
            <a:pPr marR="0" algn="l" rtl="0"/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3º. </a:t>
            </a:r>
            <a:r>
              <a:rPr lang="pt-BR" sz="2000" b="1" i="0" u="none" strike="noStrike" baseline="0" dirty="0" err="1">
                <a:solidFill>
                  <a:srgbClr val="000000"/>
                </a:solidFill>
                <a:latin typeface="Sitka Text" pitchFamily="2" charset="0"/>
              </a:rPr>
              <a:t>Alumnado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pt-BR" sz="2000" b="1" i="0" u="none" strike="noStrike" baseline="0" dirty="0" err="1">
                <a:solidFill>
                  <a:srgbClr val="000000"/>
                </a:solidFill>
                <a:latin typeface="Sitka Text" pitchFamily="2" charset="0"/>
              </a:rPr>
              <a:t>con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 título de bacharelato </a:t>
            </a:r>
            <a:r>
              <a:rPr lang="pt-BR" sz="2000" b="1" i="0" u="none" strike="noStrike" baseline="0" dirty="0" err="1">
                <a:solidFill>
                  <a:srgbClr val="000000"/>
                </a:solidFill>
                <a:latin typeface="Sitka Text" pitchFamily="2" charset="0"/>
              </a:rPr>
              <a:t>sen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 modalidade preferente 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Sitka Text" pitchFamily="2" charset="0"/>
              </a:rPr>
              <a:t>das determinadas no currículo do ciclo.</a:t>
            </a:r>
          </a:p>
        </p:txBody>
      </p:sp>
    </p:spTree>
    <p:extLst>
      <p:ext uri="{BB962C8B-B14F-4D97-AF65-F5344CB8AC3E}">
        <p14:creationId xmlns:p14="http://schemas.microsoft.com/office/powerpoint/2010/main" val="125170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alicia mantiene las notas numéricas porque &quot;no es lo mismo un 1 que un 4&quot;  pese a los cambios por la LOMLOE">
            <a:extLst>
              <a:ext uri="{FF2B5EF4-FFF2-40B4-BE49-F238E27FC236}">
                <a16:creationId xmlns:a16="http://schemas.microsoft.com/office/drawing/2014/main" id="{95223528-C981-C189-161A-F63FD1A1C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67" y="-93132"/>
            <a:ext cx="8017933" cy="684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4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07E85A-BC8C-47B9-BDAC-03636FBF2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06" y="0"/>
            <a:ext cx="6213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80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9E8436E-C32D-4A77-B51B-056538901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417" y="578840"/>
            <a:ext cx="7004807" cy="54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0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16718B-10FC-47D4-B59C-44A84DAD0F50}"/>
              </a:ext>
            </a:extLst>
          </p:cNvPr>
          <p:cNvSpPr txBox="1"/>
          <p:nvPr/>
        </p:nvSpPr>
        <p:spPr>
          <a:xfrm>
            <a:off x="276837" y="939568"/>
            <a:ext cx="10821798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t-BR" sz="4400" b="1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Oferta de </a:t>
            </a:r>
            <a:r>
              <a:rPr lang="pt-BR" sz="4400" b="1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materias</a:t>
            </a:r>
            <a:r>
              <a:rPr lang="pt-BR" sz="4400" b="1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no centro</a:t>
            </a:r>
          </a:p>
          <a:p>
            <a:pPr algn="just" fontAlgn="base"/>
            <a:r>
              <a:rPr lang="pt-BR" b="0" i="0" u="none" strike="noStrike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Sans Pro" panose="020B0503030403020204" pitchFamily="34" charset="0"/>
              </a:rPr>
              <a:t>Para ofertar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Sans Pro" panose="020B0503030403020204" pitchFamily="34" charset="0"/>
              </a:rPr>
              <a:t>un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Sans Pro" panose="020B0503030403020204" pitchFamily="34" charset="0"/>
              </a:rPr>
              <a:t> idioma na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Sans Pro" panose="020B0503030403020204" pitchFamily="34" charset="0"/>
              </a:rPr>
              <a:t>materia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Sans Pro" panose="020B0503030403020204" pitchFamily="34" charset="0"/>
              </a:rPr>
              <a:t>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Sans Pro" panose="020B0503030403020204" pitchFamily="34" charset="0"/>
              </a:rPr>
              <a:t>Lingua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Sans Pro" panose="020B0503030403020204" pitchFamily="34" charset="0"/>
              </a:rPr>
              <a:t>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Sans Pro" panose="020B0503030403020204" pitchFamily="34" charset="0"/>
              </a:rPr>
              <a:t>Estranxeira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Sans Pro" panose="020B0503030403020204" pitchFamily="34" charset="0"/>
              </a:rPr>
              <a:t>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precisarase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un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pt-BR" b="1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mínimo de cinco </a:t>
            </a:r>
            <a:r>
              <a:rPr lang="pt-BR" b="1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alumnas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e/ou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alumnos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, sempre que a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organización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e os recursos do centro o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permitan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algn="just" fontAlgn="base"/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highlight>
                  <a:srgbClr val="C0C0C0"/>
                </a:highlight>
                <a:latin typeface="Source Sans Pro" panose="020B0503030403020204" pitchFamily="34" charset="0"/>
              </a:rPr>
              <a:t>materia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Source Sans Pro" panose="020B0503030403020204" pitchFamily="34" charset="0"/>
              </a:rPr>
              <a:t> optativa Segunda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highlight>
                  <a:srgbClr val="C0C0C0"/>
                </a:highlight>
                <a:latin typeface="Source Sans Pro" panose="020B0503030403020204" pitchFamily="34" charset="0"/>
              </a:rPr>
              <a:t>Lingua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Source Sans Pro" panose="020B0503030403020204" pitchFamily="34" charset="0"/>
              </a:rPr>
              <a:t>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highlight>
                  <a:srgbClr val="C0C0C0"/>
                </a:highlight>
                <a:latin typeface="Source Sans Pro" panose="020B0503030403020204" pitchFamily="34" charset="0"/>
              </a:rPr>
              <a:t>Estranxeira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Source Sans Pro" panose="020B0503030403020204" pitchFamily="34" charset="0"/>
              </a:rPr>
              <a:t>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ofertarase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en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todas as modalidades ou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vías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que se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impartan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. O resto das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materias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optativas, entre as que se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atopan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as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materias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de modalidade ou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vía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con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independencia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de que a modalidade ou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vía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se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imparta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ou non no centro,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poderán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ser ofertadas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en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calquera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das modalidades de bacharelato, sempre que a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organización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e os recursos do centro o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permitan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b="1" dirty="0"/>
              <a:t>As materias específicas de </a:t>
            </a:r>
            <a:r>
              <a:rPr lang="es-ES" b="1" dirty="0" err="1"/>
              <a:t>modalidade</a:t>
            </a:r>
            <a:r>
              <a:rPr lang="es-ES" b="1" dirty="0"/>
              <a:t> e as materias optativas que non </a:t>
            </a:r>
            <a:r>
              <a:rPr lang="es-ES" b="1" dirty="0" err="1"/>
              <a:t>teñan</a:t>
            </a:r>
            <a:r>
              <a:rPr lang="es-ES" b="1" dirty="0"/>
              <a:t> un número suficiente de alumnado que solicite </a:t>
            </a:r>
            <a:r>
              <a:rPr lang="es-ES" b="1" dirty="0" err="1"/>
              <a:t>cursalas</a:t>
            </a:r>
            <a:r>
              <a:rPr lang="es-ES" b="1" dirty="0"/>
              <a:t> non </a:t>
            </a:r>
            <a:r>
              <a:rPr lang="es-ES" b="1" dirty="0" err="1"/>
              <a:t>poderán</a:t>
            </a:r>
            <a:r>
              <a:rPr lang="es-ES" b="1" dirty="0"/>
              <a:t> ser impartidas no centro.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As </a:t>
            </a:r>
            <a:r>
              <a:rPr lang="es-ES" dirty="0">
                <a:highlight>
                  <a:srgbClr val="FFFF00"/>
                </a:highlight>
              </a:rPr>
              <a:t>materias específicas de </a:t>
            </a:r>
            <a:r>
              <a:rPr lang="es-ES" dirty="0" err="1">
                <a:highlight>
                  <a:srgbClr val="FFFF00"/>
                </a:highlight>
              </a:rPr>
              <a:t>modalidade</a:t>
            </a:r>
            <a:r>
              <a:rPr lang="es-ES" dirty="0">
                <a:highlight>
                  <a:srgbClr val="FFFF00"/>
                </a:highlight>
              </a:rPr>
              <a:t>, </a:t>
            </a:r>
            <a:r>
              <a:rPr lang="es-ES" dirty="0" err="1">
                <a:highlight>
                  <a:srgbClr val="FFFF00"/>
                </a:highlight>
              </a:rPr>
              <a:t>obrigatorias</a:t>
            </a:r>
            <a:r>
              <a:rPr lang="es-ES" dirty="0">
                <a:highlight>
                  <a:srgbClr val="FFFF00"/>
                </a:highlight>
              </a:rPr>
              <a:t> e de opción</a:t>
            </a:r>
            <a:r>
              <a:rPr lang="es-ES" dirty="0"/>
              <a:t>, precisan </a:t>
            </a:r>
            <a:r>
              <a:rPr lang="es-ES" dirty="0" err="1"/>
              <a:t>dun</a:t>
            </a:r>
            <a:r>
              <a:rPr lang="es-ES" dirty="0"/>
              <a:t> </a:t>
            </a:r>
            <a:r>
              <a:rPr lang="es-ES" b="1" dirty="0"/>
              <a:t>mínimo de </a:t>
            </a:r>
            <a:r>
              <a:rPr lang="es-ES" b="1" u="sng" dirty="0"/>
              <a:t>cinco</a:t>
            </a:r>
            <a:r>
              <a:rPr lang="es-ES" b="1" dirty="0"/>
              <a:t> alumnas </a:t>
            </a:r>
            <a:r>
              <a:rPr lang="es-ES" dirty="0"/>
              <a:t>e/</a:t>
            </a:r>
            <a:r>
              <a:rPr lang="es-ES" dirty="0" err="1"/>
              <a:t>ou</a:t>
            </a:r>
            <a:r>
              <a:rPr lang="es-ES" dirty="0"/>
              <a:t> alumnos para poder ser impartidas. Excepcionalmente, </a:t>
            </a:r>
            <a:r>
              <a:rPr lang="es-ES" dirty="0" err="1"/>
              <a:t>poderán</a:t>
            </a:r>
            <a:r>
              <a:rPr lang="es-ES" dirty="0"/>
              <a:t> impartirse </a:t>
            </a:r>
            <a:r>
              <a:rPr lang="es-ES" dirty="0" err="1"/>
              <a:t>cun</a:t>
            </a:r>
            <a:r>
              <a:rPr lang="es-ES" dirty="0"/>
              <a:t> número menor de alumnas </a:t>
            </a:r>
            <a:r>
              <a:rPr lang="es-ES" dirty="0" err="1"/>
              <a:t>ou</a:t>
            </a:r>
            <a:r>
              <a:rPr lang="es-ES" dirty="0"/>
              <a:t> alumnos coa autorización expresa da </a:t>
            </a:r>
            <a:r>
              <a:rPr lang="es-ES" dirty="0" err="1"/>
              <a:t>xefatura</a:t>
            </a:r>
            <a:r>
              <a:rPr lang="es-ES" dirty="0"/>
              <a:t> territorial </a:t>
            </a:r>
            <a:r>
              <a:rPr lang="es-ES" dirty="0" err="1"/>
              <a:t>correspondente</a:t>
            </a:r>
            <a:r>
              <a:rPr lang="es-ES" dirty="0"/>
              <a:t>, logo do informe do </a:t>
            </a:r>
            <a:r>
              <a:rPr lang="es-ES" dirty="0" err="1"/>
              <a:t>Servizo</a:t>
            </a:r>
            <a:r>
              <a:rPr lang="es-ES" dirty="0"/>
              <a:t> Territorial de Inspección Educativa.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As </a:t>
            </a:r>
            <a:r>
              <a:rPr lang="es-ES" dirty="0">
                <a:highlight>
                  <a:srgbClr val="00FFFF"/>
                </a:highlight>
              </a:rPr>
              <a:t>materias optativas </a:t>
            </a:r>
            <a:r>
              <a:rPr lang="es-ES" dirty="0"/>
              <a:t>precisan </a:t>
            </a:r>
            <a:r>
              <a:rPr lang="es-ES" dirty="0" err="1"/>
              <a:t>dun</a:t>
            </a:r>
            <a:r>
              <a:rPr lang="es-ES" dirty="0"/>
              <a:t> </a:t>
            </a:r>
            <a:r>
              <a:rPr lang="es-ES" b="1" dirty="0"/>
              <a:t>número mínimo de </a:t>
            </a:r>
            <a:r>
              <a:rPr lang="es-ES" b="1" u="sng" dirty="0" err="1"/>
              <a:t>dez</a:t>
            </a:r>
            <a:r>
              <a:rPr lang="es-ES" b="1" dirty="0"/>
              <a:t> alumnas </a:t>
            </a:r>
            <a:r>
              <a:rPr lang="es-ES" dirty="0"/>
              <a:t>e/</a:t>
            </a:r>
            <a:r>
              <a:rPr lang="es-ES" dirty="0" err="1"/>
              <a:t>ou</a:t>
            </a:r>
            <a:r>
              <a:rPr lang="es-ES" dirty="0"/>
              <a:t> alumnos para </a:t>
            </a:r>
            <a:r>
              <a:rPr lang="es-ES" dirty="0" err="1"/>
              <a:t>poderen</a:t>
            </a:r>
            <a:r>
              <a:rPr lang="es-ES" dirty="0"/>
              <a:t> ser impartidas.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8777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16D12-EE58-C91D-4EC5-95503DB6AB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7200" b="1" dirty="0">
                <a:latin typeface="Sitka Banner" pitchFamily="2" charset="0"/>
              </a:rPr>
              <a:t>TÍTULO DE BACHAREL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D16CD8-663A-5193-9B06-D26ADA6DC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/>
              <a:t>Para obter o título de bacharel cumprirá a </a:t>
            </a:r>
            <a:r>
              <a:rPr lang="pt-BR" dirty="0" err="1"/>
              <a:t>avaliación</a:t>
            </a:r>
            <a:r>
              <a:rPr lang="pt-BR" dirty="0"/>
              <a:t> positiva </a:t>
            </a:r>
            <a:r>
              <a:rPr lang="pt-BR" dirty="0" err="1"/>
              <a:t>en</a:t>
            </a:r>
            <a:r>
              <a:rPr lang="pt-BR" dirty="0"/>
              <a:t> todas as </a:t>
            </a:r>
            <a:r>
              <a:rPr lang="pt-BR" dirty="0" err="1"/>
              <a:t>materias</a:t>
            </a:r>
            <a:r>
              <a:rPr lang="pt-BR" dirty="0"/>
              <a:t> dos </a:t>
            </a:r>
            <a:r>
              <a:rPr lang="pt-BR" dirty="0" err="1"/>
              <a:t>dous</a:t>
            </a:r>
            <a:r>
              <a:rPr lang="pt-BR" dirty="0"/>
              <a:t> cursos de bacharelato.</a:t>
            </a:r>
          </a:p>
          <a:p>
            <a:pPr algn="just"/>
            <a:r>
              <a:rPr lang="pt-BR" dirty="0">
                <a:highlight>
                  <a:srgbClr val="FFFF00"/>
                </a:highlight>
              </a:rPr>
              <a:t>Excepcionalmente</a:t>
            </a:r>
            <a:r>
              <a:rPr lang="pt-BR" dirty="0"/>
              <a:t>, o equipo docente poderá decidir a </a:t>
            </a:r>
            <a:r>
              <a:rPr lang="pt-BR" dirty="0" err="1"/>
              <a:t>obtención</a:t>
            </a:r>
            <a:r>
              <a:rPr lang="pt-BR" dirty="0"/>
              <a:t> do título de bacharel por unha </a:t>
            </a:r>
            <a:r>
              <a:rPr lang="pt-BR" dirty="0" err="1"/>
              <a:t>alumna</a:t>
            </a:r>
            <a:r>
              <a:rPr lang="pt-BR" dirty="0"/>
              <a:t> ou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alumno</a:t>
            </a:r>
            <a:r>
              <a:rPr lang="pt-BR" dirty="0"/>
              <a:t> que </a:t>
            </a:r>
            <a:r>
              <a:rPr lang="pt-BR" dirty="0" err="1"/>
              <a:t>superase</a:t>
            </a:r>
            <a:r>
              <a:rPr lang="pt-BR" dirty="0"/>
              <a:t> todas as </a:t>
            </a:r>
            <a:r>
              <a:rPr lang="pt-BR" dirty="0" err="1"/>
              <a:t>materias</a:t>
            </a:r>
            <a:r>
              <a:rPr lang="pt-BR" dirty="0"/>
              <a:t>, </a:t>
            </a:r>
            <a:r>
              <a:rPr lang="pt-BR" dirty="0">
                <a:highlight>
                  <a:srgbClr val="FFFF00"/>
                </a:highlight>
              </a:rPr>
              <a:t>agás unha, sempre que se </a:t>
            </a:r>
            <a:r>
              <a:rPr lang="pt-BR" dirty="0" err="1">
                <a:highlight>
                  <a:srgbClr val="FFFF00"/>
                </a:highlight>
              </a:rPr>
              <a:t>cumpran</a:t>
            </a:r>
            <a:r>
              <a:rPr lang="pt-BR" dirty="0">
                <a:highlight>
                  <a:srgbClr val="FFFF00"/>
                </a:highlight>
              </a:rPr>
              <a:t> ademais todas as </a:t>
            </a:r>
            <a:r>
              <a:rPr lang="pt-BR" dirty="0" err="1">
                <a:highlight>
                  <a:srgbClr val="FFFF00"/>
                </a:highlight>
              </a:rPr>
              <a:t>condicións</a:t>
            </a:r>
            <a:r>
              <a:rPr lang="pt-BR" dirty="0">
                <a:highlight>
                  <a:srgbClr val="FFFF00"/>
                </a:highlight>
              </a:rPr>
              <a:t> seguintes</a:t>
            </a:r>
            <a:r>
              <a:rPr lang="pt-BR" dirty="0"/>
              <a:t>:</a:t>
            </a:r>
          </a:p>
          <a:p>
            <a:pPr marL="0" indent="0" algn="just">
              <a:buNone/>
            </a:pPr>
            <a:r>
              <a:rPr lang="pt-BR" dirty="0"/>
              <a:t>a) Que o equipo docente considere que a </a:t>
            </a:r>
            <a:r>
              <a:rPr lang="pt-BR" dirty="0" err="1"/>
              <a:t>alumna</a:t>
            </a:r>
            <a:r>
              <a:rPr lang="pt-BR" dirty="0"/>
              <a:t> ou o </a:t>
            </a:r>
            <a:r>
              <a:rPr lang="pt-BR" dirty="0" err="1"/>
              <a:t>alumno</a:t>
            </a:r>
            <a:r>
              <a:rPr lang="pt-BR" dirty="0"/>
              <a:t> </a:t>
            </a:r>
            <a:r>
              <a:rPr lang="pt-BR" dirty="0" err="1"/>
              <a:t>alcanzou</a:t>
            </a:r>
            <a:r>
              <a:rPr lang="pt-BR" dirty="0"/>
              <a:t> as </a:t>
            </a:r>
            <a:r>
              <a:rPr lang="pt-BR" dirty="0" err="1"/>
              <a:t>competencias</a:t>
            </a:r>
            <a:r>
              <a:rPr lang="pt-BR" dirty="0"/>
              <a:t> clave e os </a:t>
            </a:r>
            <a:r>
              <a:rPr lang="pt-BR" dirty="0" err="1"/>
              <a:t>obxectivos</a:t>
            </a:r>
            <a:r>
              <a:rPr lang="pt-BR" dirty="0"/>
              <a:t> vinculados a </a:t>
            </a:r>
            <a:r>
              <a:rPr lang="pt-BR" dirty="0" err="1"/>
              <a:t>ese</a:t>
            </a:r>
            <a:r>
              <a:rPr lang="pt-BR" dirty="0"/>
              <a:t> título. </a:t>
            </a:r>
          </a:p>
          <a:p>
            <a:pPr marL="0" indent="0" algn="just">
              <a:buNone/>
            </a:pPr>
            <a:r>
              <a:rPr lang="pt-BR" dirty="0"/>
              <a:t>b) Que non se </a:t>
            </a:r>
            <a:r>
              <a:rPr lang="pt-BR" dirty="0" err="1"/>
              <a:t>produciu</a:t>
            </a:r>
            <a:r>
              <a:rPr lang="pt-BR" dirty="0"/>
              <a:t> unha </a:t>
            </a:r>
            <a:r>
              <a:rPr lang="pt-BR" dirty="0" err="1"/>
              <a:t>inasistencia</a:t>
            </a:r>
            <a:r>
              <a:rPr lang="pt-BR" dirty="0"/>
              <a:t> continuada e non </a:t>
            </a:r>
            <a:r>
              <a:rPr lang="pt-BR" dirty="0" err="1"/>
              <a:t>xustificada</a:t>
            </a:r>
            <a:r>
              <a:rPr lang="pt-BR" dirty="0"/>
              <a:t> por parte da </a:t>
            </a:r>
            <a:r>
              <a:rPr lang="pt-BR" dirty="0" err="1"/>
              <a:t>alumna</a:t>
            </a:r>
            <a:r>
              <a:rPr lang="pt-BR" dirty="0"/>
              <a:t> ou do </a:t>
            </a:r>
            <a:r>
              <a:rPr lang="pt-BR" dirty="0" err="1"/>
              <a:t>alumno</a:t>
            </a:r>
            <a:r>
              <a:rPr lang="pt-BR" dirty="0"/>
              <a:t> na </a:t>
            </a:r>
            <a:r>
              <a:rPr lang="pt-BR" dirty="0" err="1"/>
              <a:t>materia</a:t>
            </a:r>
            <a:r>
              <a:rPr lang="pt-BR" dirty="0"/>
              <a:t>. </a:t>
            </a:r>
          </a:p>
          <a:p>
            <a:pPr marL="0" indent="0" algn="just">
              <a:buNone/>
            </a:pPr>
            <a:r>
              <a:rPr lang="pt-BR" dirty="0"/>
              <a:t>c) Que a </a:t>
            </a:r>
            <a:r>
              <a:rPr lang="pt-BR" dirty="0" err="1"/>
              <a:t>alumna</a:t>
            </a:r>
            <a:r>
              <a:rPr lang="pt-BR" dirty="0"/>
              <a:t> ou o </a:t>
            </a:r>
            <a:r>
              <a:rPr lang="pt-BR" dirty="0" err="1"/>
              <a:t>alumno</a:t>
            </a:r>
            <a:r>
              <a:rPr lang="pt-BR" dirty="0"/>
              <a:t> se presentou ás probas e realizou as </a:t>
            </a:r>
            <a:r>
              <a:rPr lang="pt-BR" dirty="0" err="1"/>
              <a:t>actividades</a:t>
            </a:r>
            <a:r>
              <a:rPr lang="pt-BR" dirty="0"/>
              <a:t> </a:t>
            </a:r>
            <a:r>
              <a:rPr lang="pt-BR" dirty="0" err="1"/>
              <a:t>necesarias</a:t>
            </a:r>
            <a:r>
              <a:rPr lang="pt-BR" dirty="0"/>
              <a:t> para a </a:t>
            </a:r>
            <a:r>
              <a:rPr lang="pt-BR" dirty="0" err="1"/>
              <a:t>súa</a:t>
            </a:r>
            <a:r>
              <a:rPr lang="pt-BR" dirty="0"/>
              <a:t> </a:t>
            </a:r>
            <a:r>
              <a:rPr lang="pt-BR" dirty="0" err="1"/>
              <a:t>avaliación</a:t>
            </a:r>
            <a:r>
              <a:rPr lang="pt-BR" dirty="0"/>
              <a:t>, incluídas as da </a:t>
            </a:r>
            <a:r>
              <a:rPr lang="pt-BR" dirty="0" err="1"/>
              <a:t>convocatoria</a:t>
            </a:r>
            <a:r>
              <a:rPr lang="pt-BR" dirty="0"/>
              <a:t> </a:t>
            </a:r>
            <a:r>
              <a:rPr lang="pt-BR" dirty="0" err="1"/>
              <a:t>extraordinaria</a:t>
            </a:r>
            <a:r>
              <a:rPr lang="pt-BR" dirty="0"/>
              <a:t>. </a:t>
            </a:r>
          </a:p>
          <a:p>
            <a:pPr marL="0" indent="0" algn="just">
              <a:buNone/>
            </a:pPr>
            <a:r>
              <a:rPr lang="pt-BR" dirty="0"/>
              <a:t>d) Que a media aritmética das </a:t>
            </a:r>
            <a:r>
              <a:rPr lang="pt-BR" dirty="0" err="1"/>
              <a:t>cualificacións</a:t>
            </a:r>
            <a:r>
              <a:rPr lang="pt-BR" dirty="0"/>
              <a:t> obtidas </a:t>
            </a:r>
            <a:r>
              <a:rPr lang="pt-BR" dirty="0" err="1"/>
              <a:t>en</a:t>
            </a:r>
            <a:r>
              <a:rPr lang="pt-BR" dirty="0"/>
              <a:t> todas as </a:t>
            </a:r>
            <a:r>
              <a:rPr lang="pt-BR" dirty="0" err="1"/>
              <a:t>materias</a:t>
            </a:r>
            <a:r>
              <a:rPr lang="pt-BR" dirty="0"/>
              <a:t> da etapa cursadas que, como mínimo, se </a:t>
            </a:r>
            <a:r>
              <a:rPr lang="pt-BR" dirty="0" err="1"/>
              <a:t>requiran</a:t>
            </a:r>
            <a:r>
              <a:rPr lang="pt-BR" dirty="0"/>
              <a:t> para a </a:t>
            </a:r>
            <a:r>
              <a:rPr lang="pt-BR" dirty="0" err="1"/>
              <a:t>obtención</a:t>
            </a:r>
            <a:r>
              <a:rPr lang="pt-BR" dirty="0"/>
              <a:t> do título </a:t>
            </a:r>
            <a:r>
              <a:rPr lang="pt-BR" dirty="0" err="1"/>
              <a:t>pola</a:t>
            </a:r>
            <a:r>
              <a:rPr lang="pt-BR" dirty="0"/>
              <a:t> modalidade </a:t>
            </a:r>
            <a:r>
              <a:rPr lang="pt-BR" dirty="0" err="1"/>
              <a:t>pola</a:t>
            </a:r>
            <a:r>
              <a:rPr lang="pt-BR" dirty="0"/>
              <a:t> que se remata sexa igual ou superior a cinco. </a:t>
            </a:r>
          </a:p>
          <a:p>
            <a:pPr marL="0" indent="0" algn="just">
              <a:buNone/>
            </a:pPr>
            <a:r>
              <a:rPr lang="pt-BR" dirty="0">
                <a:highlight>
                  <a:srgbClr val="FFFF00"/>
                </a:highlight>
              </a:rPr>
              <a:t>Neste caso, para os </a:t>
            </a:r>
            <a:r>
              <a:rPr lang="pt-BR" dirty="0" err="1">
                <a:highlight>
                  <a:srgbClr val="FFFF00"/>
                </a:highlight>
              </a:rPr>
              <a:t>efectos</a:t>
            </a:r>
            <a:r>
              <a:rPr lang="pt-BR" dirty="0">
                <a:highlight>
                  <a:srgbClr val="FFFF00"/>
                </a:highlight>
              </a:rPr>
              <a:t> do cálculo da </a:t>
            </a:r>
            <a:r>
              <a:rPr lang="pt-BR" dirty="0" err="1">
                <a:highlight>
                  <a:srgbClr val="FFFF00"/>
                </a:highlight>
              </a:rPr>
              <a:t>cualificación</a:t>
            </a:r>
            <a:r>
              <a:rPr lang="pt-BR" dirty="0">
                <a:highlight>
                  <a:srgbClr val="FFFF00"/>
                </a:highlight>
              </a:rPr>
              <a:t> final da etapa, </a:t>
            </a:r>
            <a:r>
              <a:rPr lang="pt-BR" dirty="0" err="1">
                <a:highlight>
                  <a:srgbClr val="FFFF00"/>
                </a:highlight>
              </a:rPr>
              <a:t>considerarase</a:t>
            </a:r>
            <a:r>
              <a:rPr lang="pt-BR" dirty="0">
                <a:highlight>
                  <a:srgbClr val="FFFF00"/>
                </a:highlight>
              </a:rPr>
              <a:t> a nota numérica obtida na </a:t>
            </a:r>
            <a:r>
              <a:rPr lang="pt-BR" dirty="0" err="1">
                <a:highlight>
                  <a:srgbClr val="FFFF00"/>
                </a:highlight>
              </a:rPr>
              <a:t>materia</a:t>
            </a:r>
            <a:r>
              <a:rPr lang="pt-BR" dirty="0">
                <a:highlight>
                  <a:srgbClr val="FFFF00"/>
                </a:highlight>
              </a:rPr>
              <a:t> non superada.</a:t>
            </a:r>
            <a:endParaRPr lang="es-E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13966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8A30A7-CCA1-42F4-B1A6-94E9D016B0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b="1" dirty="0"/>
              <a:t>NOTA MEDIA DE BACHARELATO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9E0FBC-426D-4F07-A32E-F1F71F068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1800" dirty="0"/>
              <a:t>1. A nota media final da etapa </a:t>
            </a:r>
            <a:r>
              <a:rPr lang="es-ES" sz="1800" dirty="0" err="1"/>
              <a:t>obterase</a:t>
            </a:r>
            <a:r>
              <a:rPr lang="es-ES" sz="1800" dirty="0"/>
              <a:t> calculando a media aritmética das </a:t>
            </a:r>
            <a:r>
              <a:rPr lang="es-ES" sz="1800" dirty="0" err="1"/>
              <a:t>cualificacións</a:t>
            </a:r>
            <a:r>
              <a:rPr lang="es-ES" sz="1800" dirty="0"/>
              <a:t> de </a:t>
            </a:r>
            <a:r>
              <a:rPr lang="es-ES" sz="1800" b="1" dirty="0"/>
              <a:t>todas as materias cursadas necesarias para </a:t>
            </a:r>
            <a:r>
              <a:rPr lang="es-ES" sz="1800" b="1" dirty="0" err="1"/>
              <a:t>obter</a:t>
            </a:r>
            <a:r>
              <a:rPr lang="es-ES" sz="1800" b="1" dirty="0"/>
              <a:t> o título de </a:t>
            </a:r>
            <a:r>
              <a:rPr lang="es-ES" sz="1800" b="1" dirty="0" err="1"/>
              <a:t>bacharel</a:t>
            </a:r>
            <a:r>
              <a:rPr lang="es-ES" sz="1800" b="1" dirty="0"/>
              <a:t> pola </a:t>
            </a:r>
            <a:r>
              <a:rPr lang="es-ES" sz="1800" b="1" dirty="0" err="1"/>
              <a:t>modalidade</a:t>
            </a:r>
            <a:r>
              <a:rPr lang="es-ES" sz="1800" b="1" dirty="0"/>
              <a:t> </a:t>
            </a:r>
            <a:r>
              <a:rPr lang="es-ES" sz="1800" b="1" dirty="0" err="1"/>
              <a:t>ou</a:t>
            </a:r>
            <a:r>
              <a:rPr lang="es-ES" sz="1800" b="1" dirty="0"/>
              <a:t> vía </a:t>
            </a:r>
            <a:r>
              <a:rPr lang="es-ES" sz="1800" b="1" dirty="0" err="1"/>
              <a:t>elixida</a:t>
            </a:r>
            <a:r>
              <a:rPr lang="es-ES" sz="1800" dirty="0"/>
              <a:t>. Para estes efectos, </a:t>
            </a:r>
            <a:r>
              <a:rPr lang="es-ES" sz="1800" dirty="0" err="1"/>
              <a:t>terase</a:t>
            </a:r>
            <a:r>
              <a:rPr lang="es-ES" sz="1800" dirty="0"/>
              <a:t> en conta que:</a:t>
            </a:r>
          </a:p>
          <a:p>
            <a:r>
              <a:rPr lang="es-ES" sz="1800" dirty="0"/>
              <a:t>– As materias de 1º curso que </a:t>
            </a:r>
            <a:r>
              <a:rPr lang="es-ES" sz="1800" dirty="0" err="1"/>
              <a:t>teñan</a:t>
            </a:r>
            <a:r>
              <a:rPr lang="es-ES" sz="1800" dirty="0"/>
              <a:t> que ser cursadas e superadas para poder matricularse en 2º curso de materias con relación de </a:t>
            </a:r>
            <a:r>
              <a:rPr lang="es-ES" sz="1800" dirty="0" err="1"/>
              <a:t>continuidade</a:t>
            </a:r>
            <a:r>
              <a:rPr lang="es-ES" sz="1800" dirty="0"/>
              <a:t> </a:t>
            </a:r>
            <a:r>
              <a:rPr lang="es-ES" sz="1800" dirty="0" err="1"/>
              <a:t>consideraranse</a:t>
            </a:r>
            <a:r>
              <a:rPr lang="es-ES" sz="1800" dirty="0"/>
              <a:t> materias necesarias para </a:t>
            </a:r>
            <a:r>
              <a:rPr lang="es-ES" sz="1800" dirty="0" err="1"/>
              <a:t>obter</a:t>
            </a:r>
            <a:r>
              <a:rPr lang="es-ES" sz="1800" dirty="0"/>
              <a:t> o título de </a:t>
            </a:r>
            <a:r>
              <a:rPr lang="es-ES" sz="1800" dirty="0" err="1"/>
              <a:t>bacharelato</a:t>
            </a:r>
            <a:r>
              <a:rPr lang="es-ES" sz="1800" dirty="0"/>
              <a:t> e, polo tanto, computarán no cálculo da nota media.</a:t>
            </a:r>
          </a:p>
          <a:p>
            <a:r>
              <a:rPr lang="es-ES" sz="1800" dirty="0"/>
              <a:t>– A alumna </a:t>
            </a:r>
            <a:r>
              <a:rPr lang="es-ES" sz="1800" dirty="0" err="1"/>
              <a:t>ou</a:t>
            </a:r>
            <a:r>
              <a:rPr lang="es-ES" sz="1800" dirty="0"/>
              <a:t> o alumno deberá indicar, no momento da </a:t>
            </a:r>
            <a:r>
              <a:rPr lang="es-ES" sz="1800" dirty="0" err="1"/>
              <a:t>solicitude</a:t>
            </a:r>
            <a:r>
              <a:rPr lang="es-ES" sz="1800" dirty="0"/>
              <a:t> de cambio de </a:t>
            </a:r>
            <a:r>
              <a:rPr lang="es-ES" sz="1800" dirty="0" err="1"/>
              <a:t>modalidade</a:t>
            </a:r>
            <a:r>
              <a:rPr lang="es-ES" sz="1800" dirty="0"/>
              <a:t> </a:t>
            </a:r>
            <a:r>
              <a:rPr lang="es-ES" sz="1800" dirty="0" err="1"/>
              <a:t>ou</a:t>
            </a:r>
            <a:r>
              <a:rPr lang="es-ES" sz="1800" dirty="0"/>
              <a:t> vía, se </a:t>
            </a:r>
            <a:r>
              <a:rPr lang="es-ES" sz="1800" dirty="0" err="1"/>
              <a:t>quere</a:t>
            </a:r>
            <a:r>
              <a:rPr lang="es-ES" sz="1800" dirty="0"/>
              <a:t> que se considere </a:t>
            </a:r>
            <a:r>
              <a:rPr lang="es-ES" sz="1800" dirty="0" err="1"/>
              <a:t>unha</a:t>
            </a:r>
            <a:r>
              <a:rPr lang="es-ES" sz="1800" dirty="0"/>
              <a:t> materia específica, cursada e superada, da </a:t>
            </a:r>
            <a:r>
              <a:rPr lang="es-ES" sz="1800" dirty="0" err="1"/>
              <a:t>modalidade</a:t>
            </a:r>
            <a:r>
              <a:rPr lang="es-ES" sz="1800" dirty="0"/>
              <a:t> que abandona como materia optativa.</a:t>
            </a:r>
          </a:p>
          <a:p>
            <a:r>
              <a:rPr lang="es-ES" sz="1800" dirty="0"/>
              <a:t>– No caso do alumnado que titule, por decisión do equipo docente, pola superación de todas as materias agás </a:t>
            </a:r>
            <a:r>
              <a:rPr lang="es-ES" sz="1800" dirty="0" err="1"/>
              <a:t>unha</a:t>
            </a:r>
            <a:r>
              <a:rPr lang="es-ES" sz="1800" dirty="0"/>
              <a:t>, no cálculo da </a:t>
            </a:r>
            <a:r>
              <a:rPr lang="es-ES" sz="1800" dirty="0" err="1"/>
              <a:t>súa</a:t>
            </a:r>
            <a:r>
              <a:rPr lang="es-ES" sz="1800" dirty="0"/>
              <a:t> nota media </a:t>
            </a:r>
            <a:r>
              <a:rPr lang="es-ES" sz="1800" dirty="0" err="1"/>
              <a:t>terase</a:t>
            </a:r>
            <a:r>
              <a:rPr lang="es-ES" sz="1800" dirty="0"/>
              <a:t> en conta a cualificación da materia non superada.</a:t>
            </a:r>
          </a:p>
          <a:p>
            <a:r>
              <a:rPr lang="es-ES" sz="1800" dirty="0"/>
              <a:t>2. A nota media normalizada da etapa </a:t>
            </a:r>
            <a:r>
              <a:rPr lang="es-ES" sz="1800" dirty="0" err="1">
                <a:highlight>
                  <a:srgbClr val="FFFF00"/>
                </a:highlight>
              </a:rPr>
              <a:t>obterase</a:t>
            </a:r>
            <a:r>
              <a:rPr lang="es-ES" sz="1800" dirty="0">
                <a:highlight>
                  <a:srgbClr val="FFFF00"/>
                </a:highlight>
              </a:rPr>
              <a:t> calculando a media aritmética das </a:t>
            </a:r>
            <a:r>
              <a:rPr lang="es-ES" sz="1800" dirty="0" err="1">
                <a:highlight>
                  <a:srgbClr val="FFFF00"/>
                </a:highlight>
              </a:rPr>
              <a:t>cualificacións</a:t>
            </a:r>
            <a:r>
              <a:rPr lang="es-ES" sz="1800" dirty="0">
                <a:highlight>
                  <a:srgbClr val="FFFF00"/>
                </a:highlight>
              </a:rPr>
              <a:t> de todas as materias cursadas, </a:t>
            </a:r>
            <a:r>
              <a:rPr lang="es-ES" sz="1800" b="1" dirty="0">
                <a:highlight>
                  <a:srgbClr val="FFFF00"/>
                </a:highlight>
              </a:rPr>
              <a:t>agás a cualificación das </a:t>
            </a:r>
            <a:r>
              <a:rPr lang="es-ES" sz="1800" b="1" dirty="0" err="1">
                <a:highlight>
                  <a:srgbClr val="FFFF00"/>
                </a:highlight>
              </a:rPr>
              <a:t>ensinanzas</a:t>
            </a:r>
            <a:r>
              <a:rPr lang="es-ES" sz="1800" b="1" dirty="0">
                <a:highlight>
                  <a:srgbClr val="FFFF00"/>
                </a:highlight>
              </a:rPr>
              <a:t> de </a:t>
            </a:r>
            <a:r>
              <a:rPr lang="es-ES" sz="1800" b="1" dirty="0" err="1">
                <a:highlight>
                  <a:srgbClr val="FFFF00"/>
                </a:highlight>
              </a:rPr>
              <a:t>relixión</a:t>
            </a:r>
            <a:r>
              <a:rPr lang="es-ES" sz="1800" dirty="0">
                <a:highlight>
                  <a:srgbClr val="FFFF00"/>
                </a:highlight>
              </a:rPr>
              <a:t>, necesarias para </a:t>
            </a:r>
            <a:r>
              <a:rPr lang="es-ES" sz="1800" dirty="0" err="1">
                <a:highlight>
                  <a:srgbClr val="FFFF00"/>
                </a:highlight>
              </a:rPr>
              <a:t>obter</a:t>
            </a:r>
            <a:r>
              <a:rPr lang="es-ES" sz="1800" dirty="0">
                <a:highlight>
                  <a:srgbClr val="FFFF00"/>
                </a:highlight>
              </a:rPr>
              <a:t> o título de </a:t>
            </a:r>
            <a:r>
              <a:rPr lang="es-ES" sz="1800" dirty="0" err="1">
                <a:highlight>
                  <a:srgbClr val="FFFF00"/>
                </a:highlight>
              </a:rPr>
              <a:t>bacharel</a:t>
            </a:r>
            <a:r>
              <a:rPr lang="es-ES" sz="1800" dirty="0">
                <a:highlight>
                  <a:srgbClr val="FFFF00"/>
                </a:highlight>
              </a:rPr>
              <a:t> pola </a:t>
            </a:r>
            <a:r>
              <a:rPr lang="es-ES" sz="1800" dirty="0" err="1">
                <a:highlight>
                  <a:srgbClr val="FFFF00"/>
                </a:highlight>
              </a:rPr>
              <a:t>modalidade</a:t>
            </a:r>
            <a:r>
              <a:rPr lang="es-ES" sz="1800" dirty="0">
                <a:highlight>
                  <a:srgbClr val="FFFF00"/>
                </a:highlight>
              </a:rPr>
              <a:t> </a:t>
            </a:r>
            <a:r>
              <a:rPr lang="es-ES" sz="1800" dirty="0" err="1">
                <a:highlight>
                  <a:srgbClr val="FFFF00"/>
                </a:highlight>
              </a:rPr>
              <a:t>ou</a:t>
            </a:r>
            <a:r>
              <a:rPr lang="es-ES" sz="1800" dirty="0">
                <a:highlight>
                  <a:srgbClr val="FFFF00"/>
                </a:highlight>
              </a:rPr>
              <a:t> vía </a:t>
            </a:r>
            <a:r>
              <a:rPr lang="es-ES" sz="1800" dirty="0" err="1">
                <a:highlight>
                  <a:srgbClr val="FFFF00"/>
                </a:highlight>
              </a:rPr>
              <a:t>elixida</a:t>
            </a:r>
            <a:r>
              <a:rPr lang="es-ES" sz="1800" dirty="0"/>
              <a:t>, e coas mesmas </a:t>
            </a:r>
            <a:r>
              <a:rPr lang="es-ES" sz="1800" dirty="0" err="1"/>
              <a:t>consideracións</a:t>
            </a:r>
            <a:r>
              <a:rPr lang="es-ES" sz="1800" dirty="0"/>
              <a:t> indicadas para a nota media final da etapa.</a:t>
            </a:r>
          </a:p>
        </p:txBody>
      </p:sp>
    </p:spTree>
    <p:extLst>
      <p:ext uri="{BB962C8B-B14F-4D97-AF65-F5344CB8AC3E}">
        <p14:creationId xmlns:p14="http://schemas.microsoft.com/office/powerpoint/2010/main" val="855883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5432A-895A-F467-5A6A-96C3F58D1D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/>
              <a:t>VINCULACIÓN DAS MATERIAS DE 2º DE BACHARELATO COAS CARREIRAS UNIVESITARIAS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97818B-04C2-9325-6A4A-138290DE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067"/>
            <a:ext cx="10515600" cy="4415896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s-ES" dirty="0"/>
              <a:t>TÁBOA DE PONDERACIÓNS CURSO 2024-25: </a:t>
            </a:r>
            <a:r>
              <a:rPr lang="es-ES" dirty="0">
                <a:hlinkClick r:id="rId2"/>
              </a:rPr>
              <a:t>Ligazón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3856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E10DD8A-6735-20A9-2C35-E6BB44093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09E8395A-33D7-28A9-09DB-EA07B47A3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3D34C5-7FEB-70CC-833B-694A53512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42046" cy="699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50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9065B20-4418-790F-B375-C9B7C58F2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064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21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52A08DE-59B2-590D-1CAE-1C7E80BC6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73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TUDOS DE FORMACIÓN PROFESIONAL: ENQUISAS PARA AXUDAR A TOMAR DECISIÓNS |  GUÍA DE INFORMACIÓN ACADÉMICA E PROFESIONAL">
            <a:extLst>
              <a:ext uri="{FF2B5EF4-FFF2-40B4-BE49-F238E27FC236}">
                <a16:creationId xmlns:a16="http://schemas.microsoft.com/office/drawing/2014/main" id="{98DC8753-BAB6-4391-FD83-851E127C5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791210"/>
            <a:ext cx="394335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D666CDA-10EA-DF80-0BFE-D6B3A31B40B9}"/>
              </a:ext>
            </a:extLst>
          </p:cNvPr>
          <p:cNvSpPr txBox="1"/>
          <p:nvPr/>
        </p:nvSpPr>
        <p:spPr>
          <a:xfrm>
            <a:off x="4154805" y="264160"/>
            <a:ext cx="560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FAMILIAS PROFESIONAIS DA FP: Folletos informativos</a:t>
            </a:r>
            <a:endParaRPr lang="gl-ES" b="1" dirty="0"/>
          </a:p>
        </p:txBody>
      </p:sp>
    </p:spTree>
    <p:extLst>
      <p:ext uri="{BB962C8B-B14F-4D97-AF65-F5344CB8AC3E}">
        <p14:creationId xmlns:p14="http://schemas.microsoft.com/office/powerpoint/2010/main" val="608963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B4C3C4-8D20-5256-F510-E1DC8C534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81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9596394-1800-71B4-2405-AE9A7B062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31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434D272-6FD5-7D05-27EA-244CCC094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286328"/>
            <a:ext cx="10515600" cy="14501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B727BE2-8AF9-FC7B-7629-0749E12D5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7" y="2161309"/>
            <a:ext cx="9953625" cy="368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46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35033D-49B3-1FB6-6B82-5C6D1EBF4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7856"/>
            <a:ext cx="10515600" cy="14685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DEC1C8E-1B2A-322E-5D4A-A3F540B96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565" y="2309093"/>
            <a:ext cx="2032000" cy="14685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87F1F66-869F-A28E-EA04-B5406B910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364" y="2309092"/>
            <a:ext cx="2170546" cy="146858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A897D03-9878-4D20-ECD2-E08611CA6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5708" y="2309093"/>
            <a:ext cx="2096655" cy="14685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6726026-F903-7C96-B39D-258F24B8D4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1565" y="4143374"/>
            <a:ext cx="2826326" cy="146858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92CDD45-3557-E034-38D1-7BC44641C4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3418" y="4143374"/>
            <a:ext cx="2438400" cy="14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24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A72CB72-A58C-B2F2-7C7C-0ACD5FF1A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019175"/>
            <a:ext cx="94107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38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8D9E3BB-18CC-5C81-353F-ADEDA6FBA6EF}"/>
              </a:ext>
            </a:extLst>
          </p:cNvPr>
          <p:cNvSpPr txBox="1"/>
          <p:nvPr/>
        </p:nvSpPr>
        <p:spPr>
          <a:xfrm>
            <a:off x="1274617" y="753653"/>
            <a:ext cx="9568873" cy="5940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b="1" dirty="0" err="1">
                <a:latin typeface="Sitka Text" pitchFamily="2" charset="0"/>
              </a:rPr>
              <a:t>Belas</a:t>
            </a:r>
            <a:r>
              <a:rPr lang="es-ES" sz="2000" b="1" dirty="0">
                <a:latin typeface="Sitka Text" pitchFamily="2" charset="0"/>
              </a:rPr>
              <a:t> Artes </a:t>
            </a:r>
          </a:p>
          <a:p>
            <a:r>
              <a:rPr lang="es-ES" sz="2000" b="1" dirty="0">
                <a:latin typeface="Sitka Text" pitchFamily="2" charset="0"/>
              </a:rPr>
              <a:t>Deseño</a:t>
            </a:r>
          </a:p>
          <a:p>
            <a:r>
              <a:rPr lang="es-ES" sz="2000" b="1" dirty="0" err="1">
                <a:latin typeface="Sitka Text" pitchFamily="2" charset="0"/>
              </a:rPr>
              <a:t>Filoloxía</a:t>
            </a:r>
            <a:r>
              <a:rPr lang="es-ES" sz="2000" b="1" dirty="0">
                <a:latin typeface="Sitka Text" pitchFamily="2" charset="0"/>
              </a:rPr>
              <a:t> Aplicada Galega e Española </a:t>
            </a:r>
          </a:p>
          <a:p>
            <a:r>
              <a:rPr lang="es-ES" sz="2000" b="1" dirty="0">
                <a:latin typeface="Sitka Text" pitchFamily="2" charset="0"/>
              </a:rPr>
              <a:t>Español: </a:t>
            </a:r>
            <a:r>
              <a:rPr lang="es-ES" sz="2000" b="1" dirty="0" err="1">
                <a:latin typeface="Sitka Text" pitchFamily="2" charset="0"/>
              </a:rPr>
              <a:t>Estudos</a:t>
            </a:r>
            <a:r>
              <a:rPr lang="es-ES" sz="2000" b="1" dirty="0">
                <a:latin typeface="Sitka Text" pitchFamily="2" charset="0"/>
              </a:rPr>
              <a:t> Lingüísticos e Literarios </a:t>
            </a:r>
          </a:p>
          <a:p>
            <a:r>
              <a:rPr lang="es-ES" sz="2000" b="1" dirty="0" err="1">
                <a:latin typeface="Sitka Text" pitchFamily="2" charset="0"/>
              </a:rPr>
              <a:t>Filoloxía</a:t>
            </a:r>
            <a:r>
              <a:rPr lang="es-ES" sz="2000" b="1" dirty="0">
                <a:latin typeface="Sitka Text" pitchFamily="2" charset="0"/>
              </a:rPr>
              <a:t> Clásica </a:t>
            </a:r>
          </a:p>
          <a:p>
            <a:r>
              <a:rPr lang="es-ES" sz="2000" b="1" dirty="0">
                <a:latin typeface="Sitka Text" pitchFamily="2" charset="0"/>
              </a:rPr>
              <a:t>Filosofía </a:t>
            </a:r>
          </a:p>
          <a:p>
            <a:r>
              <a:rPr lang="es-ES" sz="2000" b="1" dirty="0" err="1">
                <a:latin typeface="Sitka Text" pitchFamily="2" charset="0"/>
              </a:rPr>
              <a:t>Galego</a:t>
            </a:r>
            <a:r>
              <a:rPr lang="es-ES" sz="2000" b="1" dirty="0">
                <a:latin typeface="Sitka Text" pitchFamily="2" charset="0"/>
              </a:rPr>
              <a:t> e Portugués: </a:t>
            </a:r>
            <a:r>
              <a:rPr lang="es-ES" sz="2000" b="1" dirty="0" err="1">
                <a:latin typeface="Sitka Text" pitchFamily="2" charset="0"/>
              </a:rPr>
              <a:t>Estudos</a:t>
            </a:r>
            <a:r>
              <a:rPr lang="es-ES" sz="2000" b="1" dirty="0">
                <a:latin typeface="Sitka Text" pitchFamily="2" charset="0"/>
              </a:rPr>
              <a:t> Lingüísticos e </a:t>
            </a:r>
          </a:p>
          <a:p>
            <a:r>
              <a:rPr lang="es-ES" sz="2000" b="1" dirty="0">
                <a:latin typeface="Sitka Text" pitchFamily="2" charset="0"/>
              </a:rPr>
              <a:t>Historia </a:t>
            </a:r>
          </a:p>
          <a:p>
            <a:r>
              <a:rPr lang="es-ES" sz="2000" b="1" dirty="0">
                <a:latin typeface="Sitka Text" pitchFamily="2" charset="0"/>
              </a:rPr>
              <a:t>Historia da Arte </a:t>
            </a:r>
          </a:p>
          <a:p>
            <a:r>
              <a:rPr lang="es-ES" sz="2000" b="1" dirty="0">
                <a:latin typeface="Sitka Text" pitchFamily="2" charset="0"/>
              </a:rPr>
              <a:t>Inglés: </a:t>
            </a:r>
            <a:r>
              <a:rPr lang="es-ES" sz="2000" b="1" dirty="0" err="1">
                <a:latin typeface="Sitka Text" pitchFamily="2" charset="0"/>
              </a:rPr>
              <a:t>Estudos</a:t>
            </a:r>
            <a:r>
              <a:rPr lang="es-ES" sz="2000" b="1" dirty="0">
                <a:latin typeface="Sitka Text" pitchFamily="2" charset="0"/>
              </a:rPr>
              <a:t> Lingüísticos e Literarios </a:t>
            </a:r>
          </a:p>
          <a:p>
            <a:r>
              <a:rPr lang="es-ES" sz="2000" b="1" dirty="0" err="1">
                <a:latin typeface="Sitka Text" pitchFamily="2" charset="0"/>
              </a:rPr>
              <a:t>Lingua</a:t>
            </a:r>
            <a:r>
              <a:rPr lang="es-ES" sz="2000" b="1" dirty="0">
                <a:latin typeface="Sitka Text" pitchFamily="2" charset="0"/>
              </a:rPr>
              <a:t> e Literatura Españolas </a:t>
            </a:r>
          </a:p>
          <a:p>
            <a:r>
              <a:rPr lang="es-ES" sz="2000" b="1" dirty="0" err="1">
                <a:latin typeface="Sitka Text" pitchFamily="2" charset="0"/>
              </a:rPr>
              <a:t>Lingua</a:t>
            </a:r>
            <a:r>
              <a:rPr lang="es-ES" sz="2000" b="1" dirty="0">
                <a:latin typeface="Sitka Text" pitchFamily="2" charset="0"/>
              </a:rPr>
              <a:t> e Literatura Galegas </a:t>
            </a:r>
          </a:p>
          <a:p>
            <a:r>
              <a:rPr lang="es-ES" sz="2000" b="1" dirty="0" err="1">
                <a:latin typeface="Sitka Text" pitchFamily="2" charset="0"/>
              </a:rPr>
              <a:t>Lingua</a:t>
            </a:r>
            <a:r>
              <a:rPr lang="es-ES" sz="2000" b="1" dirty="0">
                <a:latin typeface="Sitka Text" pitchFamily="2" charset="0"/>
              </a:rPr>
              <a:t> e Literatura Inglesas </a:t>
            </a:r>
          </a:p>
          <a:p>
            <a:r>
              <a:rPr lang="es-ES" sz="2000" b="1" dirty="0" err="1">
                <a:latin typeface="Sitka Text" pitchFamily="2" charset="0"/>
              </a:rPr>
              <a:t>Linguas</a:t>
            </a:r>
            <a:r>
              <a:rPr lang="es-ES" sz="2000" b="1" dirty="0">
                <a:latin typeface="Sitka Text" pitchFamily="2" charset="0"/>
              </a:rPr>
              <a:t> e Literaturas Modernas </a:t>
            </a:r>
          </a:p>
          <a:p>
            <a:r>
              <a:rPr lang="es-ES" sz="2000" b="1" dirty="0" err="1">
                <a:latin typeface="Sitka Text" pitchFamily="2" charset="0"/>
              </a:rPr>
              <a:t>Linguas</a:t>
            </a:r>
            <a:r>
              <a:rPr lang="es-ES" sz="2000" b="1" dirty="0">
                <a:latin typeface="Sitka Text" pitchFamily="2" charset="0"/>
              </a:rPr>
              <a:t> </a:t>
            </a:r>
            <a:r>
              <a:rPr lang="es-ES" sz="2000" b="1" dirty="0" err="1">
                <a:latin typeface="Sitka Text" pitchFamily="2" charset="0"/>
              </a:rPr>
              <a:t>Estranxeiras</a:t>
            </a:r>
            <a:r>
              <a:rPr lang="es-ES" sz="2000" b="1" dirty="0">
                <a:latin typeface="Sitka Text" pitchFamily="2" charset="0"/>
              </a:rPr>
              <a:t> </a:t>
            </a:r>
          </a:p>
          <a:p>
            <a:r>
              <a:rPr lang="es-ES" sz="2000" b="1" dirty="0" err="1">
                <a:latin typeface="Sitka Text" pitchFamily="2" charset="0"/>
              </a:rPr>
              <a:t>Tradución</a:t>
            </a:r>
            <a:r>
              <a:rPr lang="es-ES" sz="2000" b="1" dirty="0">
                <a:latin typeface="Sitka Text" pitchFamily="2" charset="0"/>
              </a:rPr>
              <a:t> e Interpretación </a:t>
            </a:r>
          </a:p>
          <a:p>
            <a:r>
              <a:rPr lang="es-ES" sz="2000" b="1" dirty="0" err="1">
                <a:latin typeface="Sitka Text" pitchFamily="2" charset="0"/>
              </a:rPr>
              <a:t>Xeografía</a:t>
            </a:r>
            <a:r>
              <a:rPr lang="es-ES" sz="2000" b="1" dirty="0">
                <a:latin typeface="Sitka Text" pitchFamily="2" charset="0"/>
              </a:rPr>
              <a:t> e Historia </a:t>
            </a:r>
          </a:p>
          <a:p>
            <a:r>
              <a:rPr lang="es-ES" sz="2000" b="1" dirty="0" err="1">
                <a:latin typeface="Sitka Text" pitchFamily="2" charset="0"/>
              </a:rPr>
              <a:t>Xestión</a:t>
            </a:r>
            <a:r>
              <a:rPr lang="es-ES" sz="2000" b="1" dirty="0">
                <a:latin typeface="Sitka Text" pitchFamily="2" charset="0"/>
              </a:rPr>
              <a:t> Cultural </a:t>
            </a:r>
          </a:p>
          <a:p>
            <a:r>
              <a:rPr lang="es-ES" sz="2000" b="1" dirty="0" err="1">
                <a:latin typeface="Sitka Text" pitchFamily="2" charset="0"/>
              </a:rPr>
              <a:t>Xestión</a:t>
            </a:r>
            <a:r>
              <a:rPr lang="es-ES" sz="2000" b="1" dirty="0">
                <a:latin typeface="Sitka Text" pitchFamily="2" charset="0"/>
              </a:rPr>
              <a:t> </a:t>
            </a:r>
            <a:r>
              <a:rPr lang="es-ES" sz="2000" b="1" dirty="0" err="1">
                <a:latin typeface="Sitka Text" pitchFamily="2" charset="0"/>
              </a:rPr>
              <a:t>Dixital</a:t>
            </a:r>
            <a:r>
              <a:rPr lang="es-ES" sz="2000" b="1" dirty="0">
                <a:latin typeface="Sitka Text" pitchFamily="2" charset="0"/>
              </a:rPr>
              <a:t> da Información e Documentación</a:t>
            </a:r>
          </a:p>
        </p:txBody>
      </p:sp>
    </p:spTree>
    <p:extLst>
      <p:ext uri="{BB962C8B-B14F-4D97-AF65-F5344CB8AC3E}">
        <p14:creationId xmlns:p14="http://schemas.microsoft.com/office/powerpoint/2010/main" val="1603562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5255B7-5DA4-45B9-B9E2-CD09AAA19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56" y="247206"/>
            <a:ext cx="9583487" cy="63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11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AEE9BB9-2491-DA62-FDAF-5823F600A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800100"/>
            <a:ext cx="86296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16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2D2349-D360-4323-11A6-AB2CE3DE5C89}"/>
              </a:ext>
            </a:extLst>
          </p:cNvPr>
          <p:cNvSpPr txBox="1"/>
          <p:nvPr/>
        </p:nvSpPr>
        <p:spPr>
          <a:xfrm>
            <a:off x="1948873" y="900883"/>
            <a:ext cx="9421090" cy="4401205"/>
          </a:xfrm>
          <a:prstGeom prst="rect">
            <a:avLst/>
          </a:prstGeom>
          <a:solidFill>
            <a:srgbClr val="FF3300"/>
          </a:solidFill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Sitka Text" pitchFamily="2" charset="0"/>
              </a:rPr>
              <a:t>.</a:t>
            </a:r>
            <a:r>
              <a:rPr lang="pt-BR" sz="2800" dirty="0">
                <a:latin typeface="Sitka Text" pitchFamily="2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BIOLOXÍA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BIOTECNOLOXÍA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BIOQUÍMICA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CIENCIAS AMBIENTAIS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CIENCIAS DO MAR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CIENCIA E TECNOLOXÍA DOS ALIMENTOS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FÍSICA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MATEMÁTICAS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NANOCIENTA E NANOTECNOLOXÍA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QUÍMICA</a:t>
            </a:r>
            <a:endParaRPr lang="es-ES" sz="2800" b="1" dirty="0">
              <a:solidFill>
                <a:schemeClr val="bg1"/>
              </a:solidFill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52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828AF3-D7B9-4A8A-B785-AF5D4AEC3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29" y="556811"/>
            <a:ext cx="9964541" cy="57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72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587196-6361-4844-65EF-AC91F57E3D0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6000" dirty="0">
                <a:latin typeface="Sitka Text" pitchFamily="2" charset="0"/>
              </a:rPr>
              <a:t>            PROMOCIÓN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49ECD0-FE60-737F-398E-E7AA32FF9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>
                <a:latin typeface="Sitka Text" pitchFamily="2" charset="0"/>
              </a:rPr>
              <a:t>As alumnas e os alumnos </a:t>
            </a:r>
            <a:r>
              <a:rPr lang="es-ES" sz="3200" dirty="0" err="1">
                <a:latin typeface="Sitka Text" pitchFamily="2" charset="0"/>
              </a:rPr>
              <a:t>acadarán</a:t>
            </a:r>
            <a:r>
              <a:rPr lang="es-ES" sz="3200" dirty="0">
                <a:latin typeface="Sitka Text" pitchFamily="2" charset="0"/>
              </a:rPr>
              <a:t> a promoción de </a:t>
            </a:r>
            <a:r>
              <a:rPr lang="es-ES" sz="3200" dirty="0" err="1">
                <a:latin typeface="Sitka Text" pitchFamily="2" charset="0"/>
              </a:rPr>
              <a:t>primeiro</a:t>
            </a:r>
            <a:r>
              <a:rPr lang="es-ES" sz="3200" dirty="0">
                <a:latin typeface="Sitka Text" pitchFamily="2" charset="0"/>
              </a:rPr>
              <a:t> a segundo de </a:t>
            </a:r>
            <a:r>
              <a:rPr lang="es-ES" sz="3200" dirty="0" err="1">
                <a:latin typeface="Sitka Text" pitchFamily="2" charset="0"/>
              </a:rPr>
              <a:t>bacharelato</a:t>
            </a:r>
            <a:r>
              <a:rPr lang="es-ES" sz="3200" dirty="0">
                <a:latin typeface="Sitka Text" pitchFamily="2" charset="0"/>
              </a:rPr>
              <a:t> cando superen as materias cursadas </a:t>
            </a:r>
            <a:r>
              <a:rPr lang="es-ES" sz="3200" dirty="0" err="1">
                <a:latin typeface="Sitka Text" pitchFamily="2" charset="0"/>
              </a:rPr>
              <a:t>ou</a:t>
            </a:r>
            <a:r>
              <a:rPr lang="es-ES" sz="3200" dirty="0">
                <a:latin typeface="Sitka Text" pitchFamily="2" charset="0"/>
              </a:rPr>
              <a:t> </a:t>
            </a:r>
            <a:r>
              <a:rPr lang="es-ES" sz="3200" dirty="0" err="1">
                <a:latin typeface="Sitka Text" pitchFamily="2" charset="0"/>
              </a:rPr>
              <a:t>teñan</a:t>
            </a:r>
            <a:r>
              <a:rPr lang="es-ES" sz="3200" dirty="0">
                <a:latin typeface="Sitka Text" pitchFamily="2" charset="0"/>
              </a:rPr>
              <a:t> </a:t>
            </a:r>
            <a:r>
              <a:rPr lang="es-ES" sz="3200" dirty="0" err="1">
                <a:latin typeface="Sitka Text" pitchFamily="2" charset="0"/>
              </a:rPr>
              <a:t>avaliación</a:t>
            </a:r>
            <a:r>
              <a:rPr lang="es-ES" sz="3200" dirty="0">
                <a:latin typeface="Sitka Text" pitchFamily="2" charset="0"/>
              </a:rPr>
              <a:t> negativa en </a:t>
            </a:r>
            <a:r>
              <a:rPr lang="es-ES" sz="3200" dirty="0">
                <a:highlight>
                  <a:srgbClr val="FF0000"/>
                </a:highlight>
                <a:latin typeface="Sitka Text" pitchFamily="2" charset="0"/>
              </a:rPr>
              <a:t>dúas materias </a:t>
            </a:r>
            <a:r>
              <a:rPr lang="es-ES" sz="3200" dirty="0">
                <a:latin typeface="Sitka Text" pitchFamily="2" charset="0"/>
              </a:rPr>
              <a:t>como máximo.</a:t>
            </a:r>
            <a:r>
              <a:rPr lang="pt-BR" sz="3200" dirty="0"/>
              <a:t> </a:t>
            </a:r>
          </a:p>
          <a:p>
            <a:pPr algn="just"/>
            <a:r>
              <a:rPr lang="pt-BR" sz="3200" dirty="0"/>
              <a:t>As </a:t>
            </a:r>
            <a:r>
              <a:rPr lang="pt-BR" sz="3200" dirty="0" err="1"/>
              <a:t>alumnas</a:t>
            </a:r>
            <a:r>
              <a:rPr lang="pt-BR" sz="3200" dirty="0"/>
              <a:t> e os </a:t>
            </a:r>
            <a:r>
              <a:rPr lang="pt-BR" sz="3200" dirty="0" err="1"/>
              <a:t>alumnos</a:t>
            </a:r>
            <a:r>
              <a:rPr lang="pt-BR" sz="3200" dirty="0"/>
              <a:t> do primeiro curso de bacharelato que non </a:t>
            </a:r>
            <a:r>
              <a:rPr lang="pt-BR" sz="3200" dirty="0" err="1"/>
              <a:t>cumpran</a:t>
            </a:r>
            <a:r>
              <a:rPr lang="pt-BR" sz="3200" dirty="0"/>
              <a:t> as </a:t>
            </a:r>
            <a:r>
              <a:rPr lang="pt-BR" sz="3200" dirty="0" err="1"/>
              <a:t>condicións</a:t>
            </a:r>
            <a:r>
              <a:rPr lang="pt-BR" sz="3200" dirty="0"/>
              <a:t> de </a:t>
            </a:r>
            <a:r>
              <a:rPr lang="pt-BR" sz="3200" dirty="0" err="1"/>
              <a:t>promoción</a:t>
            </a:r>
            <a:r>
              <a:rPr lang="pt-BR" sz="3200" dirty="0"/>
              <a:t> </a:t>
            </a:r>
            <a:r>
              <a:rPr lang="pt-BR" sz="3200" dirty="0" err="1"/>
              <a:t>establecidas</a:t>
            </a:r>
            <a:r>
              <a:rPr lang="pt-BR" sz="3200" dirty="0"/>
              <a:t> </a:t>
            </a:r>
            <a:r>
              <a:rPr lang="pt-BR" sz="3200" dirty="0" err="1"/>
              <a:t>deberán</a:t>
            </a:r>
            <a:r>
              <a:rPr lang="pt-BR" sz="3200" dirty="0"/>
              <a:t> </a:t>
            </a:r>
            <a:r>
              <a:rPr lang="pt-BR" sz="3200" dirty="0" err="1"/>
              <a:t>matricularse</a:t>
            </a:r>
            <a:r>
              <a:rPr lang="pt-BR" sz="3200" dirty="0"/>
              <a:t> de todas as </a:t>
            </a:r>
            <a:r>
              <a:rPr lang="pt-BR" sz="3200" dirty="0" err="1"/>
              <a:t>materias</a:t>
            </a:r>
            <a:r>
              <a:rPr lang="pt-BR" sz="3200" dirty="0"/>
              <a:t> e repetir o curso na </a:t>
            </a:r>
            <a:r>
              <a:rPr lang="pt-BR" sz="3200" dirty="0" err="1"/>
              <a:t>súa</a:t>
            </a:r>
            <a:r>
              <a:rPr lang="pt-BR" sz="3200" dirty="0"/>
              <a:t> totalidade.</a:t>
            </a:r>
            <a:endParaRPr lang="es-ES" sz="3200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05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7CAA42A-FEBD-4D5B-6637-A66EE5811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838200"/>
            <a:ext cx="87534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76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BD3618-26AB-840B-4ECF-BAAD79BA153C}"/>
              </a:ext>
            </a:extLst>
          </p:cNvPr>
          <p:cNvSpPr txBox="1"/>
          <p:nvPr/>
        </p:nvSpPr>
        <p:spPr>
          <a:xfrm>
            <a:off x="1662545" y="794328"/>
            <a:ext cx="9134764" cy="5262979"/>
          </a:xfrm>
          <a:prstGeom prst="rect">
            <a:avLst/>
          </a:prstGeom>
          <a:solidFill>
            <a:srgbClr val="A162D0"/>
          </a:solidFill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Enfermaría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Farmacia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Fisioterapia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Logopedia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Medicina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Nutrición Humana e Dietética </a:t>
            </a:r>
          </a:p>
          <a:p>
            <a:r>
              <a:rPr lang="es-ES" sz="2800" b="1" dirty="0" err="1">
                <a:solidFill>
                  <a:schemeClr val="bg1"/>
                </a:solidFill>
                <a:latin typeface="Sitka Text" pitchFamily="2" charset="0"/>
              </a:rPr>
              <a:t>Odontoloxía</a:t>
            </a:r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Óptica e Optometría </a:t>
            </a:r>
          </a:p>
          <a:p>
            <a:r>
              <a:rPr lang="es-ES" sz="2800" b="1" dirty="0" err="1">
                <a:solidFill>
                  <a:schemeClr val="bg1"/>
                </a:solidFill>
                <a:latin typeface="Sitka Text" pitchFamily="2" charset="0"/>
              </a:rPr>
              <a:t>Podoloxía</a:t>
            </a:r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 </a:t>
            </a:r>
          </a:p>
          <a:p>
            <a:r>
              <a:rPr lang="es-ES" sz="2800" b="1" dirty="0" err="1">
                <a:solidFill>
                  <a:schemeClr val="bg1"/>
                </a:solidFill>
                <a:latin typeface="Sitka Text" pitchFamily="2" charset="0"/>
              </a:rPr>
              <a:t>Psicoloxía</a:t>
            </a:r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Terapia Ocupacional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Veterinaria</a:t>
            </a:r>
          </a:p>
        </p:txBody>
      </p:sp>
    </p:spTree>
    <p:extLst>
      <p:ext uri="{BB962C8B-B14F-4D97-AF65-F5344CB8AC3E}">
        <p14:creationId xmlns:p14="http://schemas.microsoft.com/office/powerpoint/2010/main" val="412831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701F780-616C-40A5-9303-F6A3B2B57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61" y="323416"/>
            <a:ext cx="9869277" cy="62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71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6A67E3-118F-F3B1-9042-0BC7F2E09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1339273"/>
            <a:ext cx="7869382" cy="441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36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B7351E-C5EB-3449-594E-7F3CCD2BBCAC}"/>
              </a:ext>
            </a:extLst>
          </p:cNvPr>
          <p:cNvSpPr txBox="1"/>
          <p:nvPr/>
        </p:nvSpPr>
        <p:spPr>
          <a:xfrm>
            <a:off x="812800" y="129309"/>
            <a:ext cx="10778835" cy="67710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Arquitectura Técnica</a:t>
            </a:r>
          </a:p>
          <a:p>
            <a:r>
              <a:rPr lang="es-ES" sz="1400" b="1" dirty="0"/>
              <a:t>Ciencia e </a:t>
            </a:r>
            <a:r>
              <a:rPr lang="es-ES" sz="1400" b="1" dirty="0" err="1"/>
              <a:t>Enxeñería</a:t>
            </a:r>
            <a:r>
              <a:rPr lang="es-ES" sz="1400" b="1" dirty="0"/>
              <a:t> de Datos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Aeroespacial </a:t>
            </a:r>
          </a:p>
          <a:p>
            <a:pPr algn="ctr"/>
            <a:r>
              <a:rPr lang="es-ES" sz="1400" b="1" dirty="0" err="1"/>
              <a:t>Enxeñaría</a:t>
            </a:r>
            <a:r>
              <a:rPr lang="es-ES" sz="1400" b="1" dirty="0"/>
              <a:t> Agraria</a:t>
            </a:r>
          </a:p>
          <a:p>
            <a:pPr algn="ctr"/>
            <a:r>
              <a:rPr lang="es-ES" sz="1400" b="1" dirty="0" err="1"/>
              <a:t>Enxeñaría</a:t>
            </a:r>
            <a:r>
              <a:rPr lang="es-ES" sz="1400" b="1" dirty="0"/>
              <a:t> Agrícola e Agroalimentaria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Biomédica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Civil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da </a:t>
            </a:r>
            <a:r>
              <a:rPr lang="es-ES" sz="1400" b="1" dirty="0" err="1"/>
              <a:t>Enerxía</a:t>
            </a:r>
            <a:r>
              <a:rPr lang="es-ES" sz="1400" b="1" dirty="0"/>
              <a:t> 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de Obras Públicas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de Procesos Químicos </a:t>
            </a:r>
            <a:r>
              <a:rPr lang="es-ES" sz="1400" b="1" dirty="0" err="1"/>
              <a:t>Industriais</a:t>
            </a:r>
            <a:endParaRPr lang="es-ES" sz="1400" b="1" dirty="0"/>
          </a:p>
          <a:p>
            <a:r>
              <a:rPr lang="es-ES" sz="1400" b="1" dirty="0" err="1"/>
              <a:t>Enxeñaría</a:t>
            </a:r>
            <a:r>
              <a:rPr lang="es-ES" sz="1400" b="1" dirty="0"/>
              <a:t> de </a:t>
            </a:r>
            <a:r>
              <a:rPr lang="es-ES" sz="1400" b="1" dirty="0" err="1"/>
              <a:t>Tecnoloxías</a:t>
            </a:r>
            <a:r>
              <a:rPr lang="es-ES" sz="1400" b="1" dirty="0"/>
              <a:t> de Telecomunicación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dos Recursos </a:t>
            </a:r>
            <a:r>
              <a:rPr lang="es-ES" sz="1400" b="1" dirty="0" err="1"/>
              <a:t>Mineiros</a:t>
            </a:r>
            <a:r>
              <a:rPr lang="es-ES" sz="1400" b="1" dirty="0"/>
              <a:t> e </a:t>
            </a:r>
            <a:r>
              <a:rPr lang="es-ES" sz="1400" b="1" dirty="0" err="1"/>
              <a:t>Enerxéticos</a:t>
            </a:r>
            <a:endParaRPr lang="es-ES" sz="1400" b="1" dirty="0"/>
          </a:p>
          <a:p>
            <a:r>
              <a:rPr lang="es-ES" sz="1400" b="1" dirty="0" err="1"/>
              <a:t>Enxeñaría</a:t>
            </a:r>
            <a:r>
              <a:rPr lang="es-ES" sz="1400" b="1" dirty="0"/>
              <a:t> Eléctrica</a:t>
            </a:r>
          </a:p>
          <a:p>
            <a:pPr algn="ctr"/>
            <a:r>
              <a:rPr lang="es-ES" sz="1400" b="1" dirty="0" err="1"/>
              <a:t>Enxeñaría</a:t>
            </a:r>
            <a:r>
              <a:rPr lang="es-ES" sz="1400" b="1" dirty="0"/>
              <a:t> Electrónica Industrial e Automática</a:t>
            </a:r>
          </a:p>
          <a:p>
            <a:pPr algn="ctr"/>
            <a:r>
              <a:rPr lang="es-ES" sz="1400" b="1" dirty="0" err="1"/>
              <a:t>Enxeñaría</a:t>
            </a:r>
            <a:r>
              <a:rPr lang="es-ES" sz="1400" b="1" dirty="0"/>
              <a:t> en Deseño Industrial e </a:t>
            </a:r>
            <a:r>
              <a:rPr lang="es-ES" sz="1400" b="1" dirty="0" err="1"/>
              <a:t>Desenvolvemento</a:t>
            </a:r>
            <a:r>
              <a:rPr lang="es-ES" sz="1400" b="1" dirty="0"/>
              <a:t> do </a:t>
            </a:r>
            <a:r>
              <a:rPr lang="es-ES" sz="1400" b="1" dirty="0" err="1"/>
              <a:t>Produto</a:t>
            </a:r>
            <a:endParaRPr lang="es-ES" sz="1400" b="1" dirty="0"/>
          </a:p>
          <a:p>
            <a:pPr algn="ctr"/>
            <a:r>
              <a:rPr lang="es-ES" sz="1400" b="1" dirty="0" err="1"/>
              <a:t>Enxeñaría</a:t>
            </a:r>
            <a:r>
              <a:rPr lang="es-ES" sz="1400" b="1" dirty="0"/>
              <a:t> en Organización Industrial</a:t>
            </a:r>
          </a:p>
          <a:p>
            <a:pPr algn="ctr"/>
            <a:r>
              <a:rPr lang="es-ES" sz="1400" b="1" dirty="0" err="1"/>
              <a:t>Enxeñaría</a:t>
            </a:r>
            <a:r>
              <a:rPr lang="es-ES" sz="1400" b="1" dirty="0"/>
              <a:t> en Química Industrial</a:t>
            </a:r>
          </a:p>
          <a:p>
            <a:pPr algn="ctr"/>
            <a:r>
              <a:rPr lang="es-ES" sz="1400" b="1" dirty="0" err="1"/>
              <a:t>Enxeñaría</a:t>
            </a:r>
            <a:r>
              <a:rPr lang="es-ES" sz="1400" b="1" dirty="0"/>
              <a:t> en </a:t>
            </a:r>
            <a:r>
              <a:rPr lang="es-ES" sz="1400" b="1" dirty="0" err="1"/>
              <a:t>Tecnoloxías</a:t>
            </a:r>
            <a:r>
              <a:rPr lang="es-ES" sz="1400" b="1" dirty="0"/>
              <a:t> </a:t>
            </a:r>
            <a:r>
              <a:rPr lang="es-ES" sz="1400" b="1" dirty="0" err="1"/>
              <a:t>Industriais</a:t>
            </a:r>
            <a:endParaRPr lang="es-ES" sz="1400" b="1" dirty="0"/>
          </a:p>
          <a:p>
            <a:pPr algn="r"/>
            <a:r>
              <a:rPr lang="es-ES" sz="1400" b="1" dirty="0" err="1"/>
              <a:t>Enxeñaría</a:t>
            </a:r>
            <a:r>
              <a:rPr lang="es-ES" sz="1400" b="1" dirty="0"/>
              <a:t> Forestal</a:t>
            </a:r>
          </a:p>
          <a:p>
            <a:pPr algn="r"/>
            <a:r>
              <a:rPr lang="es-ES" sz="1400" b="1" dirty="0" err="1"/>
              <a:t>Enxeñaría</a:t>
            </a:r>
            <a:r>
              <a:rPr lang="es-ES" sz="1400" b="1" dirty="0"/>
              <a:t> Forestal e do Medio Natural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Informática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Mecánica</a:t>
            </a:r>
          </a:p>
          <a:p>
            <a:pPr algn="ctr"/>
            <a:r>
              <a:rPr lang="es-ES" sz="1400" b="1" dirty="0" err="1"/>
              <a:t>Enxeñaría</a:t>
            </a:r>
            <a:r>
              <a:rPr lang="es-ES" sz="1400" b="1" dirty="0"/>
              <a:t> Naval e Oceánica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Química</a:t>
            </a:r>
          </a:p>
          <a:p>
            <a:pPr algn="r"/>
            <a:r>
              <a:rPr lang="es-ES" sz="1400" b="1" dirty="0" err="1"/>
              <a:t>Estudos</a:t>
            </a:r>
            <a:r>
              <a:rPr lang="es-ES" sz="1400" b="1" dirty="0"/>
              <a:t> de Arquitectura</a:t>
            </a:r>
          </a:p>
          <a:p>
            <a:r>
              <a:rPr lang="es-ES" sz="1400" b="1" dirty="0" err="1"/>
              <a:t>Intelixencia</a:t>
            </a:r>
            <a:r>
              <a:rPr lang="es-ES" sz="1400" b="1" dirty="0"/>
              <a:t> Artificial </a:t>
            </a:r>
          </a:p>
          <a:p>
            <a:pPr algn="ctr"/>
            <a:r>
              <a:rPr lang="es-ES" sz="1400" b="1" dirty="0"/>
              <a:t>Máquinas </a:t>
            </a:r>
            <a:r>
              <a:rPr lang="es-ES" sz="1400" b="1" dirty="0" err="1"/>
              <a:t>Navais</a:t>
            </a:r>
            <a:endParaRPr lang="es-ES" sz="1400" b="1" dirty="0"/>
          </a:p>
          <a:p>
            <a:pPr algn="ctr"/>
            <a:r>
              <a:rPr lang="es-ES" sz="1400" b="1" dirty="0"/>
              <a:t>Náutica e Transporte Marítimo</a:t>
            </a:r>
          </a:p>
          <a:p>
            <a:r>
              <a:rPr lang="es-ES" sz="1400" b="1" dirty="0" err="1"/>
              <a:t>Paisaxe</a:t>
            </a:r>
            <a:endParaRPr lang="es-ES" sz="1400" b="1" dirty="0"/>
          </a:p>
          <a:p>
            <a:r>
              <a:rPr lang="es-ES" sz="1400" b="1" dirty="0"/>
              <a:t>Robótica</a:t>
            </a:r>
          </a:p>
          <a:p>
            <a:r>
              <a:rPr lang="es-ES" sz="1400" b="1" dirty="0" err="1"/>
              <a:t>Tecnoloxía</a:t>
            </a:r>
            <a:r>
              <a:rPr lang="es-ES" sz="1400" b="1" dirty="0"/>
              <a:t> da </a:t>
            </a:r>
            <a:r>
              <a:rPr lang="es-ES" sz="1400" b="1" dirty="0" err="1"/>
              <a:t>Enxeñaría</a:t>
            </a:r>
            <a:r>
              <a:rPr lang="es-ES" sz="1400" b="1" dirty="0"/>
              <a:t> Civil</a:t>
            </a:r>
          </a:p>
        </p:txBody>
      </p:sp>
    </p:spTree>
    <p:extLst>
      <p:ext uri="{BB962C8B-B14F-4D97-AF65-F5344CB8AC3E}">
        <p14:creationId xmlns:p14="http://schemas.microsoft.com/office/powerpoint/2010/main" val="4176578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E4888D9-4E08-4DC3-BF08-84313CC5F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66" y="147179"/>
            <a:ext cx="10155067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628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A3FC90-A13C-D6A5-1448-21EB82423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55" y="823912"/>
            <a:ext cx="7499927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69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C2BA83-DEF8-7F3D-DF08-6EA7AC77F389}"/>
              </a:ext>
            </a:extLst>
          </p:cNvPr>
          <p:cNvSpPr txBox="1"/>
          <p:nvPr/>
        </p:nvSpPr>
        <p:spPr>
          <a:xfrm>
            <a:off x="332510" y="387927"/>
            <a:ext cx="11388436" cy="61247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s-ES" sz="1400" b="1" dirty="0">
                <a:latin typeface="Sitka Text" pitchFamily="2" charset="0"/>
              </a:rPr>
              <a:t>Administración e Dirección de Empresas</a:t>
            </a:r>
          </a:p>
          <a:p>
            <a:r>
              <a:rPr lang="es-ES" sz="1400" b="1" dirty="0">
                <a:latin typeface="Sitka Text" pitchFamily="2" charset="0"/>
              </a:rPr>
              <a:t>Ciencias da </a:t>
            </a:r>
            <a:r>
              <a:rPr lang="es-ES" sz="1400" b="1" dirty="0" err="1">
                <a:latin typeface="Sitka Text" pitchFamily="2" charset="0"/>
              </a:rPr>
              <a:t>Actividade</a:t>
            </a:r>
            <a:r>
              <a:rPr lang="es-ES" sz="1400" b="1" dirty="0">
                <a:latin typeface="Sitka Text" pitchFamily="2" charset="0"/>
              </a:rPr>
              <a:t> Física e do Deporte</a:t>
            </a:r>
          </a:p>
          <a:p>
            <a:r>
              <a:rPr lang="es-ES" sz="1400" b="1" dirty="0">
                <a:latin typeface="Sitka Text" pitchFamily="2" charset="0"/>
              </a:rPr>
              <a:t>Ciencia Política e da Administración</a:t>
            </a:r>
          </a:p>
          <a:p>
            <a:pPr algn="r"/>
            <a:r>
              <a:rPr lang="es-ES" sz="1400" b="1" dirty="0">
                <a:latin typeface="Sitka Text" pitchFamily="2" charset="0"/>
              </a:rPr>
              <a:t>Ciencias </a:t>
            </a:r>
            <a:r>
              <a:rPr lang="es-ES" sz="1400" b="1" dirty="0" err="1">
                <a:latin typeface="Sitka Text" pitchFamily="2" charset="0"/>
              </a:rPr>
              <a:t>Empresariais</a:t>
            </a:r>
            <a:endParaRPr lang="es-ES" sz="1400" b="1" dirty="0">
              <a:latin typeface="Sitka Text" pitchFamily="2" charset="0"/>
            </a:endParaRPr>
          </a:p>
          <a:p>
            <a:r>
              <a:rPr lang="es-ES" sz="1400" b="1" dirty="0">
                <a:latin typeface="Sitka Text" pitchFamily="2" charset="0"/>
              </a:rPr>
              <a:t>Comercio</a:t>
            </a:r>
          </a:p>
          <a:p>
            <a:r>
              <a:rPr lang="es-ES" sz="1400" b="1" dirty="0">
                <a:latin typeface="Sitka Text" pitchFamily="2" charset="0"/>
              </a:rPr>
              <a:t>Comunicación Audiovisual</a:t>
            </a:r>
          </a:p>
          <a:p>
            <a:r>
              <a:rPr lang="es-ES" sz="1400" b="1" dirty="0">
                <a:latin typeface="Sitka Text" pitchFamily="2" charset="0"/>
              </a:rPr>
              <a:t>Creación </a:t>
            </a:r>
            <a:r>
              <a:rPr lang="es-ES" sz="1400" b="1" dirty="0" err="1">
                <a:latin typeface="Sitka Text" pitchFamily="2" charset="0"/>
              </a:rPr>
              <a:t>Dixital</a:t>
            </a:r>
            <a:r>
              <a:rPr lang="es-ES" sz="1400" b="1" dirty="0">
                <a:latin typeface="Sitka Text" pitchFamily="2" charset="0"/>
              </a:rPr>
              <a:t>, Animación e </a:t>
            </a:r>
            <a:r>
              <a:rPr lang="es-ES" sz="1400" b="1" dirty="0" err="1">
                <a:latin typeface="Sitka Text" pitchFamily="2" charset="0"/>
              </a:rPr>
              <a:t>Videoxogos</a:t>
            </a:r>
            <a:endParaRPr lang="es-ES" sz="1400" b="1" dirty="0">
              <a:latin typeface="Sitka Text" pitchFamily="2" charset="0"/>
            </a:endParaRPr>
          </a:p>
          <a:p>
            <a:r>
              <a:rPr lang="es-ES" sz="1400" b="1" dirty="0" err="1">
                <a:latin typeface="Sitka Text" pitchFamily="2" charset="0"/>
              </a:rPr>
              <a:t>Criminoloxía</a:t>
            </a:r>
            <a:r>
              <a:rPr lang="es-ES" sz="1400" b="1" dirty="0">
                <a:latin typeface="Sitka Text" pitchFamily="2" charset="0"/>
              </a:rPr>
              <a:t> </a:t>
            </a:r>
          </a:p>
          <a:p>
            <a:r>
              <a:rPr lang="es-ES" sz="1400" b="1" dirty="0" err="1">
                <a:latin typeface="Sitka Text" pitchFamily="2" charset="0"/>
              </a:rPr>
              <a:t>Dereito</a:t>
            </a:r>
            <a:endParaRPr lang="es-ES" sz="1400" b="1" dirty="0">
              <a:latin typeface="Sitka Text" pitchFamily="2" charset="0"/>
            </a:endParaRPr>
          </a:p>
          <a:p>
            <a:r>
              <a:rPr lang="es-ES" sz="1400" b="1" dirty="0">
                <a:latin typeface="Sitka Text" pitchFamily="2" charset="0"/>
              </a:rPr>
              <a:t>Dirección e </a:t>
            </a:r>
            <a:r>
              <a:rPr lang="es-ES" sz="1400" b="1" dirty="0" err="1">
                <a:latin typeface="Sitka Text" pitchFamily="2" charset="0"/>
              </a:rPr>
              <a:t>Xestión</a:t>
            </a:r>
            <a:r>
              <a:rPr lang="es-ES" sz="1400" b="1" dirty="0">
                <a:latin typeface="Sitka Text" pitchFamily="2" charset="0"/>
              </a:rPr>
              <a:t> Pública</a:t>
            </a:r>
          </a:p>
          <a:p>
            <a:pPr algn="r"/>
            <a:r>
              <a:rPr lang="es-ES" sz="1400" b="1" dirty="0">
                <a:latin typeface="Sitka Text" pitchFamily="2" charset="0"/>
              </a:rPr>
              <a:t>Economía</a:t>
            </a:r>
          </a:p>
          <a:p>
            <a:pPr algn="ctr"/>
            <a:r>
              <a:rPr lang="es-ES" sz="1400" b="1" dirty="0">
                <a:latin typeface="Sitka Text" pitchFamily="2" charset="0"/>
              </a:rPr>
              <a:t>Educación Infantil </a:t>
            </a:r>
          </a:p>
          <a:p>
            <a:pPr algn="ctr"/>
            <a:r>
              <a:rPr lang="es-ES" sz="1400" b="1" dirty="0">
                <a:latin typeface="Sitka Text" pitchFamily="2" charset="0"/>
              </a:rPr>
              <a:t>Educación Primaria</a:t>
            </a:r>
          </a:p>
          <a:p>
            <a:r>
              <a:rPr lang="es-ES" sz="1400" b="1" dirty="0">
                <a:latin typeface="Sitka Text" pitchFamily="2" charset="0"/>
              </a:rPr>
              <a:t>Educación Social</a:t>
            </a:r>
          </a:p>
          <a:p>
            <a:pPr algn="r"/>
            <a:r>
              <a:rPr lang="es-ES" sz="1400" b="1" dirty="0">
                <a:latin typeface="Sitka Text" pitchFamily="2" charset="0"/>
              </a:rPr>
              <a:t>Empresa e </a:t>
            </a:r>
            <a:r>
              <a:rPr lang="es-ES" sz="1400" b="1" dirty="0" err="1">
                <a:latin typeface="Sitka Text" pitchFamily="2" charset="0"/>
              </a:rPr>
              <a:t>Tecnoloxía</a:t>
            </a:r>
            <a:endParaRPr lang="es-ES" sz="1400" b="1" dirty="0">
              <a:latin typeface="Sitka Text" pitchFamily="2" charset="0"/>
            </a:endParaRPr>
          </a:p>
          <a:p>
            <a:pPr algn="ctr"/>
            <a:r>
              <a:rPr lang="es-ES" sz="1400" b="1" dirty="0">
                <a:latin typeface="Sitka Text" pitchFamily="2" charset="0"/>
              </a:rPr>
              <a:t>Mestre en Educación Infantil</a:t>
            </a:r>
          </a:p>
          <a:p>
            <a:pPr algn="ctr"/>
            <a:r>
              <a:rPr lang="es-ES" sz="1400" b="1" dirty="0">
                <a:latin typeface="Sitka Text" pitchFamily="2" charset="0"/>
              </a:rPr>
              <a:t>Mestre en Educación Primaria</a:t>
            </a:r>
          </a:p>
          <a:p>
            <a:r>
              <a:rPr lang="es-ES" sz="1400" b="1" dirty="0" err="1">
                <a:latin typeface="Sitka Text" pitchFamily="2" charset="0"/>
              </a:rPr>
              <a:t>Pedagoxía</a:t>
            </a:r>
            <a:r>
              <a:rPr lang="es-ES" sz="1400" b="1" dirty="0">
                <a:latin typeface="Sitka Text" pitchFamily="2" charset="0"/>
              </a:rPr>
              <a:t> </a:t>
            </a:r>
          </a:p>
          <a:p>
            <a:pPr algn="ctr"/>
            <a:r>
              <a:rPr lang="es-ES" sz="1400" b="1" dirty="0" err="1">
                <a:latin typeface="Sitka Text" pitchFamily="2" charset="0"/>
              </a:rPr>
              <a:t>Publicidade</a:t>
            </a:r>
            <a:r>
              <a:rPr lang="es-ES" sz="1400" b="1" dirty="0">
                <a:latin typeface="Sitka Text" pitchFamily="2" charset="0"/>
              </a:rPr>
              <a:t> e </a:t>
            </a:r>
            <a:r>
              <a:rPr lang="es-ES" sz="1400" b="1" dirty="0" err="1">
                <a:latin typeface="Sitka Text" pitchFamily="2" charset="0"/>
              </a:rPr>
              <a:t>Relacións</a:t>
            </a:r>
            <a:r>
              <a:rPr lang="es-ES" sz="1400" b="1" dirty="0">
                <a:latin typeface="Sitka Text" pitchFamily="2" charset="0"/>
              </a:rPr>
              <a:t> Públicas</a:t>
            </a:r>
          </a:p>
          <a:p>
            <a:pPr algn="ctr"/>
            <a:r>
              <a:rPr lang="es-ES" sz="1400" b="1" dirty="0" err="1">
                <a:latin typeface="Sitka Text" pitchFamily="2" charset="0"/>
              </a:rPr>
              <a:t>Relacións</a:t>
            </a:r>
            <a:r>
              <a:rPr lang="es-ES" sz="1400" b="1" dirty="0">
                <a:latin typeface="Sitka Text" pitchFamily="2" charset="0"/>
              </a:rPr>
              <a:t> </a:t>
            </a:r>
            <a:r>
              <a:rPr lang="es-ES" sz="1400" b="1" dirty="0" err="1">
                <a:latin typeface="Sitka Text" pitchFamily="2" charset="0"/>
              </a:rPr>
              <a:t>Internacionais</a:t>
            </a:r>
            <a:r>
              <a:rPr lang="es-ES" sz="1400" b="1" dirty="0">
                <a:latin typeface="Sitka Text" pitchFamily="2" charset="0"/>
              </a:rPr>
              <a:t> </a:t>
            </a:r>
          </a:p>
          <a:p>
            <a:pPr algn="ctr"/>
            <a:r>
              <a:rPr lang="es-ES" sz="1400" b="1" dirty="0" err="1">
                <a:latin typeface="Sitka Text" pitchFamily="2" charset="0"/>
              </a:rPr>
              <a:t>Relacións</a:t>
            </a:r>
            <a:r>
              <a:rPr lang="es-ES" sz="1400" b="1" dirty="0">
                <a:latin typeface="Sitka Text" pitchFamily="2" charset="0"/>
              </a:rPr>
              <a:t> </a:t>
            </a:r>
            <a:r>
              <a:rPr lang="es-ES" sz="1400" b="1" dirty="0" err="1">
                <a:latin typeface="Sitka Text" pitchFamily="2" charset="0"/>
              </a:rPr>
              <a:t>Laborais</a:t>
            </a:r>
            <a:r>
              <a:rPr lang="es-ES" sz="1400" b="1" dirty="0">
                <a:latin typeface="Sitka Text" pitchFamily="2" charset="0"/>
              </a:rPr>
              <a:t> e Recursos Humanos</a:t>
            </a:r>
          </a:p>
          <a:p>
            <a:r>
              <a:rPr lang="es-ES" sz="1400" b="1" dirty="0" err="1">
                <a:latin typeface="Sitka Text" pitchFamily="2" charset="0"/>
              </a:rPr>
              <a:t>Socioloxía</a:t>
            </a:r>
            <a:endParaRPr lang="es-ES" sz="1400" b="1" dirty="0">
              <a:latin typeface="Sitka Text" pitchFamily="2" charset="0"/>
            </a:endParaRPr>
          </a:p>
          <a:p>
            <a:r>
              <a:rPr lang="es-ES" sz="1400" b="1" dirty="0" err="1">
                <a:latin typeface="Sitka Text" pitchFamily="2" charset="0"/>
              </a:rPr>
              <a:t>Traballo</a:t>
            </a:r>
            <a:r>
              <a:rPr lang="es-ES" sz="1400" b="1" dirty="0">
                <a:latin typeface="Sitka Text" pitchFamily="2" charset="0"/>
              </a:rPr>
              <a:t> Social </a:t>
            </a:r>
          </a:p>
          <a:p>
            <a:pPr algn="r"/>
            <a:r>
              <a:rPr lang="es-ES" sz="1400" b="1" dirty="0">
                <a:latin typeface="Sitka Text" pitchFamily="2" charset="0"/>
              </a:rPr>
              <a:t>Turismo</a:t>
            </a:r>
          </a:p>
          <a:p>
            <a:r>
              <a:rPr lang="es-ES" sz="1400" b="1" dirty="0" err="1">
                <a:latin typeface="Sitka Text" pitchFamily="2" charset="0"/>
              </a:rPr>
              <a:t>Xeografía</a:t>
            </a:r>
            <a:r>
              <a:rPr lang="es-ES" sz="1400" b="1" dirty="0">
                <a:latin typeface="Sitka Text" pitchFamily="2" charset="0"/>
              </a:rPr>
              <a:t> e Ordenación do Territorio</a:t>
            </a:r>
          </a:p>
          <a:p>
            <a:pPr algn="r"/>
            <a:r>
              <a:rPr lang="es-ES" sz="1400" b="1" dirty="0" err="1">
                <a:latin typeface="Sitka Text" pitchFamily="2" charset="0"/>
              </a:rPr>
              <a:t>Xestión</a:t>
            </a:r>
            <a:r>
              <a:rPr lang="es-ES" sz="1400" b="1" dirty="0">
                <a:latin typeface="Sitka Text" pitchFamily="2" charset="0"/>
              </a:rPr>
              <a:t> de Empresas </a:t>
            </a:r>
            <a:r>
              <a:rPr lang="es-ES" sz="1400" b="1" dirty="0" err="1">
                <a:latin typeface="Sitka Text" pitchFamily="2" charset="0"/>
              </a:rPr>
              <a:t>Hostaleiras</a:t>
            </a:r>
            <a:r>
              <a:rPr lang="es-ES" sz="1400" b="1" dirty="0">
                <a:latin typeface="Sitka Text" pitchFamily="2" charset="0"/>
              </a:rPr>
              <a:t> </a:t>
            </a:r>
          </a:p>
          <a:p>
            <a:r>
              <a:rPr lang="es-ES" sz="1400" b="1" dirty="0" err="1">
                <a:latin typeface="Sitka Text" pitchFamily="2" charset="0"/>
              </a:rPr>
              <a:t>Xestión</a:t>
            </a:r>
            <a:r>
              <a:rPr lang="es-ES" sz="1400" b="1" dirty="0">
                <a:latin typeface="Sitka Text" pitchFamily="2" charset="0"/>
              </a:rPr>
              <a:t> Industrial de Moda</a:t>
            </a:r>
          </a:p>
          <a:p>
            <a:r>
              <a:rPr lang="es-ES" sz="1400" b="1" dirty="0" err="1">
                <a:latin typeface="Sitka Text" pitchFamily="2" charset="0"/>
              </a:rPr>
              <a:t>Xornalismo</a:t>
            </a:r>
            <a:r>
              <a:rPr lang="es-ES" sz="1400" b="1" dirty="0">
                <a:latin typeface="Sitka Text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345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FEDA957-BA1C-4E2C-B5C7-4C7C0AC0F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2" y="113837"/>
            <a:ext cx="9897856" cy="66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63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7CA5974-DA74-493F-9B8F-50F86C97A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77" y="232916"/>
            <a:ext cx="10002646" cy="63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63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BC785-E2D3-EC53-C094-E58A22E7F1B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6000" b="1" dirty="0">
                <a:latin typeface="Sitka Text" pitchFamily="2" charset="0"/>
              </a:rPr>
              <a:t>MATERIAS PENDENTES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2D2072-9DC6-E016-E8AF-97F3EDE19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O </a:t>
            </a:r>
            <a:r>
              <a:rPr lang="pt-BR" dirty="0" err="1"/>
              <a:t>alumnado</a:t>
            </a:r>
            <a:r>
              <a:rPr lang="pt-BR" dirty="0"/>
              <a:t> que </a:t>
            </a:r>
            <a:r>
              <a:rPr lang="pt-BR" dirty="0" err="1"/>
              <a:t>acade</a:t>
            </a:r>
            <a:r>
              <a:rPr lang="pt-BR" dirty="0"/>
              <a:t> a </a:t>
            </a:r>
            <a:r>
              <a:rPr lang="pt-BR" dirty="0" err="1"/>
              <a:t>promoción</a:t>
            </a:r>
            <a:r>
              <a:rPr lang="pt-BR" dirty="0"/>
              <a:t> ao segundo curso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materias</a:t>
            </a:r>
            <a:r>
              <a:rPr lang="pt-BR" dirty="0"/>
              <a:t> pendentes </a:t>
            </a:r>
            <a:r>
              <a:rPr lang="pt-BR" dirty="0" err="1"/>
              <a:t>deberá</a:t>
            </a:r>
            <a:r>
              <a:rPr lang="pt-BR" dirty="0"/>
              <a:t> </a:t>
            </a:r>
            <a:r>
              <a:rPr lang="pt-BR" dirty="0" err="1"/>
              <a:t>matricularse</a:t>
            </a:r>
            <a:r>
              <a:rPr lang="pt-BR" dirty="0"/>
              <a:t> delas e </a:t>
            </a:r>
            <a:r>
              <a:rPr lang="pt-BR" dirty="0" err="1"/>
              <a:t>cursalas</a:t>
            </a:r>
            <a:r>
              <a:rPr lang="pt-BR" dirty="0"/>
              <a:t> ao longo do curso.</a:t>
            </a:r>
          </a:p>
          <a:p>
            <a:r>
              <a:rPr lang="pt-BR" dirty="0"/>
              <a:t>A </a:t>
            </a:r>
            <a:r>
              <a:rPr lang="pt-BR" dirty="0" err="1"/>
              <a:t>avaliación</a:t>
            </a:r>
            <a:r>
              <a:rPr lang="pt-BR" dirty="0"/>
              <a:t> destas </a:t>
            </a:r>
            <a:r>
              <a:rPr lang="pt-BR" dirty="0" err="1"/>
              <a:t>materias</a:t>
            </a:r>
            <a:r>
              <a:rPr lang="pt-BR" dirty="0"/>
              <a:t> terá que ser anterior á das </a:t>
            </a:r>
            <a:r>
              <a:rPr lang="pt-BR" dirty="0" err="1"/>
              <a:t>materias</a:t>
            </a:r>
            <a:r>
              <a:rPr lang="pt-BR" dirty="0"/>
              <a:t> de segundo curso.</a:t>
            </a:r>
          </a:p>
          <a:p>
            <a:pPr algn="just"/>
            <a:r>
              <a:rPr lang="pt-BR" dirty="0"/>
              <a:t>Continuidade entre </a:t>
            </a:r>
            <a:r>
              <a:rPr lang="pt-BR" dirty="0" err="1"/>
              <a:t>materias</a:t>
            </a:r>
            <a:r>
              <a:rPr lang="pt-BR" dirty="0"/>
              <a:t> de bacharelato: por exemplo </a:t>
            </a:r>
            <a:r>
              <a:rPr lang="es-ES" dirty="0"/>
              <a:t> </a:t>
            </a:r>
            <a:r>
              <a:rPr lang="es-ES" dirty="0" err="1"/>
              <a:t>Debuxo</a:t>
            </a:r>
            <a:r>
              <a:rPr lang="es-ES" dirty="0"/>
              <a:t> Artístico I e </a:t>
            </a:r>
            <a:r>
              <a:rPr lang="es-ES" dirty="0" err="1"/>
              <a:t>Debuxo</a:t>
            </a:r>
            <a:r>
              <a:rPr lang="es-ES" dirty="0"/>
              <a:t> Artístico II… Física e Química ( de 1º) e Física (2º) </a:t>
            </a:r>
            <a:r>
              <a:rPr lang="es-ES" dirty="0" err="1"/>
              <a:t>ou</a:t>
            </a:r>
            <a:r>
              <a:rPr lang="es-ES" dirty="0"/>
              <a:t> Química (2º), </a:t>
            </a:r>
            <a:r>
              <a:rPr lang="pt-BR" dirty="0" err="1"/>
              <a:t>Bioloxía</a:t>
            </a:r>
            <a:r>
              <a:rPr lang="pt-BR" dirty="0"/>
              <a:t>, </a:t>
            </a:r>
            <a:r>
              <a:rPr lang="pt-BR" dirty="0" err="1"/>
              <a:t>Xeoloxía</a:t>
            </a:r>
            <a:r>
              <a:rPr lang="pt-BR" dirty="0"/>
              <a:t> e </a:t>
            </a:r>
            <a:r>
              <a:rPr lang="pt-BR" dirty="0" err="1"/>
              <a:t>Ciencias</a:t>
            </a:r>
            <a:r>
              <a:rPr lang="pt-BR" dirty="0"/>
              <a:t> Ambientais (de 1º) e </a:t>
            </a:r>
            <a:r>
              <a:rPr lang="pt-BR" dirty="0" err="1"/>
              <a:t>Bioloxía</a:t>
            </a:r>
            <a:r>
              <a:rPr lang="pt-BR" dirty="0"/>
              <a:t> (2º) ou </a:t>
            </a:r>
            <a:r>
              <a:rPr lang="pt-BR" dirty="0" err="1"/>
              <a:t>Ciencias</a:t>
            </a:r>
            <a:r>
              <a:rPr lang="pt-BR" dirty="0"/>
              <a:t> Ambientais (2º). A </a:t>
            </a:r>
            <a:r>
              <a:rPr lang="pt-BR" dirty="0" err="1"/>
              <a:t>superación</a:t>
            </a:r>
            <a:r>
              <a:rPr lang="pt-BR" dirty="0"/>
              <a:t> das </a:t>
            </a:r>
            <a:r>
              <a:rPr lang="pt-BR" dirty="0" err="1"/>
              <a:t>materias</a:t>
            </a:r>
            <a:r>
              <a:rPr lang="pt-BR" dirty="0"/>
              <a:t> de segundo curso que se </a:t>
            </a:r>
            <a:r>
              <a:rPr lang="pt-BR" dirty="0" err="1"/>
              <a:t>indican</a:t>
            </a:r>
            <a:r>
              <a:rPr lang="pt-BR" dirty="0"/>
              <a:t>  estará condicionada á </a:t>
            </a:r>
            <a:r>
              <a:rPr lang="pt-BR" dirty="0" err="1"/>
              <a:t>superación</a:t>
            </a:r>
            <a:r>
              <a:rPr lang="pt-BR" dirty="0"/>
              <a:t> das correspondentes </a:t>
            </a:r>
            <a:r>
              <a:rPr lang="pt-BR" dirty="0" err="1"/>
              <a:t>materias</a:t>
            </a:r>
            <a:r>
              <a:rPr lang="pt-BR" dirty="0"/>
              <a:t> de primeiro curso indicadas  por implicar continuidade.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55313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ónica Diz Orienta: Nuevos grados universitarios en el Sistema  Universitario Gallego en el curso 2022-2023">
            <a:extLst>
              <a:ext uri="{FF2B5EF4-FFF2-40B4-BE49-F238E27FC236}">
                <a16:creationId xmlns:a16="http://schemas.microsoft.com/office/drawing/2014/main" id="{8D90F950-63AE-6338-BE5F-6C78D19C3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64" y="1041149"/>
            <a:ext cx="5423026" cy="401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9323975-12AA-2C20-2EED-E677C5D38028}"/>
              </a:ext>
            </a:extLst>
          </p:cNvPr>
          <p:cNvSpPr txBox="1"/>
          <p:nvPr/>
        </p:nvSpPr>
        <p:spPr>
          <a:xfrm>
            <a:off x="3331524" y="5313680"/>
            <a:ext cx="1570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b="1" dirty="0">
                <a:hlinkClick r:id="rId3"/>
              </a:rPr>
              <a:t>GRAOS UDC</a:t>
            </a:r>
            <a:endParaRPr lang="gl-ES" sz="24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858BAE-1E78-089D-C065-6DDF0856B462}"/>
              </a:ext>
            </a:extLst>
          </p:cNvPr>
          <p:cNvSpPr txBox="1"/>
          <p:nvPr/>
        </p:nvSpPr>
        <p:spPr>
          <a:xfrm>
            <a:off x="5379719" y="5313679"/>
            <a:ext cx="116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b="1" dirty="0">
                <a:hlinkClick r:id="rId4"/>
              </a:rPr>
              <a:t>GRAOS USC</a:t>
            </a:r>
            <a:endParaRPr lang="gl-ES" sz="24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67D3AD-8A69-A9B7-75BD-85E8CD527F78}"/>
              </a:ext>
            </a:extLst>
          </p:cNvPr>
          <p:cNvSpPr txBox="1"/>
          <p:nvPr/>
        </p:nvSpPr>
        <p:spPr>
          <a:xfrm>
            <a:off x="6812282" y="5313679"/>
            <a:ext cx="130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b="1" dirty="0">
                <a:hlinkClick r:id="rId5"/>
              </a:rPr>
              <a:t>GRAOS UVIGO</a:t>
            </a:r>
            <a:endParaRPr lang="gl-ES" sz="2400" b="1" dirty="0"/>
          </a:p>
        </p:txBody>
      </p:sp>
    </p:spTree>
    <p:extLst>
      <p:ext uri="{BB962C8B-B14F-4D97-AF65-F5344CB8AC3E}">
        <p14:creationId xmlns:p14="http://schemas.microsoft.com/office/powerpoint/2010/main" val="3738916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uáles son las becas MEC? Infórmate aquí en Formación y Estudios |  Formación y Estudios">
            <a:extLst>
              <a:ext uri="{FF2B5EF4-FFF2-40B4-BE49-F238E27FC236}">
                <a16:creationId xmlns:a16="http://schemas.microsoft.com/office/drawing/2014/main" id="{9A103586-FD26-3EFD-F319-C7E7CF319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68" y="744647"/>
            <a:ext cx="7930364" cy="536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7886089-87B1-22BE-AB3A-290A47BE5095}"/>
              </a:ext>
            </a:extLst>
          </p:cNvPr>
          <p:cNvSpPr txBox="1"/>
          <p:nvPr/>
        </p:nvSpPr>
        <p:spPr>
          <a:xfrm>
            <a:off x="2247900" y="266700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BECAS MEC para estudiar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11609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CA345-3C77-4EBF-94EF-DE014C61DB7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b="1" dirty="0"/>
              <a:t>CAMBIO DE MODALIDADE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01D4CD-A9FB-4375-A761-F64B120A3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</a:t>
            </a:r>
            <a:r>
              <a:rPr lang="pt-BR" dirty="0" err="1"/>
              <a:t>alumnado</a:t>
            </a:r>
            <a:r>
              <a:rPr lang="pt-BR" dirty="0"/>
              <a:t> que </a:t>
            </a:r>
            <a:r>
              <a:rPr lang="pt-BR" dirty="0" err="1"/>
              <a:t>cursase</a:t>
            </a:r>
            <a:r>
              <a:rPr lang="pt-BR" dirty="0"/>
              <a:t> primeiro do bacharelato segundo o Decreto 157/2022, do 15 de setembro, e que </a:t>
            </a:r>
            <a:r>
              <a:rPr lang="pt-BR" dirty="0" err="1"/>
              <a:t>promocione</a:t>
            </a:r>
            <a:r>
              <a:rPr lang="pt-BR" dirty="0"/>
              <a:t> ao segundo curso poderá solicitar á </a:t>
            </a:r>
            <a:r>
              <a:rPr lang="pt-BR" dirty="0" err="1"/>
              <a:t>dirección</a:t>
            </a:r>
            <a:r>
              <a:rPr lang="pt-BR" dirty="0"/>
              <a:t> do centro o cambio de modalidade ou </a:t>
            </a:r>
            <a:r>
              <a:rPr lang="pt-BR" dirty="0" err="1"/>
              <a:t>vía</a:t>
            </a:r>
            <a:r>
              <a:rPr lang="pt-BR" dirty="0"/>
              <a:t> antes do </a:t>
            </a:r>
            <a:r>
              <a:rPr lang="pt-BR" dirty="0" err="1"/>
              <a:t>comezo</a:t>
            </a:r>
            <a:r>
              <a:rPr lang="pt-BR" dirty="0"/>
              <a:t> das </a:t>
            </a:r>
            <a:r>
              <a:rPr lang="pt-BR" dirty="0" err="1"/>
              <a:t>actividades</a:t>
            </a:r>
            <a:r>
              <a:rPr lang="pt-BR" dirty="0"/>
              <a:t> </a:t>
            </a:r>
            <a:r>
              <a:rPr lang="pt-BR" dirty="0" err="1"/>
              <a:t>lectivas</a:t>
            </a:r>
            <a:r>
              <a:rPr lang="pt-BR" dirty="0"/>
              <a:t>. </a:t>
            </a:r>
          </a:p>
          <a:p>
            <a:r>
              <a:rPr lang="pt-BR" dirty="0"/>
              <a:t>Excepcionalmente, o </a:t>
            </a:r>
            <a:r>
              <a:rPr lang="pt-BR" dirty="0" err="1"/>
              <a:t>alumnado</a:t>
            </a:r>
            <a:r>
              <a:rPr lang="pt-BR" dirty="0"/>
              <a:t> matriculado </a:t>
            </a:r>
            <a:r>
              <a:rPr lang="pt-BR" dirty="0" err="1"/>
              <a:t>en</a:t>
            </a:r>
            <a:r>
              <a:rPr lang="pt-BR" dirty="0"/>
              <a:t> primeiro curso poderá solicitar á </a:t>
            </a:r>
            <a:r>
              <a:rPr lang="pt-BR" dirty="0" err="1"/>
              <a:t>dirección</a:t>
            </a:r>
            <a:r>
              <a:rPr lang="pt-BR" dirty="0"/>
              <a:t> do centro o cambio de modalidade ou </a:t>
            </a:r>
            <a:r>
              <a:rPr lang="pt-BR" dirty="0" err="1"/>
              <a:t>vía</a:t>
            </a:r>
            <a:r>
              <a:rPr lang="pt-BR" dirty="0"/>
              <a:t> antes do 15 de outubro.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5115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B7A85F-CCF2-4496-B865-8A1AEFE98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6561"/>
            <a:ext cx="10515600" cy="5690402"/>
          </a:xfrm>
        </p:spPr>
        <p:txBody>
          <a:bodyPr>
            <a:normAutofit fontScale="92500"/>
          </a:bodyPr>
          <a:lstStyle/>
          <a:p>
            <a:pPr algn="just"/>
            <a:endParaRPr lang="pt-BR" dirty="0"/>
          </a:p>
          <a:p>
            <a:pPr algn="just" fontAlgn="base"/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1. O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alumnado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que cambie de modalidade ou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vía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deberá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cursar e superar as </a:t>
            </a:r>
            <a:r>
              <a:rPr lang="pt-BR" b="0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ource Sans Pro" panose="020B0503030403020204" pitchFamily="34" charset="0"/>
              </a:rPr>
              <a:t>seis </a:t>
            </a:r>
            <a:r>
              <a:rPr lang="pt-BR" b="0" i="0" u="none" strike="noStrik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ource Sans Pro" panose="020B0503030403020204" pitchFamily="34" charset="0"/>
              </a:rPr>
              <a:t>materias</a:t>
            </a:r>
            <a:r>
              <a:rPr lang="pt-BR" b="0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ource Sans Pro" panose="020B0503030403020204" pitchFamily="34" charset="0"/>
              </a:rPr>
              <a:t> 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específicas 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da nova modalidade ou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vía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elixida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, a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materia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obrigatoria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e </a:t>
            </a:r>
            <a:r>
              <a:rPr lang="pt-BR" b="0" i="0" u="none" strike="noStrik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ource Sans Pro" panose="020B0503030403020204" pitchFamily="34" charset="0"/>
              </a:rPr>
              <a:t>dúas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materias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 </a:t>
            </a:r>
            <a:r>
              <a:rPr lang="pt-BR" b="0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ource Sans Pro" panose="020B0503030403020204" pitchFamily="34" charset="0"/>
              </a:rPr>
              <a:t>de </a:t>
            </a:r>
            <a:r>
              <a:rPr lang="pt-BR" b="0" i="0" u="none" strike="noStrik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ource Sans Pro" panose="020B0503030403020204" pitchFamily="34" charset="0"/>
              </a:rPr>
              <a:t>opción</a:t>
            </a:r>
            <a:r>
              <a:rPr lang="pt-BR" b="0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ource Sans Pro" panose="020B0503030403020204" pitchFamily="34" charset="0"/>
              </a:rPr>
              <a:t> 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correspondentes ao </a:t>
            </a:r>
            <a:r>
              <a:rPr lang="pt-BR" b="0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ource Sans Pro" panose="020B0503030403020204" pitchFamily="34" charset="0"/>
              </a:rPr>
              <a:t>primeiro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curso, </a:t>
            </a:r>
            <a:r>
              <a:rPr lang="pt-BR" b="0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ource Sans Pro" panose="020B0503030403020204" pitchFamily="34" charset="0"/>
              </a:rPr>
              <a:t>e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 </a:t>
            </a:r>
            <a:r>
              <a:rPr lang="pt-BR" b="0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ource Sans Pro" panose="020B0503030403020204" pitchFamily="34" charset="0"/>
              </a:rPr>
              <a:t>a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materia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 </a:t>
            </a:r>
            <a:r>
              <a:rPr lang="pt-BR" b="0" i="0" u="none" strike="noStrik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ource Sans Pro" panose="020B0503030403020204" pitchFamily="34" charset="0"/>
              </a:rPr>
              <a:t>obrigatoria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 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e </a:t>
            </a:r>
            <a:r>
              <a:rPr lang="pt-BR" b="0" i="0" u="none" strike="noStrik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ource Sans Pro" panose="020B0503030403020204" pitchFamily="34" charset="0"/>
              </a:rPr>
              <a:t>dúas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materias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 </a:t>
            </a:r>
            <a:r>
              <a:rPr lang="pt-BR" b="0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ource Sans Pro" panose="020B0503030403020204" pitchFamily="34" charset="0"/>
              </a:rPr>
              <a:t>de </a:t>
            </a:r>
            <a:r>
              <a:rPr lang="pt-BR" b="0" i="0" u="none" strike="noStrik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ource Sans Pro" panose="020B0503030403020204" pitchFamily="34" charset="0"/>
              </a:rPr>
              <a:t>opción</a:t>
            </a:r>
            <a:r>
              <a:rPr lang="pt-BR" b="0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ource Sans Pro" panose="020B0503030403020204" pitchFamily="34" charset="0"/>
              </a:rPr>
              <a:t> 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correspondentes ao </a:t>
            </a:r>
            <a:r>
              <a:rPr lang="pt-BR" b="0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ource Sans Pro" panose="020B0503030403020204" pitchFamily="34" charset="0"/>
              </a:rPr>
              <a:t>segundo curso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así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como </a:t>
            </a:r>
            <a:r>
              <a:rPr lang="pt-BR" b="0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ource Sans Pro" panose="020B0503030403020204" pitchFamily="34" charset="0"/>
              </a:rPr>
              <a:t>todas as </a:t>
            </a:r>
            <a:r>
              <a:rPr lang="pt-BR" b="0" i="0" u="none" strike="noStrik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ource Sans Pro" panose="020B0503030403020204" pitchFamily="34" charset="0"/>
              </a:rPr>
              <a:t>materias</a:t>
            </a:r>
            <a:r>
              <a:rPr lang="pt-BR" b="0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ource Sans Pro" panose="020B0503030403020204" pitchFamily="34" charset="0"/>
              </a:rPr>
              <a:t> </a:t>
            </a:r>
            <a:r>
              <a:rPr lang="pt-BR" b="0" i="0" u="none" strike="noStrik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ource Sans Pro" panose="020B0503030403020204" pitchFamily="34" charset="0"/>
              </a:rPr>
              <a:t>comúns</a:t>
            </a:r>
            <a:r>
              <a:rPr lang="pt-BR" b="0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ource Sans Pro" panose="020B0503030403020204" pitchFamily="34" charset="0"/>
              </a:rPr>
              <a:t> e as </a:t>
            </a:r>
            <a:r>
              <a:rPr lang="pt-BR" b="0" i="0" u="none" strike="noStrik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ource Sans Pro" panose="020B0503030403020204" pitchFamily="34" charset="0"/>
              </a:rPr>
              <a:t>materias</a:t>
            </a:r>
            <a:r>
              <a:rPr lang="pt-BR" b="0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Source Sans Pro" panose="020B0503030403020204" pitchFamily="34" charset="0"/>
              </a:rPr>
              <a:t> optativas de primeiro e de segundo curso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algn="just" fontAlgn="base"/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2. As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materias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cursadas e superadas que non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forman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parte das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materias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requiridas para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efectos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de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titulación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pola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nova modalidade ou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vía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non se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terán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en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conta para o cálculo da nota media de bacharelato.</a:t>
            </a:r>
          </a:p>
          <a:p>
            <a:pPr algn="just"/>
            <a:r>
              <a:rPr lang="pt-BR" dirty="0">
                <a:highlight>
                  <a:srgbClr val="FF0000"/>
                </a:highlight>
              </a:rPr>
              <a:t>Nos casos </a:t>
            </a:r>
            <a:r>
              <a:rPr lang="pt-BR" dirty="0" err="1"/>
              <a:t>en</a:t>
            </a:r>
            <a:r>
              <a:rPr lang="pt-BR" dirty="0"/>
              <a:t> que, por motivo da </a:t>
            </a:r>
            <a:r>
              <a:rPr lang="pt-BR" dirty="0" err="1"/>
              <a:t>organización</a:t>
            </a:r>
            <a:r>
              <a:rPr lang="pt-BR" dirty="0"/>
              <a:t> do centro, o </a:t>
            </a:r>
            <a:r>
              <a:rPr lang="pt-BR" dirty="0" err="1"/>
              <a:t>alumnado</a:t>
            </a:r>
            <a:r>
              <a:rPr lang="pt-BR" dirty="0"/>
              <a:t> de segundo curso </a:t>
            </a:r>
            <a:r>
              <a:rPr lang="pt-BR" dirty="0">
                <a:highlight>
                  <a:srgbClr val="FF0000"/>
                </a:highlight>
              </a:rPr>
              <a:t>non </a:t>
            </a:r>
            <a:r>
              <a:rPr lang="pt-BR" dirty="0" err="1">
                <a:highlight>
                  <a:srgbClr val="FF0000"/>
                </a:highlight>
              </a:rPr>
              <a:t>poida</a:t>
            </a:r>
            <a:r>
              <a:rPr lang="pt-BR" dirty="0">
                <a:highlight>
                  <a:srgbClr val="FF0000"/>
                </a:highlight>
              </a:rPr>
              <a:t> </a:t>
            </a:r>
            <a:r>
              <a:rPr lang="pt-BR" dirty="0" err="1">
                <a:highlight>
                  <a:srgbClr val="FF0000"/>
                </a:highlight>
              </a:rPr>
              <a:t>asistir</a:t>
            </a:r>
            <a:r>
              <a:rPr lang="pt-BR" dirty="0">
                <a:highlight>
                  <a:srgbClr val="FF0000"/>
                </a:highlight>
              </a:rPr>
              <a:t> ás </a:t>
            </a:r>
            <a:r>
              <a:rPr lang="pt-BR" dirty="0" err="1">
                <a:highlight>
                  <a:srgbClr val="FF0000"/>
                </a:highlight>
              </a:rPr>
              <a:t>clases</a:t>
            </a:r>
            <a:r>
              <a:rPr lang="pt-BR" dirty="0"/>
              <a:t> das </a:t>
            </a:r>
            <a:r>
              <a:rPr lang="pt-BR" dirty="0" err="1"/>
              <a:t>materias</a:t>
            </a:r>
            <a:r>
              <a:rPr lang="pt-BR" dirty="0"/>
              <a:t> </a:t>
            </a:r>
            <a:r>
              <a:rPr lang="pt-BR" dirty="0">
                <a:highlight>
                  <a:srgbClr val="FF0000"/>
                </a:highlight>
              </a:rPr>
              <a:t>de primeiro que </a:t>
            </a:r>
            <a:r>
              <a:rPr lang="pt-BR" dirty="0" err="1">
                <a:highlight>
                  <a:srgbClr val="FF0000"/>
                </a:highlight>
              </a:rPr>
              <a:t>deba</a:t>
            </a:r>
            <a:r>
              <a:rPr lang="pt-BR" dirty="0">
                <a:highlight>
                  <a:srgbClr val="FF0000"/>
                </a:highlight>
              </a:rPr>
              <a:t> cursar </a:t>
            </a:r>
            <a:r>
              <a:rPr lang="pt-BR" dirty="0"/>
              <a:t>como </a:t>
            </a:r>
            <a:r>
              <a:rPr lang="pt-BR" dirty="0" err="1"/>
              <a:t>consecuencia</a:t>
            </a:r>
            <a:r>
              <a:rPr lang="pt-BR" dirty="0"/>
              <a:t> do cambio de modalidade, estas </a:t>
            </a:r>
            <a:r>
              <a:rPr lang="pt-BR" dirty="0" err="1"/>
              <a:t>materias</a:t>
            </a:r>
            <a:r>
              <a:rPr lang="pt-BR" dirty="0"/>
              <a:t> </a:t>
            </a:r>
            <a:r>
              <a:rPr lang="pt-BR" dirty="0" err="1">
                <a:highlight>
                  <a:srgbClr val="FF0000"/>
                </a:highlight>
              </a:rPr>
              <a:t>trataranse</a:t>
            </a:r>
            <a:r>
              <a:rPr lang="pt-BR" dirty="0"/>
              <a:t> de forma análoga ás </a:t>
            </a:r>
            <a:r>
              <a:rPr lang="pt-BR" dirty="0" err="1">
                <a:highlight>
                  <a:srgbClr val="FF0000"/>
                </a:highlight>
              </a:rPr>
              <a:t>materias</a:t>
            </a:r>
            <a:r>
              <a:rPr lang="pt-BR" dirty="0">
                <a:highlight>
                  <a:srgbClr val="FF0000"/>
                </a:highlight>
              </a:rPr>
              <a:t> pendentes. </a:t>
            </a:r>
          </a:p>
        </p:txBody>
      </p:sp>
    </p:spTree>
    <p:extLst>
      <p:ext uri="{BB962C8B-B14F-4D97-AF65-F5344CB8AC3E}">
        <p14:creationId xmlns:p14="http://schemas.microsoft.com/office/powerpoint/2010/main" val="35279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C99A1-48A5-4015-9FC8-2BB0446C61A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b="1" dirty="0"/>
              <a:t>CAMBIO DE MATERIAS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0E4976-E19D-40E6-A068-77E7989D2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</a:t>
            </a:r>
            <a:r>
              <a:rPr lang="pt-BR" dirty="0" err="1"/>
              <a:t>alumnado</a:t>
            </a:r>
            <a:r>
              <a:rPr lang="pt-BR" dirty="0"/>
              <a:t> que </a:t>
            </a:r>
            <a:r>
              <a:rPr lang="pt-BR" dirty="0" err="1"/>
              <a:t>promocione</a:t>
            </a:r>
            <a:r>
              <a:rPr lang="pt-BR" dirty="0"/>
              <a:t> a segundo curso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avaliación</a:t>
            </a:r>
            <a:r>
              <a:rPr lang="pt-BR" dirty="0"/>
              <a:t> negativa </a:t>
            </a:r>
            <a:r>
              <a:rPr lang="pt-BR" dirty="0" err="1">
                <a:highlight>
                  <a:srgbClr val="FFFF00"/>
                </a:highlight>
              </a:rPr>
              <a:t>nalgunha</a:t>
            </a:r>
            <a:r>
              <a:rPr lang="pt-BR" dirty="0">
                <a:highlight>
                  <a:srgbClr val="FFFF00"/>
                </a:highlight>
              </a:rPr>
              <a:t> </a:t>
            </a:r>
            <a:r>
              <a:rPr lang="pt-BR" dirty="0" err="1">
                <a:highlight>
                  <a:srgbClr val="FFFF00"/>
                </a:highlight>
              </a:rPr>
              <a:t>materia</a:t>
            </a:r>
            <a:r>
              <a:rPr lang="pt-BR" dirty="0">
                <a:highlight>
                  <a:srgbClr val="FFFF00"/>
                </a:highlight>
              </a:rPr>
              <a:t> específica </a:t>
            </a:r>
            <a:r>
              <a:rPr lang="pt-BR" dirty="0"/>
              <a:t>de modalidade ou </a:t>
            </a:r>
            <a:r>
              <a:rPr lang="pt-BR" dirty="0" err="1"/>
              <a:t>vía</a:t>
            </a:r>
            <a:r>
              <a:rPr lang="pt-BR" dirty="0"/>
              <a:t> </a:t>
            </a:r>
            <a:r>
              <a:rPr lang="pt-BR" dirty="0">
                <a:highlight>
                  <a:srgbClr val="FFFF00"/>
                </a:highlight>
              </a:rPr>
              <a:t>ou</a:t>
            </a:r>
            <a:r>
              <a:rPr lang="pt-BR" dirty="0"/>
              <a:t> </a:t>
            </a:r>
            <a:r>
              <a:rPr lang="pt-BR" dirty="0" err="1"/>
              <a:t>nalgunha</a:t>
            </a:r>
            <a:r>
              <a:rPr lang="pt-BR" dirty="0"/>
              <a:t> </a:t>
            </a:r>
            <a:r>
              <a:rPr lang="pt-BR" dirty="0" err="1"/>
              <a:t>materia</a:t>
            </a:r>
            <a:r>
              <a:rPr lang="pt-BR" dirty="0"/>
              <a:t> </a:t>
            </a:r>
            <a:r>
              <a:rPr lang="pt-BR" dirty="0">
                <a:highlight>
                  <a:srgbClr val="FFFF00"/>
                </a:highlight>
              </a:rPr>
              <a:t>optativa</a:t>
            </a:r>
            <a:r>
              <a:rPr lang="pt-BR" dirty="0"/>
              <a:t> do primeiro curso </a:t>
            </a:r>
            <a:r>
              <a:rPr lang="pt-BR" dirty="0">
                <a:highlight>
                  <a:srgbClr val="FFFF00"/>
                </a:highlight>
              </a:rPr>
              <a:t>poderá </a:t>
            </a:r>
            <a:r>
              <a:rPr lang="pt-BR" dirty="0" err="1">
                <a:highlight>
                  <a:srgbClr val="FFFF00"/>
                </a:highlight>
              </a:rPr>
              <a:t>substituíla</a:t>
            </a:r>
            <a:r>
              <a:rPr lang="pt-BR" dirty="0">
                <a:highlight>
                  <a:srgbClr val="FFFF00"/>
                </a:highlight>
              </a:rPr>
              <a:t> por outra </a:t>
            </a:r>
            <a:r>
              <a:rPr lang="pt-BR" dirty="0" err="1">
                <a:highlight>
                  <a:srgbClr val="FFFF00"/>
                </a:highlight>
              </a:rPr>
              <a:t>materia</a:t>
            </a:r>
            <a:r>
              <a:rPr lang="pt-BR" dirty="0">
                <a:highlight>
                  <a:srgbClr val="FFFF00"/>
                </a:highlight>
              </a:rPr>
              <a:t> da mesma </a:t>
            </a:r>
            <a:r>
              <a:rPr lang="pt-BR" dirty="0" err="1">
                <a:highlight>
                  <a:srgbClr val="FFFF00"/>
                </a:highlight>
              </a:rPr>
              <a:t>tipoloxía</a:t>
            </a:r>
            <a:r>
              <a:rPr lang="pt-BR" dirty="0">
                <a:highlight>
                  <a:srgbClr val="FFFF00"/>
                </a:highlight>
              </a:rPr>
              <a:t> ofertada no centro</a:t>
            </a:r>
            <a:r>
              <a:rPr lang="pt-BR" dirty="0"/>
              <a:t>. Neste caso, a </a:t>
            </a:r>
            <a:r>
              <a:rPr lang="pt-BR" dirty="0" err="1"/>
              <a:t>alumna</a:t>
            </a:r>
            <a:r>
              <a:rPr lang="pt-BR" dirty="0"/>
              <a:t> ou o </a:t>
            </a:r>
            <a:r>
              <a:rPr lang="pt-BR" dirty="0" err="1"/>
              <a:t>alumno</a:t>
            </a:r>
            <a:r>
              <a:rPr lang="pt-BR" dirty="0"/>
              <a:t> </a:t>
            </a:r>
            <a:r>
              <a:rPr lang="pt-BR" u="sng" dirty="0" err="1"/>
              <a:t>deberá</a:t>
            </a:r>
            <a:r>
              <a:rPr lang="pt-BR" u="sng" dirty="0"/>
              <a:t> </a:t>
            </a:r>
            <a:r>
              <a:rPr lang="pt-BR" u="sng" dirty="0" err="1"/>
              <a:t>solicitalo</a:t>
            </a:r>
            <a:r>
              <a:rPr lang="pt-BR" u="sng" dirty="0"/>
              <a:t> no momento da matrícula</a:t>
            </a:r>
            <a:r>
              <a:rPr lang="pt-BR" dirty="0"/>
              <a:t>. </a:t>
            </a:r>
          </a:p>
          <a:p>
            <a:pPr algn="just"/>
            <a:r>
              <a:rPr lang="pt-BR" dirty="0"/>
              <a:t> O </a:t>
            </a:r>
            <a:r>
              <a:rPr lang="pt-BR" dirty="0" err="1"/>
              <a:t>alumnado</a:t>
            </a:r>
            <a:r>
              <a:rPr lang="pt-BR" dirty="0"/>
              <a:t> de segundo curso que opte por recuperar as </a:t>
            </a:r>
            <a:r>
              <a:rPr lang="pt-BR" dirty="0" err="1"/>
              <a:t>materias</a:t>
            </a:r>
            <a:r>
              <a:rPr lang="pt-BR" dirty="0"/>
              <a:t> cursadas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cualificación</a:t>
            </a:r>
            <a:r>
              <a:rPr lang="pt-BR" dirty="0"/>
              <a:t> negativa </a:t>
            </a:r>
            <a:r>
              <a:rPr lang="pt-BR" dirty="0" err="1"/>
              <a:t>sen</a:t>
            </a:r>
            <a:r>
              <a:rPr lang="pt-BR" dirty="0"/>
              <a:t> </a:t>
            </a:r>
            <a:r>
              <a:rPr lang="pt-BR" dirty="0" err="1"/>
              <a:t>matricularse</a:t>
            </a:r>
            <a:r>
              <a:rPr lang="pt-BR" dirty="0"/>
              <a:t> do curso completo poderá </a:t>
            </a:r>
            <a:r>
              <a:rPr lang="pt-BR" dirty="0" err="1"/>
              <a:t>substituílas</a:t>
            </a:r>
            <a:r>
              <a:rPr lang="pt-BR" dirty="0"/>
              <a:t> por outras </a:t>
            </a:r>
            <a:r>
              <a:rPr lang="pt-BR" dirty="0" err="1"/>
              <a:t>materias</a:t>
            </a:r>
            <a:r>
              <a:rPr lang="pt-BR" dirty="0"/>
              <a:t> da mesma </a:t>
            </a:r>
            <a:r>
              <a:rPr lang="pt-BR" dirty="0" err="1"/>
              <a:t>tipoloxía</a:t>
            </a:r>
            <a:r>
              <a:rPr lang="pt-BR" dirty="0"/>
              <a:t> ofertada no centro.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363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55EB8-B50C-4A5F-8A03-4CDA35B400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pt-BR" sz="2400" b="1" dirty="0" err="1"/>
              <a:t>Alumnado</a:t>
            </a:r>
            <a:r>
              <a:rPr lang="pt-BR" sz="2400" b="1" dirty="0"/>
              <a:t> que </a:t>
            </a:r>
            <a:r>
              <a:rPr lang="pt-BR" sz="2400" b="1" dirty="0" err="1"/>
              <a:t>estea</a:t>
            </a:r>
            <a:r>
              <a:rPr lang="pt-BR" sz="2400" b="1" dirty="0"/>
              <a:t> </a:t>
            </a:r>
            <a:r>
              <a:rPr lang="pt-BR" sz="2400" b="1" dirty="0" err="1"/>
              <a:t>en</a:t>
            </a:r>
            <a:r>
              <a:rPr lang="pt-BR" sz="2400" b="1" dirty="0"/>
              <a:t> </a:t>
            </a:r>
            <a:r>
              <a:rPr lang="pt-BR" sz="2400" b="1" dirty="0" err="1"/>
              <a:t>posesión</a:t>
            </a:r>
            <a:r>
              <a:rPr lang="pt-BR" sz="2400" b="1" dirty="0"/>
              <a:t> do título de técnica ou técnico de </a:t>
            </a:r>
            <a:r>
              <a:rPr lang="pt-BR" sz="2400" b="1" dirty="0" err="1"/>
              <a:t>Formación</a:t>
            </a:r>
            <a:r>
              <a:rPr lang="pt-BR" sz="2400" b="1" dirty="0"/>
              <a:t> </a:t>
            </a:r>
            <a:r>
              <a:rPr lang="pt-BR" sz="2400" b="1" dirty="0" err="1"/>
              <a:t>Profesional</a:t>
            </a:r>
            <a:r>
              <a:rPr lang="pt-BR" sz="2400" b="1" dirty="0"/>
              <a:t>, de técnica ou técnico </a:t>
            </a:r>
            <a:r>
              <a:rPr lang="pt-BR" sz="2400" b="1" dirty="0" err="1"/>
              <a:t>en</a:t>
            </a:r>
            <a:r>
              <a:rPr lang="pt-BR" sz="2400" b="1" dirty="0"/>
              <a:t> Artes Plásticas e </a:t>
            </a:r>
            <a:r>
              <a:rPr lang="pt-BR" sz="2400" b="1" dirty="0" err="1"/>
              <a:t>Deseño</a:t>
            </a:r>
            <a:r>
              <a:rPr lang="pt-BR" sz="2400" b="1" dirty="0"/>
              <a:t> ou de técnica ou técnico das </a:t>
            </a:r>
            <a:r>
              <a:rPr lang="pt-BR" sz="2400" b="1" dirty="0" err="1"/>
              <a:t>Ensinanzas</a:t>
            </a:r>
            <a:r>
              <a:rPr lang="pt-BR" sz="2400" b="1" dirty="0"/>
              <a:t> </a:t>
            </a:r>
            <a:r>
              <a:rPr lang="pt-BR" sz="2400" b="1" dirty="0" err="1"/>
              <a:t>Profesionais</a:t>
            </a:r>
            <a:r>
              <a:rPr lang="pt-BR" sz="2400" b="1" dirty="0"/>
              <a:t> de Música ou de </a:t>
            </a:r>
            <a:r>
              <a:rPr lang="pt-BR" sz="2400" b="1" dirty="0" err="1"/>
              <a:t>Danza</a:t>
            </a:r>
            <a:endParaRPr lang="es-ES" sz="24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3A6DE5-F597-49B1-A06E-710FCB49A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/>
              <a:t>O </a:t>
            </a:r>
            <a:r>
              <a:rPr lang="pt-BR" dirty="0" err="1"/>
              <a:t>alumnado</a:t>
            </a:r>
            <a:r>
              <a:rPr lang="pt-BR" dirty="0"/>
              <a:t> que </a:t>
            </a:r>
            <a:r>
              <a:rPr lang="pt-BR" dirty="0" err="1"/>
              <a:t>estea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posesión</a:t>
            </a:r>
            <a:r>
              <a:rPr lang="pt-BR" dirty="0"/>
              <a:t> do título de </a:t>
            </a:r>
            <a:r>
              <a:rPr lang="pt-BR" dirty="0">
                <a:highlight>
                  <a:srgbClr val="FFFF00"/>
                </a:highlight>
              </a:rPr>
              <a:t>técnica ou técnico de </a:t>
            </a:r>
            <a:r>
              <a:rPr lang="pt-BR" dirty="0" err="1">
                <a:highlight>
                  <a:srgbClr val="FFFF00"/>
                </a:highlight>
              </a:rPr>
              <a:t>Formación</a:t>
            </a:r>
            <a:r>
              <a:rPr lang="pt-BR" dirty="0">
                <a:highlight>
                  <a:srgbClr val="FFFF00"/>
                </a:highlight>
              </a:rPr>
              <a:t> </a:t>
            </a:r>
            <a:r>
              <a:rPr lang="pt-BR" dirty="0" err="1">
                <a:highlight>
                  <a:srgbClr val="FFFF00"/>
                </a:highlight>
              </a:rPr>
              <a:t>Profesional</a:t>
            </a:r>
            <a:r>
              <a:rPr lang="pt-BR" dirty="0">
                <a:highlight>
                  <a:srgbClr val="FFFF00"/>
                </a:highlight>
              </a:rPr>
              <a:t> </a:t>
            </a:r>
            <a:r>
              <a:rPr lang="pt-BR" dirty="0"/>
              <a:t>e </a:t>
            </a:r>
            <a:r>
              <a:rPr lang="pt-BR" dirty="0" err="1"/>
              <a:t>desexe</a:t>
            </a:r>
            <a:r>
              <a:rPr lang="pt-BR" dirty="0"/>
              <a:t> obter o título de </a:t>
            </a:r>
            <a:r>
              <a:rPr lang="pt-BR" dirty="0">
                <a:highlight>
                  <a:srgbClr val="FFFF00"/>
                </a:highlight>
              </a:rPr>
              <a:t>bacharel na modalidade </a:t>
            </a:r>
            <a:r>
              <a:rPr lang="pt-BR" dirty="0" err="1">
                <a:highlight>
                  <a:srgbClr val="FFFF00"/>
                </a:highlight>
              </a:rPr>
              <a:t>xeral</a:t>
            </a:r>
            <a:r>
              <a:rPr lang="pt-BR" dirty="0">
                <a:highlight>
                  <a:srgbClr val="FFFF00"/>
                </a:highlight>
              </a:rPr>
              <a:t> </a:t>
            </a:r>
            <a:r>
              <a:rPr lang="pt-BR" dirty="0"/>
              <a:t>poderá </a:t>
            </a:r>
            <a:r>
              <a:rPr lang="pt-BR" dirty="0" err="1"/>
              <a:t>matricularse</a:t>
            </a:r>
            <a:r>
              <a:rPr lang="pt-BR" dirty="0"/>
              <a:t> unicamente das </a:t>
            </a:r>
            <a:r>
              <a:rPr lang="pt-BR" dirty="0" err="1"/>
              <a:t>materias</a:t>
            </a:r>
            <a:r>
              <a:rPr lang="pt-BR" dirty="0"/>
              <a:t> </a:t>
            </a:r>
            <a:r>
              <a:rPr lang="pt-BR" dirty="0" err="1"/>
              <a:t>comúns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O </a:t>
            </a:r>
            <a:r>
              <a:rPr lang="pt-BR" dirty="0" err="1"/>
              <a:t>alumnado</a:t>
            </a:r>
            <a:r>
              <a:rPr lang="pt-BR" dirty="0"/>
              <a:t> que </a:t>
            </a:r>
            <a:r>
              <a:rPr lang="pt-BR" dirty="0" err="1"/>
              <a:t>estea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posesión</a:t>
            </a:r>
            <a:r>
              <a:rPr lang="pt-BR" dirty="0"/>
              <a:t> do título de técnica ou técnico de </a:t>
            </a:r>
            <a:r>
              <a:rPr lang="pt-BR" dirty="0">
                <a:highlight>
                  <a:srgbClr val="00FFFF"/>
                </a:highlight>
              </a:rPr>
              <a:t>Artes Plásticas e </a:t>
            </a:r>
            <a:r>
              <a:rPr lang="pt-BR" dirty="0" err="1">
                <a:highlight>
                  <a:srgbClr val="00FFFF"/>
                </a:highlight>
              </a:rPr>
              <a:t>Deseño</a:t>
            </a:r>
            <a:r>
              <a:rPr lang="pt-BR" dirty="0">
                <a:highlight>
                  <a:srgbClr val="00FFFF"/>
                </a:highlight>
              </a:rPr>
              <a:t> </a:t>
            </a:r>
            <a:r>
              <a:rPr lang="pt-BR" dirty="0"/>
              <a:t>e </a:t>
            </a:r>
            <a:r>
              <a:rPr lang="pt-BR" dirty="0" err="1"/>
              <a:t>desexe</a:t>
            </a:r>
            <a:r>
              <a:rPr lang="pt-BR" dirty="0"/>
              <a:t> obter o título de bacharel na </a:t>
            </a:r>
            <a:r>
              <a:rPr lang="pt-BR" dirty="0">
                <a:highlight>
                  <a:srgbClr val="00FFFF"/>
                </a:highlight>
              </a:rPr>
              <a:t>modalidade de Artes </a:t>
            </a:r>
            <a:r>
              <a:rPr lang="pt-BR" dirty="0"/>
              <a:t>poderá </a:t>
            </a:r>
            <a:r>
              <a:rPr lang="pt-BR" dirty="0" err="1"/>
              <a:t>matricularse</a:t>
            </a:r>
            <a:r>
              <a:rPr lang="pt-BR" dirty="0"/>
              <a:t> unicamente das </a:t>
            </a:r>
            <a:r>
              <a:rPr lang="pt-BR" dirty="0" err="1"/>
              <a:t>materias</a:t>
            </a:r>
            <a:r>
              <a:rPr lang="pt-BR" dirty="0"/>
              <a:t> </a:t>
            </a:r>
            <a:r>
              <a:rPr lang="pt-BR" dirty="0" err="1"/>
              <a:t>comúns</a:t>
            </a:r>
            <a:r>
              <a:rPr lang="pt-BR" dirty="0"/>
              <a:t>. </a:t>
            </a:r>
          </a:p>
          <a:p>
            <a:pPr algn="just"/>
            <a:r>
              <a:rPr lang="pt-BR" dirty="0"/>
              <a:t>O </a:t>
            </a:r>
            <a:r>
              <a:rPr lang="pt-BR" dirty="0" err="1"/>
              <a:t>alumnado</a:t>
            </a:r>
            <a:r>
              <a:rPr lang="pt-BR" dirty="0"/>
              <a:t> que </a:t>
            </a:r>
            <a:r>
              <a:rPr lang="pt-BR" dirty="0" err="1"/>
              <a:t>estea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posesión</a:t>
            </a:r>
            <a:r>
              <a:rPr lang="pt-BR" dirty="0"/>
              <a:t> do título de </a:t>
            </a:r>
            <a:r>
              <a:rPr lang="pt-BR" dirty="0">
                <a:highlight>
                  <a:srgbClr val="FF00FF"/>
                </a:highlight>
              </a:rPr>
              <a:t>técnica ou técnico das </a:t>
            </a:r>
            <a:r>
              <a:rPr lang="pt-BR" dirty="0" err="1">
                <a:highlight>
                  <a:srgbClr val="FF00FF"/>
                </a:highlight>
              </a:rPr>
              <a:t>Ensinanzas</a:t>
            </a:r>
            <a:r>
              <a:rPr lang="pt-BR" dirty="0">
                <a:highlight>
                  <a:srgbClr val="FF00FF"/>
                </a:highlight>
              </a:rPr>
              <a:t> </a:t>
            </a:r>
            <a:r>
              <a:rPr lang="pt-BR" dirty="0" err="1">
                <a:highlight>
                  <a:srgbClr val="FF00FF"/>
                </a:highlight>
              </a:rPr>
              <a:t>Profesionais</a:t>
            </a:r>
            <a:r>
              <a:rPr lang="pt-BR" dirty="0">
                <a:highlight>
                  <a:srgbClr val="FF00FF"/>
                </a:highlight>
              </a:rPr>
              <a:t> de Música ou de </a:t>
            </a:r>
            <a:r>
              <a:rPr lang="pt-BR" dirty="0" err="1">
                <a:highlight>
                  <a:srgbClr val="FF00FF"/>
                </a:highlight>
              </a:rPr>
              <a:t>Danza</a:t>
            </a:r>
            <a:r>
              <a:rPr lang="pt-BR" dirty="0"/>
              <a:t> e </a:t>
            </a:r>
            <a:r>
              <a:rPr lang="pt-BR" dirty="0" err="1"/>
              <a:t>desexe</a:t>
            </a:r>
            <a:r>
              <a:rPr lang="pt-BR" dirty="0"/>
              <a:t> obter o título de bacharel na </a:t>
            </a:r>
            <a:r>
              <a:rPr lang="pt-BR" dirty="0">
                <a:highlight>
                  <a:srgbClr val="FF00FF"/>
                </a:highlight>
              </a:rPr>
              <a:t>modalidade de Artes </a:t>
            </a:r>
            <a:r>
              <a:rPr lang="pt-BR" dirty="0"/>
              <a:t>poderá </a:t>
            </a:r>
            <a:r>
              <a:rPr lang="pt-BR" dirty="0" err="1"/>
              <a:t>matricularse</a:t>
            </a:r>
            <a:r>
              <a:rPr lang="pt-BR" dirty="0"/>
              <a:t> unicamente das </a:t>
            </a:r>
            <a:r>
              <a:rPr lang="pt-BR" dirty="0" err="1"/>
              <a:t>materias</a:t>
            </a:r>
            <a:r>
              <a:rPr lang="pt-BR" dirty="0"/>
              <a:t> </a:t>
            </a:r>
            <a:r>
              <a:rPr lang="pt-BR" dirty="0" err="1"/>
              <a:t>comúns</a:t>
            </a:r>
            <a:r>
              <a:rPr lang="pt-BR" dirty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890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B3B8CCD-B593-7BC7-CF8D-97737B987F7F}"/>
              </a:ext>
            </a:extLst>
          </p:cNvPr>
          <p:cNvSpPr txBox="1"/>
          <p:nvPr/>
        </p:nvSpPr>
        <p:spPr>
          <a:xfrm>
            <a:off x="2109457" y="841973"/>
            <a:ext cx="8374457" cy="40626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Text" pitchFamily="2" charset="0"/>
                <a:ea typeface="+mj-ea"/>
                <a:cs typeface="+mj-cs"/>
              </a:rPr>
              <a:t>BACHARELATO LOMLOE</a:t>
            </a:r>
          </a:p>
          <a:p>
            <a:pPr algn="ctr"/>
            <a:r>
              <a:rPr lang="es-ES" sz="6000" b="1" dirty="0">
                <a:solidFill>
                  <a:prstClr val="black"/>
                </a:solidFill>
                <a:latin typeface="Sitka Text" pitchFamily="2" charset="0"/>
                <a:ea typeface="+mj-ea"/>
                <a:cs typeface="+mj-cs"/>
              </a:rPr>
              <a:t>2º CURSO</a:t>
            </a:r>
          </a:p>
          <a:p>
            <a:pPr algn="ctr"/>
            <a:endParaRPr lang="es-ES" sz="6000" b="1" dirty="0">
              <a:solidFill>
                <a:prstClr val="black"/>
              </a:solidFill>
              <a:latin typeface="Sitka Text" pitchFamily="2" charset="0"/>
              <a:ea typeface="+mj-ea"/>
              <a:cs typeface="+mj-cs"/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97219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1721</Words>
  <Application>Microsoft Office PowerPoint</Application>
  <PresentationFormat>Panorámica</PresentationFormat>
  <Paragraphs>160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Sitka Banner</vt:lpstr>
      <vt:lpstr>Sitka Text</vt:lpstr>
      <vt:lpstr>Source Sans Pro</vt:lpstr>
      <vt:lpstr>Tema de Office</vt:lpstr>
      <vt:lpstr> VINCULACIÓN DA MODALIDADE DE BACHARELATO NA ADMISIÓN DE CICLOS SUPERIORES </vt:lpstr>
      <vt:lpstr>Presentación de PowerPoint</vt:lpstr>
      <vt:lpstr>            PROMOCIÓN</vt:lpstr>
      <vt:lpstr>MATERIAS PENDENTES</vt:lpstr>
      <vt:lpstr>CAMBIO DE MODALIDADE</vt:lpstr>
      <vt:lpstr>Presentación de PowerPoint</vt:lpstr>
      <vt:lpstr>CAMBIO DE MATERIAS</vt:lpstr>
      <vt:lpstr>Alumnado que estea en posesión do título de técnica ou técnico de Formación Profesional, de técnica ou técnico en Artes Plásticas e Deseño ou de técnica ou técnico das Ensinanzas Profesionais de Música ou de Danza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TÍTULO DE BACHAREL</vt:lpstr>
      <vt:lpstr>NOTA MEDIA DE BACHARELATO</vt:lpstr>
      <vt:lpstr>VINCULACIÓN DAS MATERIAS DE 2º DE BACHARELATO COAS CARREIRAS UNIVESITARIAS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BACHARELATO LOMLOE</dc:title>
  <dc:creator>Usuario</dc:creator>
  <cp:lastModifiedBy>Maria Jose Seco Lopez</cp:lastModifiedBy>
  <cp:revision>72</cp:revision>
  <cp:lastPrinted>2023-03-01T18:12:02Z</cp:lastPrinted>
  <dcterms:created xsi:type="dcterms:W3CDTF">2023-01-16T16:17:55Z</dcterms:created>
  <dcterms:modified xsi:type="dcterms:W3CDTF">2024-06-09T09:00:30Z</dcterms:modified>
</cp:coreProperties>
</file>