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7772400" cy="10058400"/>
  <p:embeddedFontLst>
    <p:embeddedFont>
      <p:font typeface="Garamond"/>
      <p:regular r:id="rId35"/>
      <p:bold r:id="rId36"/>
      <p:italic r:id="rId37"/>
      <p:boldItalic r:id="rId38"/>
    </p:embeddedFont>
    <p:embeddedFont>
      <p:font typeface="Century Schoolbook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DF68D1-DE9F-4231-9937-2865A13A7C26}">
  <a:tblStyle styleId="{A9DF68D1-DE9F-4231-9937-2865A13A7C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bold.fntdata"/><Relationship Id="rId20" Type="http://schemas.openxmlformats.org/officeDocument/2006/relationships/slide" Target="slides/slide14.xml"/><Relationship Id="rId42" Type="http://schemas.openxmlformats.org/officeDocument/2006/relationships/font" Target="fonts/CenturySchoolbook-boldItalic.fntdata"/><Relationship Id="rId41" Type="http://schemas.openxmlformats.org/officeDocument/2006/relationships/font" Target="fonts/CenturySchoolbook-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5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8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7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Garamond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Garamond-italic.fntdata"/><Relationship Id="rId14" Type="http://schemas.openxmlformats.org/officeDocument/2006/relationships/slide" Target="slides/slide8.xml"/><Relationship Id="rId36" Type="http://schemas.openxmlformats.org/officeDocument/2006/relationships/font" Target="fonts/Garamond-bold.fntdata"/><Relationship Id="rId17" Type="http://schemas.openxmlformats.org/officeDocument/2006/relationships/slide" Target="slides/slide11.xml"/><Relationship Id="rId39" Type="http://schemas.openxmlformats.org/officeDocument/2006/relationships/font" Target="fonts/CenturySchoolbook-regular.fntdata"/><Relationship Id="rId16" Type="http://schemas.openxmlformats.org/officeDocument/2006/relationships/slide" Target="slides/slide10.xml"/><Relationship Id="rId38" Type="http://schemas.openxmlformats.org/officeDocument/2006/relationships/font" Target="fonts/Garamon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s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portada para alumnado</a:t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/>
          <p:nvPr>
            <p:ph idx="2" type="sldImg"/>
          </p:nvPr>
        </p:nvSpPr>
        <p:spPr>
          <a:xfrm>
            <a:off x="1623960" y="1257480"/>
            <a:ext cx="4523040" cy="3392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777960" y="4840200"/>
            <a:ext cx="621468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:notes"/>
          <p:cNvSpPr/>
          <p:nvPr/>
        </p:nvSpPr>
        <p:spPr>
          <a:xfrm>
            <a:off x="4402080" y="9553680"/>
            <a:ext cx="33667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1623960" y="1257480"/>
            <a:ext cx="4523040" cy="3392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777960" y="4840200"/>
            <a:ext cx="621468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:notes"/>
          <p:cNvSpPr/>
          <p:nvPr/>
        </p:nvSpPr>
        <p:spPr>
          <a:xfrm>
            <a:off x="4402080" y="9553680"/>
            <a:ext cx="33667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1e58ca8c0_0_7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g341e58ca8c0_0_7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consultar cambios con el año anterior</a:t>
            </a:r>
            <a:endParaRPr/>
          </a:p>
        </p:txBody>
      </p:sp>
      <p:sp>
        <p:nvSpPr>
          <p:cNvPr id="288" name="Google Shape;288;g341e58ca8c0_0_7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ponerles alguno de los dos vídeos: os acerca, a través de imágenes a la realidad de diferentes familias profesionales de la FP en nuestra C.A. </a:t>
            </a:r>
            <a:endParaRPr/>
          </a:p>
        </p:txBody>
      </p:sp>
      <p:sp>
        <p:nvSpPr>
          <p:cNvPr id="321" name="Google Shape;321;p1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mirar lo de los cupos. no es seguro este año</a:t>
            </a:r>
            <a:endParaRPr/>
          </a:p>
        </p:txBody>
      </p:sp>
      <p:sp>
        <p:nvSpPr>
          <p:cNvPr id="339" name="Google Shape;339;p1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cabdf8b96_0_7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g33cabdf8b96_0_7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33cabdf8b96_0_7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2f15ca904_1_1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g342f15ca904_1_1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342f15ca904_1_1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1e58ca8c0_0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portada para familiares</a:t>
            </a:r>
            <a:endParaRPr/>
          </a:p>
        </p:txBody>
      </p:sp>
      <p:sp>
        <p:nvSpPr>
          <p:cNvPr id="127" name="Google Shape;127;g341e58ca8c0_0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fechas orientativas, las del año pasado. El de este año saldrá en mayo. </a:t>
            </a:r>
            <a:endParaRPr/>
          </a:p>
        </p:txBody>
      </p:sp>
      <p:sp>
        <p:nvSpPr>
          <p:cNvPr id="358" name="Google Shape;358;p1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1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El de textil os lo pongo para que sepáis que está en el centro aunque no podáis acceder directamente en este momento, puesto que es un grado superior y no medio. </a:t>
            </a:r>
            <a:endParaRPr/>
          </a:p>
        </p:txBody>
      </p:sp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2f15ca904_0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g342f15ca904_0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342f15ca904_0_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1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cabdf8b96_0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g33cabdf8b96_0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33cabdf8b96_0_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41e58ca8c0_0_26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g341e58ca8c0_0_26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g341e58ca8c0_0_26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p20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2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Aquí explicar bien enlace entre la parte rosa y la parte marrón</a:t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para titular hay que hacerlo sin pendientes</a:t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aclarar que este año aquí no sale el general</a:t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las flechas gruesas es el camino principal, el más lógico. Las flechas finas son un camino también posible</a:t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C"/>
            </a:gs>
            <a:gs pos="100000">
              <a:srgbClr val="B0C6E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2760" y="0"/>
            <a:ext cx="360" cy="6858000"/>
          </a:xfrm>
          <a:prstGeom prst="straightConnector1">
            <a:avLst/>
          </a:prstGeom>
          <a:noFill/>
          <a:ln cap="flat" cmpd="sng" w="38150">
            <a:solidFill>
              <a:srgbClr val="B2C0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"/>
          <p:cNvCxnSpPr/>
          <p:nvPr/>
        </p:nvCxnSpPr>
        <p:spPr>
          <a:xfrm>
            <a:off x="75960" y="0"/>
            <a:ext cx="360" cy="6858000"/>
          </a:xfrm>
          <a:prstGeom prst="straightConnector1">
            <a:avLst/>
          </a:prstGeom>
          <a:noFill/>
          <a:ln cap="flat" cmpd="sng" w="57225">
            <a:solidFill>
              <a:srgbClr val="B2C0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360" y="0"/>
            <a:ext cx="360" cy="6858000"/>
          </a:xfrm>
          <a:prstGeom prst="straightConnector1">
            <a:avLst/>
          </a:prstGeom>
          <a:noFill/>
          <a:ln cap="flat" cmpd="sng" w="19075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/>
          <p:nvPr/>
        </p:nvSpPr>
        <p:spPr>
          <a:xfrm>
            <a:off x="8839080" y="0"/>
            <a:ext cx="298080" cy="6851160"/>
          </a:xfrm>
          <a:prstGeom prst="rect">
            <a:avLst/>
          </a:prstGeom>
          <a:solidFill>
            <a:srgbClr val="B2C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360" cy="6858000"/>
          </a:xfrm>
          <a:prstGeom prst="straightConnector1">
            <a:avLst/>
          </a:prstGeom>
          <a:noFill/>
          <a:ln cap="flat" cmpd="sng" w="9525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/>
          <p:nvPr/>
        </p:nvSpPr>
        <p:spPr>
          <a:xfrm>
            <a:off x="8156520" y="5715000"/>
            <a:ext cx="542520" cy="54252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C"/>
            </a:gs>
            <a:gs pos="100000">
              <a:srgbClr val="B0C6E1"/>
            </a:gs>
          </a:gsLst>
          <a:lin ang="54000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0040" cy="6854040"/>
          </a:xfrm>
          <a:custGeom>
            <a:rect b="b" l="l" r="r" t="t"/>
            <a:pathLst>
              <a:path extrusionOk="0" h="6858000" w="9144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2A0C7"/>
          </a:solidFill>
          <a:ln>
            <a:noFill/>
          </a:ln>
        </p:spPr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ducarex.es/fp/orientacion-educativa.html" TargetMode="External"/><Relationship Id="rId4" Type="http://schemas.openxmlformats.org/officeDocument/2006/relationships/hyperlink" Target="https://www.educarex.es/fp/orientacion-educativa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iesunivlaboral.educarex.es/index.php/root-j257/semana-cultural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Relationship Id="rId4" Type="http://schemas.openxmlformats.org/officeDocument/2006/relationships/hyperlink" Target="https://www.educarex.es/fp/oferta-educativa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educarex.es/fp/ocupaciones.html" TargetMode="External"/><Relationship Id="rId4" Type="http://schemas.openxmlformats.org/officeDocument/2006/relationships/hyperlink" Target="https://www.educarex.es/fp/insercion-profesional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becaseducacion.gob.es/portada.html" TargetMode="External"/><Relationship Id="rId4" Type="http://schemas.openxmlformats.org/officeDocument/2006/relationships/hyperlink" Target="https://sede.educacion.gob.es/sede/login/inicio.jjsp?idConvocatoria=2256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educarex.es/fp/oferta-educativa.html" TargetMode="External"/><Relationship Id="rId4" Type="http://schemas.openxmlformats.org/officeDocument/2006/relationships/hyperlink" Target="https://iesunivlaboral.educarex.es/" TargetMode="External"/><Relationship Id="rId5" Type="http://schemas.openxmlformats.org/officeDocument/2006/relationships/hyperlink" Target="https://www.educarex.es/fp/orientacion-educativa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194400" y="273600"/>
            <a:ext cx="8490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E6B9B8"/>
                </a:solidFill>
                <a:latin typeface="Arial"/>
                <a:ea typeface="Arial"/>
                <a:cs typeface="Arial"/>
                <a:sym typeface="Arial"/>
              </a:rPr>
              <a:t>ORIENTACIÓN DE  ESTUDIOS PARA ALUMNADO 4º ESO</a:t>
            </a:r>
            <a:b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ES" sz="2400" u="none" cap="none" strike="noStrike">
                <a:solidFill>
                  <a:srgbClr val="E6B9B8"/>
                </a:solidFill>
                <a:latin typeface="Arial"/>
                <a:ea typeface="Arial"/>
                <a:cs typeface="Arial"/>
                <a:sym typeface="Arial"/>
              </a:rPr>
              <a:t>CURSO 2024-2025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4520"/>
            <a:ext cx="9142200" cy="50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900000" y="260280"/>
            <a:ext cx="7697160" cy="130536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Schoolbook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1º BACHILLERATO 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1" i="0" lang="es-ES" sz="1200" u="sng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MATERIAS COMUNES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Lengua Castellana y Literatura (4h)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Lengua Extranjera (Inglés 3h)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Filosofía (3h)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Educación Física (2h)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857160" y="1643040"/>
            <a:ext cx="7709040" cy="4722480"/>
          </a:xfrm>
          <a:prstGeom prst="rect">
            <a:avLst/>
          </a:prstGeom>
          <a:solidFill>
            <a:srgbClr val="C5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p36"/>
          <p:cNvGraphicFramePr/>
          <p:nvPr/>
        </p:nvGraphicFramePr>
        <p:xfrm>
          <a:off x="857160" y="159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{A9DF68D1-DE9F-4231-9937-2865A13A7C26}</a:tableStyleId>
              </a:tblPr>
              <a:tblGrid>
                <a:gridCol w="3857400"/>
                <a:gridCol w="3857400"/>
              </a:tblGrid>
              <a:tr h="76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Humanidades y Ciencias Sociales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Ciencias y Tecnología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Google Shape;274;p36"/>
          <p:cNvGraphicFramePr/>
          <p:nvPr/>
        </p:nvGraphicFramePr>
        <p:xfrm>
          <a:off x="857160" y="2357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{A9DF68D1-DE9F-4231-9937-2865A13A7C26}</a:tableStyleId>
              </a:tblPr>
              <a:tblGrid>
                <a:gridCol w="1928525"/>
                <a:gridCol w="1928525"/>
                <a:gridCol w="1928525"/>
                <a:gridCol w="1929250"/>
              </a:tblGrid>
              <a:tr h="72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Humanidades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Ciencias Sociales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Ciencias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Tecnología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5" name="Google Shape;275;p36"/>
          <p:cNvGraphicFramePr/>
          <p:nvPr/>
        </p:nvGraphicFramePr>
        <p:xfrm>
          <a:off x="857160" y="308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{A9DF68D1-DE9F-4231-9937-2865A13A7C26}</a:tableStyleId>
              </a:tblPr>
              <a:tblGrid>
                <a:gridCol w="1928525"/>
                <a:gridCol w="1928525"/>
                <a:gridCol w="1928525"/>
                <a:gridCol w="1929250"/>
              </a:tblGrid>
              <a:tr h="163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ES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DE MODALIDAD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Latín I 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Materias: (4h +4h)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Griego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Historia del Mundo Cont.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ES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DE MODALIDAD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Matem. Aplic. CCSS I 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Materias: (4h +4h)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Economía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Historia Mundo Cont.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ES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DE MODALIDAD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ES" sz="1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Matemáticas I (4h)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s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Materias: (4h +4h)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s-ES" sz="1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 y Química I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s-ES" sz="1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Biología , Geología y Ciencias Ambientales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ES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DE MODALIDAD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Matemáticas I 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Materias: (4h +4h)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 y Química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Dibujo Técnico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</a:tr>
              <a:tr h="164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OPTATIVAS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Elegir una: 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 Lengua Ext. (Francés)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Inteligencia Artificial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Análisis Musical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Universal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OPTATIVAS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Elegir una:(4h)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 Lengua Ext. (Francés)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Inteligencia Artificial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Análisis Musical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Universal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OPTATIVAS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Elegir una:(4h)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 Lengua Ext. (Francés)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Inteligencia Artificial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Análisis Musical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Tecnología e ingeniería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 OPTATIVAS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Elegir una:(4h)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 Lengua Ext. (Francés)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Inteligencia Artificial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Análisis Musical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Tecnología e ingeniería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</a:tr>
              <a:tr h="4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Religión (2h) Si / NO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Religión (2h) Si / NO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Religión (2h) Si / NO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Religión (2h) Si / NO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/>
          <p:nvPr/>
        </p:nvSpPr>
        <p:spPr>
          <a:xfrm>
            <a:off x="900000" y="260280"/>
            <a:ext cx="7697160" cy="130536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Schoolbook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1º BACHILLERATO 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1" i="0" lang="es-ES" sz="1200" u="sng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MATERIAS COMUNES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Lengua Castellana y Literatura (4h)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Lengua Extranjera (Inglés 3h)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Filosofía (3h)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678" lvl="7" marL="3200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Educación Física (2h)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857160" y="1643040"/>
            <a:ext cx="7709040" cy="4722480"/>
          </a:xfrm>
          <a:prstGeom prst="rect">
            <a:avLst/>
          </a:prstGeom>
          <a:solidFill>
            <a:srgbClr val="C5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3" name="Google Shape;283;p37"/>
          <p:cNvGraphicFramePr/>
          <p:nvPr/>
        </p:nvGraphicFramePr>
        <p:xfrm>
          <a:off x="857160" y="159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{A9DF68D1-DE9F-4231-9937-2865A13A7C26}</a:tableStyleId>
              </a:tblPr>
              <a:tblGrid>
                <a:gridCol w="3857400"/>
                <a:gridCol w="3857400"/>
              </a:tblGrid>
              <a:tr h="76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4" name="Google Shape;284;p37"/>
          <p:cNvGraphicFramePr/>
          <p:nvPr/>
        </p:nvGraphicFramePr>
        <p:xfrm>
          <a:off x="857160" y="2023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{A9DF68D1-DE9F-4231-9937-2865A13A7C26}</a:tableStyleId>
              </a:tblPr>
              <a:tblGrid>
                <a:gridCol w="3643550"/>
                <a:gridCol w="218875"/>
                <a:gridCol w="1926000"/>
                <a:gridCol w="1926000"/>
              </a:tblGrid>
              <a:tr h="19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DE MODALIDAD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Matemáticas Generales</a:t>
                      </a: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Materias: (4h +4h)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Emprendimiento y actividad empresarial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Biología,Geología y Ciencias Ambientales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</a:tr>
              <a:tr h="118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MATERIAS OPTATIVAS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Elegir una: (4h)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 Lengua Ext. (Francés)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Inteligencia Artificial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Análisis Musical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Universal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000" lvl="0" marL="1713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8ED5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s-ES" sz="1100" u="none" cap="none" strike="noStrike">
                          <a:solidFill>
                            <a:srgbClr val="558E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Tecnología e ingeniería 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EA"/>
                    </a:solidFill>
                  </a:tcPr>
                </a:tc>
              </a:tr>
              <a:tr h="43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Religión (2h) Si / NO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s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8" title="BACH_1_Impreso_Matricula_curso_25_26_page-000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4637650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/>
          <p:nvPr/>
        </p:nvSpPr>
        <p:spPr>
          <a:xfrm>
            <a:off x="5421600" y="1209600"/>
            <a:ext cx="374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Hoja de matrícula 2025/2026</a:t>
            </a:r>
            <a:endParaRPr b="0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2880000" y="3312000"/>
            <a:ext cx="3485520" cy="8596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Modalidades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611280" y="2421000"/>
            <a:ext cx="7770240" cy="631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de  la Salud                               Ciencias e Ingeniería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285840" y="4429080"/>
            <a:ext cx="3636360" cy="632520"/>
          </a:xfrm>
          <a:prstGeom prst="rect">
            <a:avLst/>
          </a:prstGeom>
          <a:solidFill>
            <a:srgbClr val="FF8FDA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Sociales y Humanidades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6661075" y="4474975"/>
            <a:ext cx="1395000" cy="4317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39"/>
          <p:cNvCxnSpPr/>
          <p:nvPr/>
        </p:nvCxnSpPr>
        <p:spPr>
          <a:xfrm flipH="1" rot="10800000">
            <a:off x="7019640" y="1989000"/>
            <a:ext cx="71640" cy="36036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01" name="Google Shape;301;p39"/>
          <p:cNvCxnSpPr/>
          <p:nvPr/>
        </p:nvCxnSpPr>
        <p:spPr>
          <a:xfrm>
            <a:off x="7451640" y="4652640"/>
            <a:ext cx="71280" cy="50328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02" name="Google Shape;302;p39"/>
          <p:cNvCxnSpPr/>
          <p:nvPr/>
        </p:nvCxnSpPr>
        <p:spPr>
          <a:xfrm flipH="1">
            <a:off x="755640" y="4797360"/>
            <a:ext cx="502920" cy="43164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03" name="Google Shape;303;p39"/>
          <p:cNvCxnSpPr/>
          <p:nvPr/>
        </p:nvCxnSpPr>
        <p:spPr>
          <a:xfrm>
            <a:off x="3995640" y="4652640"/>
            <a:ext cx="576360" cy="57636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04" name="Google Shape;304;p39"/>
          <p:cNvSpPr/>
          <p:nvPr/>
        </p:nvSpPr>
        <p:spPr>
          <a:xfrm>
            <a:off x="0" y="0"/>
            <a:ext cx="3628500" cy="2161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     </a:t>
            </a: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DE LA SALUD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Medicina, Odontología, Farmacia,...</a:t>
            </a:r>
            <a:endParaRPr b="0" i="0" sz="12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Física, Química, Geología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Nutrición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Biología, Ciencias Ambientales, Ciencias del Mar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Podología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Psicología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Veterinaria</a:t>
            </a:r>
            <a:endParaRPr b="0" i="0" sz="12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Enfermería, Óptica, Fisioterapia, Logopedia, Terapia ocupacional...</a:t>
            </a:r>
            <a:endParaRPr b="0" i="0" sz="12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endParaRPr b="0" i="0" sz="12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39"/>
          <p:cNvCxnSpPr/>
          <p:nvPr/>
        </p:nvCxnSpPr>
        <p:spPr>
          <a:xfrm rot="10800000">
            <a:off x="1979280" y="1989000"/>
            <a:ext cx="289080" cy="43164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06" name="Google Shape;306;p39"/>
          <p:cNvSpPr/>
          <p:nvPr/>
        </p:nvSpPr>
        <p:spPr>
          <a:xfrm>
            <a:off x="0" y="4640400"/>
            <a:ext cx="177480" cy="4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9"/>
          <p:cNvSpPr/>
          <p:nvPr/>
        </p:nvSpPr>
        <p:spPr>
          <a:xfrm>
            <a:off x="0" y="5256349"/>
            <a:ext cx="3114600" cy="1411200"/>
          </a:xfrm>
          <a:prstGeom prst="rect">
            <a:avLst/>
          </a:prstGeom>
          <a:solidFill>
            <a:srgbClr val="FF8FDA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</a:t>
            </a: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SOCIALES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Administración y Dirección de Empresas,  Economía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Historia,  Historia del Arte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Empresariales, Estadística, Relaciones laborales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Trabajo social ….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3564000" y="5265725"/>
            <a:ext cx="2801400" cy="1401900"/>
          </a:xfrm>
          <a:prstGeom prst="rect">
            <a:avLst/>
          </a:prstGeom>
          <a:solidFill>
            <a:srgbClr val="FF8FDA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</a:t>
            </a: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HUMANIDADES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Filologías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Historia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Historia del Arte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Traducción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Filosofía……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5248275" y="0"/>
            <a:ext cx="3888900" cy="2161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0" i="0" lang="es-ES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Todas las Ingenierías</a:t>
            </a:r>
            <a:endParaRPr b="0" i="0" sz="12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0" i="0" lang="es-ES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Biología,  Ciencias Ambientales</a:t>
            </a:r>
            <a:endParaRPr b="0" i="0" sz="12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Ciencias del Mar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Física, Química, Geología,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Matemáticas,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Economía, Arquitectura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Empresariales     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Estadística, Óptica,......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6248520" y="2128680"/>
            <a:ext cx="177480" cy="26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6592375" y="5265725"/>
            <a:ext cx="2544600" cy="14019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</a:t>
            </a: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ARTES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Bellas artes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de la Danza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Artes y diseño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Diseño de moda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Char char="●"/>
            </a:pPr>
            <a:r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Cine y televisión…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6216126" y="-4675"/>
            <a:ext cx="25446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E INGENIERÍA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QUÉ ES LA FORMACIÓN PROFESIONAL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la actualidad la FP son los estudios profesionales más cercanos a la realidad del mercado de trabajo y dan respuesta a la necesidad de personal cualificado especializado en los distintos sectores profesionales para responder a la actual demanda de empleo.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rgbClr val="000000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FORMACIÓN PROFESIONAL</a:t>
            </a:r>
            <a:endParaRPr b="0" i="0" sz="3200" u="none" cap="none" strike="noStrike">
              <a:solidFill>
                <a:srgbClr val="000000"/>
              </a:solidFill>
              <a:highlight>
                <a:schemeClr val="accent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216000" y="1604520"/>
            <a:ext cx="8469000" cy="397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1"/>
          <p:cNvSpPr/>
          <p:nvPr/>
        </p:nvSpPr>
        <p:spPr>
          <a:xfrm>
            <a:off x="337500" y="1781875"/>
            <a:ext cx="8469000" cy="4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Los títulos de Formación Profesional son el instrumento para acreditar las cualificaciones y competencias propias de cada uno de ellos y asegurar un nivel de formación, de forma que su obtención acredite con alcance y validez estatal la formación necesaria para alcanzar la cualificación profesional y posibilitar una adecuada inserción profesional.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Las enseñanzas conducentes a la obtención de los títulos se estructuran en Ciclos Formativos, cuyas características principales son: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Organización </a:t>
            </a:r>
            <a:r>
              <a:rPr b="1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modular,</a:t>
            </a: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 constituida por áreas de conocimientos teórico-prácticos en función de los diversos campos profesionales.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Duración de </a:t>
            </a:r>
            <a:r>
              <a:rPr b="1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2000 horas</a:t>
            </a: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 distribuidas en </a:t>
            </a:r>
            <a:r>
              <a:rPr b="1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dos cursos académicos.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Incluyen periodos de </a:t>
            </a:r>
            <a:r>
              <a:rPr b="1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formación en empresa</a:t>
            </a: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, tanto en primero como en segundo. </a:t>
            </a:r>
            <a:endParaRPr b="0" i="0" sz="1500" u="none" cap="none" strike="noStrike">
              <a:solidFill>
                <a:srgbClr val="224B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24B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Actualmente todos los CFGM y CFGS se imparten en </a:t>
            </a:r>
            <a:r>
              <a:rPr b="1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modalidad DUAL</a:t>
            </a: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( Centro/Empresa)</a:t>
            </a:r>
            <a:endParaRPr b="0" i="0" sz="1500" u="none" cap="none" strike="noStrike">
              <a:solidFill>
                <a:srgbClr val="224B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24B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12"/>
              </a:buClr>
              <a:buSzPts val="1500"/>
              <a:buFont typeface="Arial"/>
              <a:buNone/>
            </a:pPr>
            <a:r>
              <a:rPr b="0" i="0" lang="es-E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https://www.educarex.es/fp/orientacion-educativa.html</a:t>
            </a:r>
            <a:r>
              <a:rPr b="0" i="0" lang="es-ES" sz="1500" u="none" cap="none" strike="noStrike">
                <a:solidFill>
                  <a:srgbClr val="224B1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s-E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vídeos FP)</a:t>
            </a:r>
            <a:endParaRPr b="0" i="0" sz="1500" u="none" cap="none" strike="noStrike">
              <a:solidFill>
                <a:srgbClr val="224B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/>
          <p:nvPr/>
        </p:nvSpPr>
        <p:spPr>
          <a:xfrm>
            <a:off x="900000" y="220680"/>
            <a:ext cx="7768800" cy="9918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entury Schoolbook"/>
              <a:buNone/>
            </a:pPr>
            <a:r>
              <a:rPr b="0" i="0" lang="es-ES" sz="25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FORMACIÓN PROFESIONAL ESPECÍFICA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ESTRUCTURA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3200400" y="4937040"/>
            <a:ext cx="177480" cy="389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755640" y="5229360"/>
            <a:ext cx="3200040" cy="815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i="0" lang="es-ES" sz="2400" u="none" cap="none" strike="noStrike">
                <a:solidFill>
                  <a:srgbClr val="1F497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Grado medio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600"/>
              <a:buFont typeface="Century Schoolbook"/>
              <a:buNone/>
            </a:pPr>
            <a:r>
              <a:rPr b="1" i="0" lang="es-ES" sz="1600" u="none" cap="none" strike="noStrike">
                <a:solidFill>
                  <a:srgbClr val="1F497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(TÉCNICO)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5000760" y="5214960"/>
            <a:ext cx="3708720" cy="77976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i="0" lang="es-ES" sz="2400" u="none" cap="none" strike="noStrike">
                <a:solidFill>
                  <a:srgbClr val="1F497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Grado Superior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600"/>
              <a:buFont typeface="Century Schoolbook"/>
              <a:buNone/>
            </a:pPr>
            <a:r>
              <a:rPr b="1" i="0" lang="es-ES" sz="1600" u="none" cap="none" strike="noStrike">
                <a:solidFill>
                  <a:srgbClr val="1F497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(TÉCNICO SUPERIOR)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3132000" y="1700280"/>
            <a:ext cx="2801520" cy="90756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Schoolbook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Familias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Schoolbook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Profesionales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1770000">
            <a:off x="3057480" y="2884320"/>
            <a:ext cx="478800" cy="1793520"/>
          </a:xfrm>
          <a:prstGeom prst="downArrow">
            <a:avLst>
              <a:gd fmla="val 50000" name="adj1"/>
              <a:gd fmla="val 92647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2"/>
          <p:cNvSpPr/>
          <p:nvPr/>
        </p:nvSpPr>
        <p:spPr>
          <a:xfrm rot="-1507200">
            <a:off x="5376960" y="2922120"/>
            <a:ext cx="478800" cy="1793520"/>
          </a:xfrm>
          <a:prstGeom prst="downArrow">
            <a:avLst>
              <a:gd fmla="val 50000" name="adj1"/>
              <a:gd fmla="val 92647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/>
          <p:nvPr/>
        </p:nvSpPr>
        <p:spPr>
          <a:xfrm>
            <a:off x="684360" y="274680"/>
            <a:ext cx="79956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Schoolbook"/>
              <a:buNone/>
            </a:pPr>
            <a:r>
              <a:rPr b="0" i="0" lang="es-ES" sz="3200" u="none" cap="none" strike="noStrike">
                <a:solidFill>
                  <a:schemeClr val="accent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CICLOS DE GRADO MEDIO: ACCESO</a:t>
            </a:r>
            <a:endParaRPr b="0" i="0" sz="3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3"/>
          <p:cNvSpPr/>
          <p:nvPr/>
        </p:nvSpPr>
        <p:spPr>
          <a:xfrm>
            <a:off x="684360" y="1500120"/>
            <a:ext cx="7995600" cy="4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Acceso directo: (1º cupo): 75%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🞆"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Estar en posesión del </a:t>
            </a:r>
            <a:r>
              <a:rPr b="1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Título de E.S.O.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🞆"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Estar en posesión de un título de Técnico o de Técnico Superior.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32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🞆"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Tener un Título Universitario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(2º cupo):</a:t>
            </a:r>
            <a:endParaRPr b="0" i="0" sz="1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1132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🞆"/>
            </a:pPr>
            <a:r>
              <a:rPr b="0" i="0" lang="es-E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Haber superado </a:t>
            </a:r>
            <a:r>
              <a:rPr b="1" i="0" lang="es-E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 prueba de acceso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CFGM 15%</a:t>
            </a:r>
            <a:endParaRPr b="0" i="0" sz="1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(3º cupo):</a:t>
            </a:r>
            <a:endParaRPr b="0" i="0" sz="1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0861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🞆"/>
            </a:pPr>
            <a:r>
              <a:rPr b="0" i="0" lang="es-E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Disponer del título de </a:t>
            </a:r>
            <a:r>
              <a:rPr b="1" i="0" lang="es-E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F.P.Básica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10%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682234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1700" y="0"/>
            <a:ext cx="27431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5" title="baremo_grado_medi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800" y="950300"/>
            <a:ext cx="5966850" cy="46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/>
          <p:nvPr/>
        </p:nvSpPr>
        <p:spPr>
          <a:xfrm>
            <a:off x="194400" y="273600"/>
            <a:ext cx="84903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E6B9B8"/>
                </a:solidFill>
                <a:latin typeface="Arial"/>
                <a:ea typeface="Arial"/>
                <a:cs typeface="Arial"/>
                <a:sym typeface="Arial"/>
              </a:rPr>
              <a:t>ORIENTACIÓN DE  ESTUDIOS PARA ALUMNADO 4º ESO</a:t>
            </a:r>
            <a:b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ES" sz="2400" u="none" cap="none" strike="noStrike">
                <a:solidFill>
                  <a:srgbClr val="E6B9B8"/>
                </a:solidFill>
                <a:latin typeface="Arial"/>
                <a:ea typeface="Arial"/>
                <a:cs typeface="Arial"/>
                <a:sym typeface="Arial"/>
              </a:rPr>
              <a:t>CURSO 2024-2025</a:t>
            </a:r>
            <a:endParaRPr b="1" i="0" sz="2400" u="none" cap="none" strike="noStrike">
              <a:solidFill>
                <a:srgbClr val="E6B9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E6B9B8"/>
                </a:solidFill>
                <a:latin typeface="Arial"/>
                <a:ea typeface="Arial"/>
                <a:cs typeface="Arial"/>
                <a:sym typeface="Arial"/>
              </a:rPr>
              <a:t>IES UNIVERSIDAD LABORAL</a:t>
            </a:r>
            <a:endParaRPr b="1" i="0" sz="2400" u="none" cap="none" strike="noStrike">
              <a:solidFill>
                <a:srgbClr val="E6B9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457200" y="1604520"/>
            <a:ext cx="8227500" cy="39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25" y="4672701"/>
            <a:ext cx="9011176" cy="16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ADMISIÓN CICLOS 2024</a:t>
            </a:r>
            <a:br>
              <a:rPr b="0" i="0" lang="es-E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CALENDARIO DE ACTUACIONES PARA PRIMER CURSO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6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46"/>
          <p:cNvGrpSpPr/>
          <p:nvPr/>
        </p:nvGrpSpPr>
        <p:grpSpPr>
          <a:xfrm>
            <a:off x="1523880" y="1399144"/>
            <a:ext cx="6095519" cy="4059711"/>
            <a:chOff x="0" y="1984"/>
            <a:chExt cx="6095519" cy="4059711"/>
          </a:xfrm>
        </p:grpSpPr>
        <p:sp>
          <p:nvSpPr>
            <p:cNvPr id="363" name="Google Shape;363;p46"/>
            <p:cNvSpPr/>
            <p:nvPr/>
          </p:nvSpPr>
          <p:spPr>
            <a:xfrm rot="5400000">
              <a:off x="3621119" y="-1293789"/>
              <a:ext cx="1047667" cy="39011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CFCF">
                <a:alpha val="89411"/>
              </a:srgbClr>
            </a:solidFill>
            <a:ln cap="flat" cmpd="sng" w="25400">
              <a:solidFill>
                <a:srgbClr val="E7CFCF">
                  <a:alpha val="8941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6"/>
            <p:cNvSpPr txBox="1"/>
            <p:nvPr/>
          </p:nvSpPr>
          <p:spPr>
            <a:xfrm>
              <a:off x="2194387" y="184086"/>
              <a:ext cx="3849989" cy="945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57150" spcFirstLastPara="1" rIns="57150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es-ES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Periodo de solicitudes de admisión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0" y="1984"/>
              <a:ext cx="2194387" cy="1309584"/>
            </a:xfrm>
            <a:prstGeom prst="roundRect">
              <a:avLst>
                <a:gd fmla="val 16667" name="adj"/>
              </a:avLst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6"/>
            <p:cNvSpPr txBox="1"/>
            <p:nvPr/>
          </p:nvSpPr>
          <p:spPr>
            <a:xfrm>
              <a:off x="63929" y="65913"/>
              <a:ext cx="2066529" cy="118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27 mayo-27 de junio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6"/>
            <p:cNvSpPr/>
            <p:nvPr/>
          </p:nvSpPr>
          <p:spPr>
            <a:xfrm rot="5400000">
              <a:off x="3621119" y="81273"/>
              <a:ext cx="1047667" cy="39011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DE5D0">
                <a:alpha val="89411"/>
              </a:srgbClr>
            </a:solidFill>
            <a:ln cap="flat" cmpd="sng" w="25400">
              <a:solidFill>
                <a:srgbClr val="DDE5D0">
                  <a:alpha val="8941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6"/>
            <p:cNvSpPr txBox="1"/>
            <p:nvPr/>
          </p:nvSpPr>
          <p:spPr>
            <a:xfrm>
              <a:off x="2194387" y="1559149"/>
              <a:ext cx="3849989" cy="945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57150" spcFirstLastPara="1" rIns="57150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es-ES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Publicación de la situación provisional de la solicitud para participar en la adjudicación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es-ES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 importante estar atento por si falta algo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0" y="1377047"/>
              <a:ext cx="2194387" cy="1309584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6"/>
            <p:cNvSpPr txBox="1"/>
            <p:nvPr/>
          </p:nvSpPr>
          <p:spPr>
            <a:xfrm>
              <a:off x="63929" y="1440976"/>
              <a:ext cx="2066529" cy="118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 al 12 de Julio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6"/>
            <p:cNvSpPr/>
            <p:nvPr/>
          </p:nvSpPr>
          <p:spPr>
            <a:xfrm rot="5400000">
              <a:off x="3621119" y="1456337"/>
              <a:ext cx="1047667" cy="39011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7D1DF">
                <a:alpha val="89411"/>
              </a:srgbClr>
            </a:solidFill>
            <a:ln cap="flat" cmpd="sng" w="25400">
              <a:solidFill>
                <a:srgbClr val="D7D1DF">
                  <a:alpha val="8941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6"/>
            <p:cNvSpPr txBox="1"/>
            <p:nvPr/>
          </p:nvSpPr>
          <p:spPr>
            <a:xfrm>
              <a:off x="2194387" y="2934213"/>
              <a:ext cx="3849989" cy="945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57150" spcFirstLastPara="1" rIns="57150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es-ES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Publicación definitiva de personas excluidas y admitidas para participar en el proceso de adjudicación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6"/>
            <p:cNvSpPr/>
            <p:nvPr/>
          </p:nvSpPr>
          <p:spPr>
            <a:xfrm>
              <a:off x="0" y="2752111"/>
              <a:ext cx="2194387" cy="1309584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6"/>
            <p:cNvSpPr txBox="1"/>
            <p:nvPr/>
          </p:nvSpPr>
          <p:spPr>
            <a:xfrm>
              <a:off x="63929" y="2816040"/>
              <a:ext cx="2066529" cy="118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 de Julio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ADMISIÓN CICLOS 2024</a:t>
            </a:r>
            <a:br>
              <a:rPr b="0" i="0" lang="es-E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CALENDARIO DE ACTUACIONES PARA PRIMER CURSO</a:t>
            </a:r>
            <a:endParaRPr b="0" i="0" sz="2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7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47"/>
          <p:cNvGrpSpPr/>
          <p:nvPr/>
        </p:nvGrpSpPr>
        <p:grpSpPr>
          <a:xfrm>
            <a:off x="1523880" y="1397259"/>
            <a:ext cx="6095519" cy="4063480"/>
            <a:chOff x="0" y="99"/>
            <a:chExt cx="6095519" cy="4063480"/>
          </a:xfrm>
        </p:grpSpPr>
        <p:sp>
          <p:nvSpPr>
            <p:cNvPr id="382" name="Google Shape;382;p47"/>
            <p:cNvSpPr/>
            <p:nvPr/>
          </p:nvSpPr>
          <p:spPr>
            <a:xfrm rot="5400000">
              <a:off x="3685408" y="-1376035"/>
              <a:ext cx="919090" cy="39011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0000">
                <a:alpha val="89411"/>
              </a:srgbClr>
            </a:solidFill>
            <a:ln cap="flat" cmpd="sng" w="25400">
              <a:solidFill>
                <a:srgbClr val="CFD7E7">
                  <a:alpha val="8941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7"/>
            <p:cNvSpPr txBox="1"/>
            <p:nvPr/>
          </p:nvSpPr>
          <p:spPr>
            <a:xfrm>
              <a:off x="2194387" y="159852"/>
              <a:ext cx="3856266" cy="829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b="0" i="0" lang="es-E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Primera Adjudicación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7"/>
            <p:cNvSpPr/>
            <p:nvPr/>
          </p:nvSpPr>
          <p:spPr>
            <a:xfrm>
              <a:off x="0" y="99"/>
              <a:ext cx="2194387" cy="1148862"/>
            </a:xfrm>
            <a:prstGeom prst="roundRect">
              <a:avLst>
                <a:gd fmla="val 16667" name="adj"/>
              </a:avLst>
            </a:prstGeom>
            <a:solidFill>
              <a:srgbClr val="D99593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7"/>
            <p:cNvSpPr txBox="1"/>
            <p:nvPr/>
          </p:nvSpPr>
          <p:spPr>
            <a:xfrm>
              <a:off x="56083" y="56182"/>
              <a:ext cx="2082221" cy="1036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25 DE JULIO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7"/>
            <p:cNvSpPr/>
            <p:nvPr/>
          </p:nvSpPr>
          <p:spPr>
            <a:xfrm rot="5400000">
              <a:off x="3315470" y="83178"/>
              <a:ext cx="1650869" cy="389732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>
                <a:alpha val="89411"/>
              </a:srgbClr>
            </a:solidFill>
            <a:ln cap="flat" cmpd="sng" w="25400">
              <a:solidFill>
                <a:srgbClr val="CFD7E7">
                  <a:alpha val="8941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7"/>
            <p:cNvSpPr txBox="1"/>
            <p:nvPr/>
          </p:nvSpPr>
          <p:spPr>
            <a:xfrm>
              <a:off x="2192244" y="1286994"/>
              <a:ext cx="3816734" cy="148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AQUÍ DOS OPCIONES: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a) Me adjudican mi primera opción, formalizo matrícula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b) Me adjudican otra opción que no es la primera puedo esperar a 2º adjudicación o quedarme con la plaza asignada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0" y="1320699"/>
              <a:ext cx="2192244" cy="142228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7"/>
            <p:cNvSpPr txBox="1"/>
            <p:nvPr/>
          </p:nvSpPr>
          <p:spPr>
            <a:xfrm>
              <a:off x="69430" y="1390129"/>
              <a:ext cx="2053384" cy="1283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25 -31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MATRICULA ONLINE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7"/>
            <p:cNvSpPr/>
            <p:nvPr/>
          </p:nvSpPr>
          <p:spPr>
            <a:xfrm rot="5400000">
              <a:off x="3685408" y="1538582"/>
              <a:ext cx="919090" cy="39011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92D050">
                <a:alpha val="89411"/>
              </a:srgbClr>
            </a:solidFill>
            <a:ln cap="flat" cmpd="sng" w="25400">
              <a:solidFill>
                <a:srgbClr val="CFD7E7">
                  <a:alpha val="8941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7"/>
            <p:cNvSpPr txBox="1"/>
            <p:nvPr/>
          </p:nvSpPr>
          <p:spPr>
            <a:xfrm>
              <a:off x="2194387" y="3074469"/>
              <a:ext cx="3856266" cy="829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SEGUNDA ADJUDICACIÓN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Periodo de MATRÍCULA 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0" y="2914717"/>
              <a:ext cx="2194387" cy="1148862"/>
            </a:xfrm>
            <a:prstGeom prst="roundRect">
              <a:avLst>
                <a:gd fmla="val 16667" name="adj"/>
              </a:avLst>
            </a:prstGeom>
            <a:solidFill>
              <a:srgbClr val="B2A0C7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7"/>
            <p:cNvSpPr txBox="1"/>
            <p:nvPr/>
          </p:nvSpPr>
          <p:spPr>
            <a:xfrm>
              <a:off x="56083" y="2970800"/>
              <a:ext cx="2082221" cy="1036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SEPTIEMBRE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AL 09 SEP.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/>
          <p:nvPr/>
        </p:nvSpPr>
        <p:spPr>
          <a:xfrm>
            <a:off x="293040" y="0"/>
            <a:ext cx="6878880" cy="1384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025">
            <a:noAutofit/>
          </a:bodyPr>
          <a:lstStyle/>
          <a:p>
            <a:pPr indent="0" lvl="0" marL="1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33"/>
              </a:buClr>
              <a:buSzPts val="4200"/>
              <a:buFont typeface="Garamond"/>
              <a:buNone/>
            </a:pPr>
            <a:r>
              <a:rPr b="1" i="0" lang="es-ES" sz="4200" u="none" cap="none" strike="noStrike">
                <a:solidFill>
                  <a:srgbClr val="006633"/>
                </a:solidFill>
                <a:latin typeface="Garamond"/>
                <a:ea typeface="Garamond"/>
                <a:cs typeface="Garamond"/>
                <a:sym typeface="Garamond"/>
              </a:rPr>
              <a:t>Oferta Educativa			 </a:t>
            </a:r>
            <a:r>
              <a:rPr b="1" i="0" lang="es-ES" sz="3600" u="none" cap="none" strike="noStrike">
                <a:solidFill>
                  <a:srgbClr val="2F5597"/>
                </a:solidFill>
                <a:latin typeface="Garamond"/>
                <a:ea typeface="Garamond"/>
                <a:cs typeface="Garamond"/>
                <a:sym typeface="Garamond"/>
              </a:rPr>
              <a:t>Formación Profesional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000" y="432000"/>
            <a:ext cx="4067280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8"/>
          <p:cNvSpPr/>
          <p:nvPr/>
        </p:nvSpPr>
        <p:spPr>
          <a:xfrm>
            <a:off x="181800" y="1477080"/>
            <a:ext cx="4386600" cy="219168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EDIFICACIÓN Y OBRA CIVIL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SUPERIOR: </a:t>
            </a:r>
            <a:endParaRPr b="1" i="0" sz="13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t/>
            </a:r>
            <a:endParaRPr b="1" i="0" sz="13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s-E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PROYECTOS DE EDIFICACIÓN.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PROYECTOS DE OBRA CIVIL.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MEDIO: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OBRAS DE INTERIOR, DECORACIÓN Y REHABILITACIÓN.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8"/>
          <p:cNvSpPr/>
          <p:nvPr/>
        </p:nvSpPr>
        <p:spPr>
          <a:xfrm>
            <a:off x="4853520" y="1433160"/>
            <a:ext cx="4205160" cy="25236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INSTALACIÓN Y MANTENIMIENTO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SUPERIOR: </a:t>
            </a:r>
            <a:endParaRPr b="0" i="0" sz="13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PREVENCIÓN DE RIESGOS PROFESIONALES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MEDIO: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</a:t>
            </a:r>
            <a:r>
              <a:rPr b="1" i="0" lang="es-E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NSTALACIONES FRIGORÍFICAS Y DE CLIMATIZACIÓN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INSTALACIONES DE PRODUCCIÓN DE CALOR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8"/>
          <p:cNvSpPr/>
          <p:nvPr/>
        </p:nvSpPr>
        <p:spPr>
          <a:xfrm>
            <a:off x="216000" y="3888000"/>
            <a:ext cx="4388760" cy="273276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HOSTELERÍA Y TURISMO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SUPERIOR: </a:t>
            </a:r>
            <a:endParaRPr b="1" i="0" sz="13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t/>
            </a:r>
            <a:endParaRPr b="1" i="0" sz="13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GESTIÓN DE ALOJAMIENTOS TURÍSTICOS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GUÍA, INFORMACIÓN Y ASISTENCIA TURÍSTICA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DIRECCIÓN DE COCINA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MEDIO: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SERVICIOS DE RESTAURACIÓN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COCINA Y GASTRONOMÍA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8"/>
          <p:cNvSpPr/>
          <p:nvPr/>
        </p:nvSpPr>
        <p:spPr>
          <a:xfrm>
            <a:off x="4869750" y="4141125"/>
            <a:ext cx="4172700" cy="1250100"/>
          </a:xfrm>
          <a:prstGeom prst="roundRect">
            <a:avLst>
              <a:gd fmla="val 16667" name="adj"/>
            </a:avLst>
          </a:prstGeom>
          <a:solidFill>
            <a:srgbClr val="FFCC00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FABRICACIÓN MECÁNICA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ES" sz="13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GRADO MEDIO:</a:t>
            </a:r>
            <a:endParaRPr b="1" i="0" sz="13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1" i="0" sz="13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SOLDADURA Y CALDERERÍA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8"/>
          <p:cNvSpPr/>
          <p:nvPr/>
        </p:nvSpPr>
        <p:spPr>
          <a:xfrm>
            <a:off x="4968000" y="5505450"/>
            <a:ext cx="3995100" cy="1143000"/>
          </a:xfrm>
          <a:prstGeom prst="roundRect">
            <a:avLst>
              <a:gd fmla="val 16667" name="adj"/>
            </a:avLst>
          </a:prstGeom>
          <a:solidFill>
            <a:srgbClr val="7D5FA0"/>
          </a:solidFill>
          <a:ln cap="flat" cmpd="sng" w="9525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TEXTIL, CONFECCIÓN Y PIEL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GRADO SUPERIOR:</a:t>
            </a:r>
            <a:endParaRPr b="1" i="0" sz="12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PATRONAJE Y MODA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/>
          <p:nvPr/>
        </p:nvSpPr>
        <p:spPr>
          <a:xfrm>
            <a:off x="1104900" y="0"/>
            <a:ext cx="7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enlace a presentación CCFF IES Universidad Laboral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49" title="ciclos formativos IES La Laboral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387" y="400201"/>
            <a:ext cx="7679724" cy="56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800" y="952560"/>
            <a:ext cx="7279920" cy="494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800" y="1000080"/>
            <a:ext cx="7279920" cy="49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0"/>
          <p:cNvSpPr/>
          <p:nvPr/>
        </p:nvSpPr>
        <p:spPr>
          <a:xfrm>
            <a:off x="2349360" y="2857320"/>
            <a:ext cx="6288480" cy="3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0"/>
          <p:cNvSpPr/>
          <p:nvPr/>
        </p:nvSpPr>
        <p:spPr>
          <a:xfrm>
            <a:off x="720000" y="7200"/>
            <a:ext cx="8226000" cy="114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Resto de Oferta de Formación Profesional en la CC.AA. de Extremadura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0"/>
          <p:cNvSpPr/>
          <p:nvPr/>
        </p:nvSpPr>
        <p:spPr>
          <a:xfrm>
            <a:off x="457200" y="1604520"/>
            <a:ext cx="8226000" cy="397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0"/>
          <p:cNvSpPr/>
          <p:nvPr/>
        </p:nvSpPr>
        <p:spPr>
          <a:xfrm>
            <a:off x="1530150" y="5946125"/>
            <a:ext cx="51711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Ver vídeos de cada familia profesional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1"/>
          <p:cNvSpPr txBox="1"/>
          <p:nvPr/>
        </p:nvSpPr>
        <p:spPr>
          <a:xfrm>
            <a:off x="313700" y="2085975"/>
            <a:ext cx="845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BUSCADOR DE OCUPACIONES EN FUNCIÓN DEL GRADO DE FORMACIÓN PROFESIONAL Y CURSO DE ESPECIALIZACIÓN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361950" y="35052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Información sobre ciclos con elevada inserción profesional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361950" y="923925"/>
            <a:ext cx="813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-ES" sz="2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RECURSOS DE ORIENTACIÓN </a:t>
            </a:r>
            <a:endParaRPr b="1" i="0" sz="2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-ES" sz="2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 FORMACIÓN PROFESIONAL DE EDUCAREX: </a:t>
            </a:r>
            <a:endParaRPr b="1" i="0" sz="2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2"/>
          <p:cNvSpPr txBox="1"/>
          <p:nvPr/>
        </p:nvSpPr>
        <p:spPr>
          <a:xfrm>
            <a:off x="266700" y="1181100"/>
            <a:ext cx="8496300" cy="5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ES" sz="2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BECAS 2024/2025</a:t>
            </a:r>
            <a:endParaRPr b="1" i="0" sz="23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partir del próximo día </a:t>
            </a:r>
            <a:r>
              <a:rPr b="1" i="0" lang="es-ES" sz="1800" u="sng" cap="none" strike="noStrike">
                <a:solidFill>
                  <a:srgbClr val="C82613"/>
                </a:solidFill>
                <a:latin typeface="Arial"/>
                <a:ea typeface="Arial"/>
                <a:cs typeface="Arial"/>
                <a:sym typeface="Arial"/>
              </a:rPr>
              <a:t>24 de Marzo de 2025 y hasta el 14 de Mayo de 2025</a:t>
            </a:r>
            <a:r>
              <a:rPr b="0" i="0" lang="es-ES" sz="15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se podrán solicitar las becas del Ministerio para los niveles </a:t>
            </a:r>
            <a:r>
              <a:rPr b="1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FP, Bachillerato y otros estudios no universitarios</a:t>
            </a:r>
            <a:endParaRPr b="0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5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Información sobre becas en el portal del Ministerio.</a:t>
            </a:r>
            <a:endParaRPr b="0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6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Portada - Becas y ayudas para estudiantes | Ministerio de Educación, Formación Profesional y Deportes</a:t>
            </a:r>
            <a:endParaRPr b="0" i="0" sz="1600" u="sng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Acceso a la SEDE electrónica para la solicitud: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6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Sede Electrónica - Ministerio de Educación, Formación Profesional y Deportes</a:t>
            </a:r>
            <a:endParaRPr b="0" i="0" sz="1600" u="sng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dicha sede hay amplia información sobre todos los pasos a seguir, si aún así surgen dudas pueden ponerse en contacto con el negociado de becas de la Consejería de educación en los siguientes teléfonos:  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927001347   /   927001350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3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457200" y="1604520"/>
            <a:ext cx="8226000" cy="397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 tienen alguna consulta no duden en contactar mediante un mensaje por Rayuela con: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59" lvl="1" marL="97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AutoNum type="arabicPeriod"/>
            </a:pPr>
            <a:r>
              <a:rPr b="0" i="0" lang="es-ES" sz="2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Tutor/a </a:t>
            </a:r>
            <a:endParaRPr b="0" i="0" sz="2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59" lvl="1" marL="9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AutoNum type="arabicPeriod"/>
            </a:pPr>
            <a:r>
              <a:rPr b="0" i="0" lang="es-ES" sz="2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Jefa de Departamento de Orientación.</a:t>
            </a:r>
            <a:endParaRPr b="0" i="0" sz="2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59" lvl="1" marL="9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AutoNum type="arabicPeriod"/>
            </a:pPr>
            <a:r>
              <a:rPr b="0" i="0" lang="es-ES" sz="2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Jefatura de Estudios.</a:t>
            </a:r>
            <a:endParaRPr b="0" i="0" sz="2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4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180975" y="273600"/>
            <a:ext cx="85926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ES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DIRECCIONES DE INTERÉS</a:t>
            </a:r>
            <a:endParaRPr b="0" i="0" sz="36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1384920" y="2950200"/>
            <a:ext cx="5891040" cy="191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0" i="0" lang="es-E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https://www.educarex.es/fp/oferta-educativa.html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0" i="0" lang="es-E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https://iesunivlaboral.educarex.es/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1422000" y="2418840"/>
            <a:ext cx="6475320" cy="226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Verdana"/>
              <a:buNone/>
            </a:pPr>
            <a:r>
              <a:rPr b="1" i="0" lang="es-ES" sz="9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https://www.educarex.es/fp/orientacion-educativa.html</a:t>
            </a:r>
            <a:r>
              <a:rPr b="0" i="0" lang="es-E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900000" y="5229350"/>
            <a:ext cx="7804800" cy="10011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Titulación: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Título de Graduado/a en Educación Secundaria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755640" y="260280"/>
            <a:ext cx="8002080" cy="136152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entury Schoolbook"/>
              <a:buNone/>
            </a:pPr>
            <a:r>
              <a:rPr b="0" i="0" lang="es-ES" sz="25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EDUCACIÓN SECUNDARIA OBLIGATORIA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Situaciones posibles al finalizar la E.S.O.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1042920" y="2349360"/>
            <a:ext cx="2202840" cy="71244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 Título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5003640" y="2349360"/>
            <a:ext cx="2652480" cy="71244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 Título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4788000" y="3933720"/>
            <a:ext cx="1991880" cy="70272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Schoolbook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Prueba acceso </a:t>
            </a:r>
            <a:r>
              <a:rPr b="0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FP</a:t>
            </a: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 G. Medio</a:t>
            </a: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7143851" y="3929050"/>
            <a:ext cx="953700" cy="7125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0" i="0" lang="es-ES" sz="13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Mercado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0" i="0" lang="es-ES" sz="13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Laboral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468360" y="3933720"/>
            <a:ext cx="1821960" cy="712440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Bachillerato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2411280" y="3919680"/>
            <a:ext cx="2080800" cy="712440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FP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Grado Medio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9"/>
          <p:cNvCxnSpPr/>
          <p:nvPr/>
        </p:nvCxnSpPr>
        <p:spPr>
          <a:xfrm>
            <a:off x="2334960" y="3141360"/>
            <a:ext cx="723960" cy="6480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45" name="Google Shape;145;p29"/>
          <p:cNvCxnSpPr/>
          <p:nvPr/>
        </p:nvCxnSpPr>
        <p:spPr>
          <a:xfrm flipH="1">
            <a:off x="1331640" y="3139920"/>
            <a:ext cx="642960" cy="64944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46" name="Google Shape;146;p29"/>
          <p:cNvCxnSpPr/>
          <p:nvPr/>
        </p:nvCxnSpPr>
        <p:spPr>
          <a:xfrm>
            <a:off x="6929280" y="3143160"/>
            <a:ext cx="868320" cy="7920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47" name="Google Shape;147;p29"/>
          <p:cNvCxnSpPr/>
          <p:nvPr/>
        </p:nvCxnSpPr>
        <p:spPr>
          <a:xfrm flipH="1">
            <a:off x="5795640" y="3068280"/>
            <a:ext cx="644760" cy="79236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48" name="Google Shape;148;p29"/>
          <p:cNvSpPr/>
          <p:nvPr/>
        </p:nvSpPr>
        <p:spPr>
          <a:xfrm flipH="1">
            <a:off x="1330200" y="3063600"/>
            <a:ext cx="432000" cy="723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49" name="Google Shape;149;p29"/>
          <p:cNvSpPr/>
          <p:nvPr/>
        </p:nvSpPr>
        <p:spPr>
          <a:xfrm>
            <a:off x="2292120" y="3063600"/>
            <a:ext cx="953640" cy="723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50" name="Google Shape;150;p29"/>
          <p:cNvSpPr/>
          <p:nvPr/>
        </p:nvSpPr>
        <p:spPr>
          <a:xfrm flipH="1">
            <a:off x="5706720" y="3063600"/>
            <a:ext cx="186840" cy="723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51" name="Google Shape;151;p29"/>
          <p:cNvSpPr/>
          <p:nvPr/>
        </p:nvSpPr>
        <p:spPr>
          <a:xfrm>
            <a:off x="6440400" y="3068280"/>
            <a:ext cx="788400" cy="719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52" name="Google Shape;152;p29"/>
          <p:cNvSpPr/>
          <p:nvPr/>
        </p:nvSpPr>
        <p:spPr>
          <a:xfrm>
            <a:off x="3058920" y="3063600"/>
            <a:ext cx="4169880" cy="795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2844720" y="4767120"/>
            <a:ext cx="2152080" cy="6408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Bachillerato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5435640" y="5559480"/>
            <a:ext cx="2152080" cy="640800"/>
          </a:xfrm>
          <a:prstGeom prst="roundRect">
            <a:avLst>
              <a:gd fmla="val 16667" name="adj"/>
            </a:avLst>
          </a:prstGeom>
          <a:solidFill>
            <a:srgbClr val="FF97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Universidad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0"/>
          <p:cNvSpPr/>
          <p:nvPr/>
        </p:nvSpPr>
        <p:spPr>
          <a:xfrm>
            <a:off x="2844725" y="2883948"/>
            <a:ext cx="2501400" cy="7920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Ciclos Formativos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 Grado Medio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/>
          <p:nvPr/>
        </p:nvSpPr>
        <p:spPr>
          <a:xfrm>
            <a:off x="5435650" y="3747600"/>
            <a:ext cx="2298300" cy="1080000"/>
          </a:xfrm>
          <a:prstGeom prst="roundRect">
            <a:avLst>
              <a:gd fmla="val 16667" name="adj"/>
            </a:avLst>
          </a:prstGeom>
          <a:solidFill>
            <a:srgbClr val="FF97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1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Ciclos Formativos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1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 Grado Superior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30"/>
          <p:cNvCxnSpPr/>
          <p:nvPr/>
        </p:nvCxnSpPr>
        <p:spPr>
          <a:xfrm flipH="1" rot="10800000">
            <a:off x="2268360" y="3213000"/>
            <a:ext cx="574560" cy="86364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" name="Google Shape;162;p30"/>
          <p:cNvCxnSpPr/>
          <p:nvPr/>
        </p:nvCxnSpPr>
        <p:spPr>
          <a:xfrm flipH="1" rot="10800000">
            <a:off x="5003640" y="4505040"/>
            <a:ext cx="431640" cy="57960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3" name="Google Shape;163;p30"/>
          <p:cNvCxnSpPr/>
          <p:nvPr/>
        </p:nvCxnSpPr>
        <p:spPr>
          <a:xfrm>
            <a:off x="5003640" y="5084640"/>
            <a:ext cx="431640" cy="79200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4" name="Google Shape;164;p30"/>
          <p:cNvSpPr/>
          <p:nvPr/>
        </p:nvSpPr>
        <p:spPr>
          <a:xfrm>
            <a:off x="887040" y="6308640"/>
            <a:ext cx="1381680" cy="32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327050" y="2997350"/>
            <a:ext cx="1934700" cy="2080800"/>
          </a:xfrm>
          <a:prstGeom prst="roundRect">
            <a:avLst>
              <a:gd fmla="val 16667" name="adj"/>
            </a:avLst>
          </a:prstGeom>
          <a:solidFill>
            <a:srgbClr val="00CC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Educación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Secundaria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Obligatoria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611280" y="1557360"/>
            <a:ext cx="3088800" cy="640800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Formación Profesional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Grado Básico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7698250" y="714250"/>
            <a:ext cx="1439700" cy="5781300"/>
          </a:xfrm>
          <a:prstGeom prst="roundRect">
            <a:avLst>
              <a:gd fmla="val 16667" name="adj"/>
            </a:avLst>
          </a:prstGeom>
          <a:solidFill>
            <a:srgbClr val="FFD393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Schoolbook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MUNDO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Schoolbook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LABORAL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Nivel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Ayudante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Nivel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Técnico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Nivel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Técnico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Niveles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 y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Graduado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30"/>
          <p:cNvCxnSpPr/>
          <p:nvPr/>
        </p:nvCxnSpPr>
        <p:spPr>
          <a:xfrm flipH="1">
            <a:off x="8027640" y="1628640"/>
            <a:ext cx="971640" cy="36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9" name="Google Shape;169;p30"/>
          <p:cNvCxnSpPr/>
          <p:nvPr/>
        </p:nvCxnSpPr>
        <p:spPr>
          <a:xfrm>
            <a:off x="2268360" y="4076640"/>
            <a:ext cx="574560" cy="100800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0" name="Google Shape;170;p30"/>
          <p:cNvSpPr/>
          <p:nvPr/>
        </p:nvSpPr>
        <p:spPr>
          <a:xfrm>
            <a:off x="684360" y="260280"/>
            <a:ext cx="6976440" cy="640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Schoolbook"/>
              <a:buNone/>
            </a:pPr>
            <a:r>
              <a:rPr b="0" i="0" lang="es-ES" sz="3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SISTEMA EDUCATIVO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30"/>
          <p:cNvCxnSpPr/>
          <p:nvPr/>
        </p:nvCxnSpPr>
        <p:spPr>
          <a:xfrm flipH="1" rot="10800000">
            <a:off x="971280" y="2205000"/>
            <a:ext cx="358920" cy="72072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p30"/>
          <p:cNvCxnSpPr/>
          <p:nvPr/>
        </p:nvCxnSpPr>
        <p:spPr>
          <a:xfrm>
            <a:off x="3995640" y="3716280"/>
            <a:ext cx="1439640" cy="79200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p30"/>
          <p:cNvCxnSpPr/>
          <p:nvPr/>
        </p:nvCxnSpPr>
        <p:spPr>
          <a:xfrm>
            <a:off x="3348000" y="2276280"/>
            <a:ext cx="360" cy="72072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30"/>
          <p:cNvCxnSpPr/>
          <p:nvPr/>
        </p:nvCxnSpPr>
        <p:spPr>
          <a:xfrm>
            <a:off x="6443640" y="4725720"/>
            <a:ext cx="360" cy="863640"/>
          </a:xfrm>
          <a:prstGeom prst="straightConnector1">
            <a:avLst/>
          </a:prstGeom>
          <a:noFill/>
          <a:ln cap="flat" cmpd="sng" w="572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30"/>
          <p:cNvCxnSpPr/>
          <p:nvPr/>
        </p:nvCxnSpPr>
        <p:spPr>
          <a:xfrm>
            <a:off x="3708360" y="1989000"/>
            <a:ext cx="4248000" cy="36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76" name="Google Shape;176;p30"/>
          <p:cNvCxnSpPr/>
          <p:nvPr/>
        </p:nvCxnSpPr>
        <p:spPr>
          <a:xfrm>
            <a:off x="5292720" y="3357360"/>
            <a:ext cx="2663640" cy="36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77" name="Google Shape;177;p30"/>
          <p:cNvCxnSpPr/>
          <p:nvPr/>
        </p:nvCxnSpPr>
        <p:spPr>
          <a:xfrm>
            <a:off x="7596000" y="4437000"/>
            <a:ext cx="431640" cy="36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78" name="Google Shape;178;p30"/>
          <p:cNvCxnSpPr/>
          <p:nvPr/>
        </p:nvCxnSpPr>
        <p:spPr>
          <a:xfrm>
            <a:off x="7596000" y="5805360"/>
            <a:ext cx="431640" cy="36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79" name="Google Shape;179;p30"/>
          <p:cNvSpPr/>
          <p:nvPr/>
        </p:nvSpPr>
        <p:spPr>
          <a:xfrm>
            <a:off x="1562938" y="2473018"/>
            <a:ext cx="15522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 titulo ESO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solidFill>
            <a:srgbClr val="FFFFFF"/>
          </a:solidFill>
          <a:ln cap="flat" cmpd="sng" w="25550">
            <a:solidFill>
              <a:srgbClr val="9BBB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rgbClr val="E6B9B8"/>
                </a:solidFill>
                <a:latin typeface="Arial"/>
                <a:ea typeface="Arial"/>
                <a:cs typeface="Arial"/>
                <a:sym typeface="Arial"/>
              </a:rPr>
              <a:t>ITINERARIOS EN 4º ESO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596880" y="1884240"/>
            <a:ext cx="4125600" cy="933840"/>
          </a:xfrm>
          <a:prstGeom prst="roundRect">
            <a:avLst>
              <a:gd fmla="val 16667" name="adj"/>
            </a:avLst>
          </a:prstGeom>
          <a:solidFill>
            <a:srgbClr val="4BACC6"/>
          </a:solidFill>
          <a:ln cap="flat" cmpd="sng" w="25400">
            <a:solidFill>
              <a:srgbClr val="377F9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CIENCIAS Y TECNOLOGÍA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4768560" y="2238480"/>
            <a:ext cx="1344960" cy="361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88" name="Google Shape;188;p31"/>
          <p:cNvSpPr/>
          <p:nvPr/>
        </p:nvSpPr>
        <p:spPr>
          <a:xfrm>
            <a:off x="660240" y="3140280"/>
            <a:ext cx="3909960" cy="6706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1BE"/>
              </a:gs>
              <a:gs pos="100000">
                <a:srgbClr val="FFE5E5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7254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ITINERARIO HUMANIDADES Y CCSS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660240" y="4229280"/>
            <a:ext cx="3909960" cy="9126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28A4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DE FORMACIÓN PROFESIONAL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6261120" y="1907640"/>
            <a:ext cx="2322360" cy="1230840"/>
          </a:xfrm>
          <a:prstGeom prst="ellipse">
            <a:avLst/>
          </a:prstGeom>
          <a:gradFill>
            <a:gsLst>
              <a:gs pos="0">
                <a:srgbClr val="5E437F"/>
              </a:gs>
              <a:gs pos="100000">
                <a:srgbClr val="7B57A5"/>
              </a:gs>
            </a:gsLst>
            <a:lin ang="16200000" scaled="0"/>
          </a:gradFill>
          <a:ln cap="flat" cmpd="sng" w="9525">
            <a:solidFill>
              <a:srgbClr val="7D5FA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39960" rotWithShape="0" dir="5400000" dist="23040">
              <a:srgbClr val="000000">
                <a:alpha val="34509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BACHILLERATO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6477120" y="3695760"/>
            <a:ext cx="2106360" cy="1446120"/>
          </a:xfrm>
          <a:prstGeom prst="ellipse">
            <a:avLst/>
          </a:prstGeom>
          <a:solidFill>
            <a:srgbClr val="9BBB59"/>
          </a:solidFill>
          <a:ln cap="flat" cmpd="sng" w="25400">
            <a:solidFill>
              <a:srgbClr val="728A4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CICLOS FORMATIVO GRADO MEDIO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/>
          <p:nvPr/>
        </p:nvSpPr>
        <p:spPr>
          <a:xfrm flipH="1" rot="10800000">
            <a:off x="4774680" y="2957040"/>
            <a:ext cx="1824840" cy="632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93" name="Google Shape;193;p31"/>
          <p:cNvSpPr/>
          <p:nvPr/>
        </p:nvSpPr>
        <p:spPr>
          <a:xfrm flipH="1" rot="10800000">
            <a:off x="4774680" y="4644360"/>
            <a:ext cx="1433880" cy="38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94" name="Google Shape;194;p31"/>
          <p:cNvSpPr/>
          <p:nvPr/>
        </p:nvSpPr>
        <p:spPr>
          <a:xfrm>
            <a:off x="4838400" y="2485440"/>
            <a:ext cx="1605960" cy="161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95" name="Google Shape;195;p31"/>
          <p:cNvSpPr/>
          <p:nvPr/>
        </p:nvSpPr>
        <p:spPr>
          <a:xfrm>
            <a:off x="4876200" y="3598560"/>
            <a:ext cx="1338480" cy="734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196" name="Google Shape;196;p31"/>
          <p:cNvSpPr/>
          <p:nvPr/>
        </p:nvSpPr>
        <p:spPr>
          <a:xfrm flipH="1" rot="10800000">
            <a:off x="4673520" y="2897640"/>
            <a:ext cx="1535040" cy="1665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BE4B48"/>
            </a:solidFill>
            <a:prstDash val="solid"/>
            <a:miter lim="8000"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C"/>
            </a:gs>
            <a:gs pos="100000">
              <a:srgbClr val="B0C6E1"/>
            </a:gs>
          </a:gsLst>
          <a:lin ang="5400000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ES" sz="4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b="1" i="0" lang="es-ES" sz="4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QUÉ ES EL BACHILLERATO</a:t>
            </a:r>
            <a:r>
              <a:rPr b="1" i="0" lang="es-ES" sz="4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4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546120" y="1604520"/>
            <a:ext cx="7999200" cy="3549960"/>
          </a:xfrm>
          <a:prstGeom prst="rect">
            <a:avLst/>
          </a:prstGeom>
          <a:noFill/>
          <a:ln cap="flat" cmpd="sng" w="9525">
            <a:solidFill>
              <a:srgbClr val="558E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2824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Bachillerato tiene como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finalidad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proporcionar al alumnado formación, madurez intelectual y humana, conocimientos y habilidades que les permitan desarrollar funciones sociales e incorporarse a la vida activa con responsabilidad y competencia. 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Asimismo, capacitará al alumnado para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acceder a la educación superior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b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755640" y="228600"/>
            <a:ext cx="7688160" cy="60264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Schoolbook"/>
              <a:buNone/>
            </a:pPr>
            <a:r>
              <a:rPr b="0" i="0" lang="es-ES" sz="3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BACHILLERATO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755640" y="3119400"/>
            <a:ext cx="2009160" cy="37404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Promoción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826920" y="4643280"/>
            <a:ext cx="2009160" cy="70812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Titulación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1145875" y="3773525"/>
            <a:ext cx="76101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Máximo 2 suspensos en 1º: Promocionar a 2º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1145875" y="5429150"/>
            <a:ext cx="6176400" cy="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Título de BACHILLER en la modalidad cursada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755640" y="1608120"/>
            <a:ext cx="2009160" cy="37404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Schoolbook"/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Duración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1145873" y="2095550"/>
            <a:ext cx="1222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años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1145874" y="2607475"/>
            <a:ext cx="21444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Máximo 4 años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519025" y="357450"/>
            <a:ext cx="7986225" cy="893175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Schoolbook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MODALIDADES</a:t>
            </a:r>
            <a:r>
              <a:rPr b="0" i="0" lang="es-ES" sz="3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DE  BACHILLERATO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2286000" y="2700315"/>
            <a:ext cx="4049700" cy="893100"/>
          </a:xfrm>
          <a:prstGeom prst="flowChartAlternateProcess">
            <a:avLst/>
          </a:prstGeom>
          <a:solidFill>
            <a:srgbClr val="33FF9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Y TECNOLOGÍA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2232000" y="4214880"/>
            <a:ext cx="3667680" cy="893160"/>
          </a:xfrm>
          <a:prstGeom prst="flowChartAlternateProcess">
            <a:avLst/>
          </a:prstGeom>
          <a:solidFill>
            <a:srgbClr val="FF66CC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HUMANIDADES Y  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CIENCIAS SOCIALES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2286000" y="1571760"/>
            <a:ext cx="3592080" cy="893160"/>
          </a:xfrm>
          <a:prstGeom prst="flowChartAlternateProcess">
            <a:avLst/>
          </a:prstGeom>
          <a:solidFill>
            <a:srgbClr val="00CC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ARTES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34"/>
          <p:cNvCxnSpPr/>
          <p:nvPr/>
        </p:nvCxnSpPr>
        <p:spPr>
          <a:xfrm>
            <a:off x="4286160" y="4786200"/>
            <a:ext cx="1081080" cy="28728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24" name="Google Shape;224;p34"/>
          <p:cNvSpPr/>
          <p:nvPr/>
        </p:nvSpPr>
        <p:spPr>
          <a:xfrm>
            <a:off x="2232000" y="5341320"/>
            <a:ext cx="3667680" cy="82332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GENERAL</a:t>
            </a:r>
            <a:endParaRPr b="1" i="0" sz="1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OPCIONES 4º ESO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591120" y="2452320"/>
            <a:ext cx="8227440" cy="493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723960" y="1856160"/>
            <a:ext cx="1852560" cy="645840"/>
          </a:xfrm>
          <a:prstGeom prst="roundRect">
            <a:avLst>
              <a:gd fmla="val 16667" name="adj"/>
            </a:avLst>
          </a:prstGeom>
          <a:solidFill>
            <a:srgbClr val="4BACC6"/>
          </a:solidFill>
          <a:ln cap="flat" cmpd="sng" w="25400">
            <a:solidFill>
              <a:srgbClr val="377F9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CIENCIAS Y TECNOLOGÍA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723960" y="2988000"/>
            <a:ext cx="1871280" cy="548280"/>
          </a:xfrm>
          <a:prstGeom prst="roundRect">
            <a:avLst>
              <a:gd fmla="val 16667" name="adj"/>
            </a:avLst>
          </a:prstGeom>
          <a:solidFill>
            <a:srgbClr val="C0504D"/>
          </a:solidFill>
          <a:ln cap="flat" cmpd="sng" w="25400">
            <a:solidFill>
              <a:srgbClr val="8E3B3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HUMANIDADES Y CCSS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647640" y="3965400"/>
            <a:ext cx="2004840" cy="541440"/>
          </a:xfrm>
          <a:prstGeom prst="roundRect">
            <a:avLst>
              <a:gd fmla="val 16667" name="adj"/>
            </a:avLst>
          </a:prstGeom>
          <a:solidFill>
            <a:srgbClr val="4BACC6"/>
          </a:solidFill>
          <a:ln cap="flat" cmpd="sng" w="25400">
            <a:solidFill>
              <a:srgbClr val="377F9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CIENCIAS Y TECNOLOGÍA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762120" y="4665960"/>
            <a:ext cx="1966680" cy="679680"/>
          </a:xfrm>
          <a:prstGeom prst="roundRect">
            <a:avLst>
              <a:gd fmla="val 16667" name="adj"/>
            </a:avLst>
          </a:prstGeom>
          <a:solidFill>
            <a:srgbClr val="C0504D"/>
          </a:solidFill>
          <a:ln cap="flat" cmpd="sng" w="25400">
            <a:solidFill>
              <a:srgbClr val="8E3B3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HUMANIDADES Y CCSS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781200" y="5640120"/>
            <a:ext cx="1928520" cy="101664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28A4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ITINERARIO DE FORMACIÓN PROFESIONAL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3060720" y="1968480"/>
            <a:ext cx="887760" cy="4172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25400">
            <a:solidFill>
              <a:srgbClr val="3A5F8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3123720" y="3072600"/>
            <a:ext cx="976680" cy="34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25400">
            <a:solidFill>
              <a:srgbClr val="3A5F8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/>
          <p:nvPr/>
        </p:nvSpPr>
        <p:spPr>
          <a:xfrm flipH="1" rot="-9532200">
            <a:off x="2946240" y="4269960"/>
            <a:ext cx="1424880" cy="3736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25400">
            <a:solidFill>
              <a:srgbClr val="3A5F8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3069720" y="5981040"/>
            <a:ext cx="1320840" cy="3657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25400">
            <a:solidFill>
              <a:srgbClr val="3A5F8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4205160" y="1968480"/>
            <a:ext cx="1388520" cy="53388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BACHILLERATO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CIENCIAS  Y TECNOLOGÍA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4461480" y="2977200"/>
            <a:ext cx="1388520" cy="68004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0504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BACHILLERATO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HUMANIDADES Y CIENCIAS SOCIALES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4632120" y="4591080"/>
            <a:ext cx="1388520" cy="81612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BACHILLERATO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4725000" y="5788800"/>
            <a:ext cx="1388520" cy="71964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9BBB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CICLOS FORMATIVOS GRADO MEDIO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6845400" y="1856160"/>
            <a:ext cx="1376640" cy="35172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CIENCIAS DE LA SALUD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6877800" y="2425320"/>
            <a:ext cx="1363320" cy="50616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CIENCIAS E INGENIERÍA Y TECNOLOGÍA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6845400" y="3204720"/>
            <a:ext cx="1369800" cy="40896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CIENCIAS SOCIALES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6851520" y="3859560"/>
            <a:ext cx="1389600" cy="40464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HUMANIDADES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6851520" y="4622040"/>
            <a:ext cx="1363320" cy="46692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MÚSICA Y ARTES ESCÉNICAS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6783475" y="5192500"/>
            <a:ext cx="1369800" cy="5682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ARTES PLÁSTICAS, DISEÑO E IMAGEN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6845400" y="5944680"/>
            <a:ext cx="1376640" cy="5634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CICLOS FORMATIVOS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/>
          <p:nvPr/>
        </p:nvSpPr>
        <p:spPr>
          <a:xfrm rot="-624600">
            <a:off x="3084480" y="4999320"/>
            <a:ext cx="1298160" cy="3391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25400">
            <a:solidFill>
              <a:srgbClr val="3A5F8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5"/>
          <p:cNvSpPr/>
          <p:nvPr/>
        </p:nvSpPr>
        <p:spPr>
          <a:xfrm flipH="1" rot="10800000">
            <a:off x="5595120" y="2071440"/>
            <a:ext cx="1102320" cy="161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3" name="Google Shape;253;p35"/>
          <p:cNvSpPr/>
          <p:nvPr/>
        </p:nvSpPr>
        <p:spPr>
          <a:xfrm>
            <a:off x="5591880" y="2326320"/>
            <a:ext cx="1105560" cy="28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4" name="Google Shape;254;p35"/>
          <p:cNvSpPr/>
          <p:nvPr/>
        </p:nvSpPr>
        <p:spPr>
          <a:xfrm>
            <a:off x="5909040" y="3204720"/>
            <a:ext cx="788400" cy="39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5" name="Google Shape;255;p35"/>
          <p:cNvSpPr/>
          <p:nvPr/>
        </p:nvSpPr>
        <p:spPr>
          <a:xfrm>
            <a:off x="5909040" y="3488760"/>
            <a:ext cx="788400" cy="537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6" name="Google Shape;256;p35"/>
          <p:cNvSpPr/>
          <p:nvPr/>
        </p:nvSpPr>
        <p:spPr>
          <a:xfrm flipH="1" rot="10800000">
            <a:off x="6179760" y="4748760"/>
            <a:ext cx="517680" cy="8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7" name="Google Shape;257;p35"/>
          <p:cNvSpPr/>
          <p:nvPr/>
        </p:nvSpPr>
        <p:spPr>
          <a:xfrm>
            <a:off x="6112800" y="5054400"/>
            <a:ext cx="585000" cy="352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8" name="Google Shape;258;p35"/>
          <p:cNvSpPr/>
          <p:nvPr/>
        </p:nvSpPr>
        <p:spPr>
          <a:xfrm>
            <a:off x="6145560" y="6068160"/>
            <a:ext cx="551880" cy="95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4A7EBB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59" name="Google Shape;259;p35"/>
          <p:cNvSpPr/>
          <p:nvPr/>
        </p:nvSpPr>
        <p:spPr>
          <a:xfrm>
            <a:off x="4485600" y="3849120"/>
            <a:ext cx="1289880" cy="52596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2730600" y="2504160"/>
            <a:ext cx="1660320" cy="140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61" name="Google Shape;261;p35"/>
          <p:cNvSpPr/>
          <p:nvPr/>
        </p:nvSpPr>
        <p:spPr>
          <a:xfrm>
            <a:off x="2780640" y="3318120"/>
            <a:ext cx="1813320" cy="977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62" name="Google Shape;262;p35"/>
          <p:cNvSpPr/>
          <p:nvPr/>
        </p:nvSpPr>
        <p:spPr>
          <a:xfrm>
            <a:off x="2794680" y="4210560"/>
            <a:ext cx="1595160" cy="75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63" name="Google Shape;263;p35"/>
          <p:cNvSpPr/>
          <p:nvPr/>
        </p:nvSpPr>
        <p:spPr>
          <a:xfrm flipH="1" rot="10800000">
            <a:off x="2926440" y="4435920"/>
            <a:ext cx="1557000" cy="614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64" name="Google Shape;264;p35"/>
          <p:cNvSpPr/>
          <p:nvPr/>
        </p:nvSpPr>
        <p:spPr>
          <a:xfrm flipH="1" rot="10800000">
            <a:off x="2794680" y="4435920"/>
            <a:ext cx="1835640" cy="1628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65" name="Google Shape;265;p35"/>
          <p:cNvSpPr/>
          <p:nvPr/>
        </p:nvSpPr>
        <p:spPr>
          <a:xfrm flipH="1" rot="10800000">
            <a:off x="2888280" y="5088960"/>
            <a:ext cx="1595160" cy="1119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59240"/>
            </a:solidFill>
            <a:prstDash val="solid"/>
            <a:miter lim="8000"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