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Calibri (MS)" panose="020B0604020202020204" charset="0"/>
      <p:regular r:id="rId27"/>
    </p:embeddedFont>
    <p:embeddedFont>
      <p:font typeface="Open Sans Bold Italics" panose="020B0604020202020204" charset="0"/>
      <p:regular r:id="rId28"/>
    </p:embeddedFont>
    <p:embeddedFont>
      <p:font typeface="Open Sans" panose="020B0604020202020204" charset="0"/>
      <p:regular r:id="rId29"/>
    </p:embeddedFont>
    <p:embeddedFont>
      <p:font typeface="Open Sans Bold" panose="020B0604020202020204" charset="0"/>
      <p:regular r:id="rId30"/>
    </p:embeddedFont>
    <p:embeddedFont>
      <p:font typeface="Open Sans Bold Bold" panose="020B0604020202020204" charset="0"/>
      <p:regular r:id="rId31"/>
    </p:embeddedFont>
    <p:embeddedFont>
      <p:font typeface="Playfair Display Bold" panose="020B0604020202020204" charset="0"/>
      <p:regular r:id="rId32"/>
    </p:embeddedFont>
    <p:embeddedFont>
      <p:font typeface="Playfair Display Italics" panose="020B0604020202020204" charset="0"/>
      <p:regular r:id="rId33"/>
    </p:embeddedFont>
    <p:embeddedFont>
      <p:font typeface="Calibri (MS) Italics" panose="020B0604020202020204" charset="0"/>
      <p:regular r:id="rId34"/>
    </p:embeddedFont>
    <p:embeddedFont>
      <p:font typeface="Open Sans Hebrew Bold" panose="020B0604020202020204" charset="-79"/>
      <p:regular r:id="rId35"/>
    </p:embeddedFont>
    <p:embeddedFont>
      <p:font typeface="Calibri" panose="020F0502020204030204" pitchFamily="34" charset="0"/>
      <p:regular r:id="rId36"/>
      <p:bold r:id="rId37"/>
      <p:italic r:id="rId38"/>
      <p:boldItalic r:id="rId39"/>
    </p:embeddedFont>
    <p:embeddedFont>
      <p:font typeface="Calibri (MS) Bold" panose="020B0604020202020204" charset="0"/>
      <p:regular r:id="rId40"/>
    </p:embeddedFont>
    <p:embeddedFont>
      <p:font typeface="Playfair Display"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7" d="100"/>
          <a:sy n="57" d="100"/>
        </p:scale>
        <p:origin x="6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1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3.sv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9.svg"/><Relationship Id="rId3" Type="http://schemas.openxmlformats.org/officeDocument/2006/relationships/image" Target="../media/image10.svg"/><Relationship Id="rId7" Type="http://schemas.openxmlformats.org/officeDocument/2006/relationships/image" Target="../media/image40.svg"/><Relationship Id="rId12"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67.svg"/><Relationship Id="rId5" Type="http://schemas.openxmlformats.org/officeDocument/2006/relationships/image" Target="../media/image63.svg"/><Relationship Id="rId10" Type="http://schemas.openxmlformats.org/officeDocument/2006/relationships/image" Target="../media/image37.png"/><Relationship Id="rId4" Type="http://schemas.openxmlformats.org/officeDocument/2006/relationships/image" Target="../media/image35.png"/><Relationship Id="rId9" Type="http://schemas.openxmlformats.org/officeDocument/2006/relationships/image" Target="../media/image65.svg"/><Relationship Id="rId14" Type="http://schemas.openxmlformats.org/officeDocument/2006/relationships/image" Target="../media/image39.png"/></Relationships>
</file>

<file path=ppt/slides/_rels/slide11.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image" Target="../media/image63.svg"/><Relationship Id="rId26" Type="http://schemas.openxmlformats.org/officeDocument/2006/relationships/image" Target="../media/image87.svg"/><Relationship Id="rId3" Type="http://schemas.openxmlformats.org/officeDocument/2006/relationships/image" Target="../media/image72.svg"/><Relationship Id="rId21" Type="http://schemas.openxmlformats.org/officeDocument/2006/relationships/image" Target="../media/image36.png"/><Relationship Id="rId34" Type="http://schemas.openxmlformats.org/officeDocument/2006/relationships/image" Target="../media/image54.png"/><Relationship Id="rId7" Type="http://schemas.openxmlformats.org/officeDocument/2006/relationships/image" Target="../media/image43.jpeg"/><Relationship Id="rId12" Type="http://schemas.openxmlformats.org/officeDocument/2006/relationships/image" Target="../media/image81.svg"/><Relationship Id="rId17" Type="http://schemas.openxmlformats.org/officeDocument/2006/relationships/image" Target="../media/image35.png"/><Relationship Id="rId25" Type="http://schemas.openxmlformats.org/officeDocument/2006/relationships/image" Target="../media/image49.png"/><Relationship Id="rId33" Type="http://schemas.openxmlformats.org/officeDocument/2006/relationships/image" Target="../media/image15.svg"/><Relationship Id="rId2" Type="http://schemas.openxmlformats.org/officeDocument/2006/relationships/image" Target="../media/image40.png"/><Relationship Id="rId16" Type="http://schemas.openxmlformats.org/officeDocument/2006/relationships/image" Target="../media/image36.svg"/><Relationship Id="rId20" Type="http://schemas.openxmlformats.org/officeDocument/2006/relationships/image" Target="../media/image40.svg"/><Relationship Id="rId29"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46.png"/><Relationship Id="rId24" Type="http://schemas.openxmlformats.org/officeDocument/2006/relationships/image" Target="../media/image85.svg"/><Relationship Id="rId32" Type="http://schemas.openxmlformats.org/officeDocument/2006/relationships/image" Target="../media/image8.png"/><Relationship Id="rId5" Type="http://schemas.openxmlformats.org/officeDocument/2006/relationships/image" Target="../media/image74.svg"/><Relationship Id="rId15" Type="http://schemas.openxmlformats.org/officeDocument/2006/relationships/image" Target="../media/image20.png"/><Relationship Id="rId23" Type="http://schemas.openxmlformats.org/officeDocument/2006/relationships/image" Target="../media/image48.png"/><Relationship Id="rId28" Type="http://schemas.openxmlformats.org/officeDocument/2006/relationships/image" Target="../media/image51.png"/><Relationship Id="rId36" Type="http://schemas.openxmlformats.org/officeDocument/2006/relationships/image" Target="../media/image95.svg"/><Relationship Id="rId10" Type="http://schemas.openxmlformats.org/officeDocument/2006/relationships/image" Target="../media/image79.svg"/><Relationship Id="rId19" Type="http://schemas.openxmlformats.org/officeDocument/2006/relationships/image" Target="../media/image22.png"/><Relationship Id="rId31" Type="http://schemas.openxmlformats.org/officeDocument/2006/relationships/image" Target="../media/image53.png"/><Relationship Id="rId4" Type="http://schemas.openxmlformats.org/officeDocument/2006/relationships/image" Target="../media/image41.png"/><Relationship Id="rId9" Type="http://schemas.openxmlformats.org/officeDocument/2006/relationships/image" Target="../media/image45.png"/><Relationship Id="rId14" Type="http://schemas.openxmlformats.org/officeDocument/2006/relationships/image" Target="../media/image83.svg"/><Relationship Id="rId22" Type="http://schemas.openxmlformats.org/officeDocument/2006/relationships/image" Target="../media/image65.svg"/><Relationship Id="rId27" Type="http://schemas.openxmlformats.org/officeDocument/2006/relationships/image" Target="../media/image50.png"/><Relationship Id="rId30" Type="http://schemas.openxmlformats.org/officeDocument/2006/relationships/image" Target="../media/image91.svg"/><Relationship Id="rId35" Type="http://schemas.openxmlformats.org/officeDocument/2006/relationships/image" Target="../media/image55.png"/><Relationship Id="rId8" Type="http://schemas.openxmlformats.org/officeDocument/2006/relationships/image" Target="../media/image44.jpe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83.svg"/><Relationship Id="rId18" Type="http://schemas.openxmlformats.org/officeDocument/2006/relationships/image" Target="../media/image22.png"/><Relationship Id="rId26" Type="http://schemas.openxmlformats.org/officeDocument/2006/relationships/image" Target="../media/image58.png"/><Relationship Id="rId3" Type="http://schemas.openxmlformats.org/officeDocument/2006/relationships/image" Target="../media/image72.svg"/><Relationship Id="rId21" Type="http://schemas.openxmlformats.org/officeDocument/2006/relationships/image" Target="../media/image65.svg"/><Relationship Id="rId7" Type="http://schemas.openxmlformats.org/officeDocument/2006/relationships/image" Target="../media/image57.jpeg"/><Relationship Id="rId12" Type="http://schemas.openxmlformats.org/officeDocument/2006/relationships/image" Target="../media/image47.png"/><Relationship Id="rId17" Type="http://schemas.openxmlformats.org/officeDocument/2006/relationships/image" Target="../media/image63.svg"/><Relationship Id="rId25" Type="http://schemas.openxmlformats.org/officeDocument/2006/relationships/image" Target="../media/image87.svg"/><Relationship Id="rId2" Type="http://schemas.openxmlformats.org/officeDocument/2006/relationships/image" Target="../media/image40.png"/><Relationship Id="rId16" Type="http://schemas.openxmlformats.org/officeDocument/2006/relationships/image" Target="../media/image35.png"/><Relationship Id="rId20" Type="http://schemas.openxmlformats.org/officeDocument/2006/relationships/image" Target="../media/image36.png"/><Relationship Id="rId29" Type="http://schemas.openxmlformats.org/officeDocument/2006/relationships/image" Target="../media/image91.svg"/><Relationship Id="rId1" Type="http://schemas.openxmlformats.org/officeDocument/2006/relationships/slideLayout" Target="../slideLayouts/slideLayout7.xml"/><Relationship Id="rId6" Type="http://schemas.openxmlformats.org/officeDocument/2006/relationships/image" Target="../media/image56.jpeg"/><Relationship Id="rId11" Type="http://schemas.openxmlformats.org/officeDocument/2006/relationships/image" Target="../media/image81.svg"/><Relationship Id="rId24" Type="http://schemas.openxmlformats.org/officeDocument/2006/relationships/image" Target="../media/image49.png"/><Relationship Id="rId5" Type="http://schemas.openxmlformats.org/officeDocument/2006/relationships/image" Target="../media/image74.svg"/><Relationship Id="rId15" Type="http://schemas.openxmlformats.org/officeDocument/2006/relationships/image" Target="../media/image36.svg"/><Relationship Id="rId23" Type="http://schemas.openxmlformats.org/officeDocument/2006/relationships/image" Target="../media/image85.svg"/><Relationship Id="rId28" Type="http://schemas.openxmlformats.org/officeDocument/2006/relationships/image" Target="../media/image52.png"/><Relationship Id="rId10" Type="http://schemas.openxmlformats.org/officeDocument/2006/relationships/image" Target="../media/image46.png"/><Relationship Id="rId19" Type="http://schemas.openxmlformats.org/officeDocument/2006/relationships/image" Target="../media/image40.svg"/><Relationship Id="rId4" Type="http://schemas.openxmlformats.org/officeDocument/2006/relationships/image" Target="../media/image41.png"/><Relationship Id="rId9" Type="http://schemas.openxmlformats.org/officeDocument/2006/relationships/image" Target="../media/image79.svg"/><Relationship Id="rId14" Type="http://schemas.openxmlformats.org/officeDocument/2006/relationships/image" Target="../media/image20.png"/><Relationship Id="rId22" Type="http://schemas.openxmlformats.org/officeDocument/2006/relationships/image" Target="../media/image48.png"/><Relationship Id="rId27"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8.svg"/><Relationship Id="rId18" Type="http://schemas.openxmlformats.org/officeDocument/2006/relationships/image" Target="../media/image36.png"/><Relationship Id="rId26" Type="http://schemas.openxmlformats.org/officeDocument/2006/relationships/image" Target="../media/image61.png"/><Relationship Id="rId3" Type="http://schemas.openxmlformats.org/officeDocument/2006/relationships/image" Target="../media/image72.svg"/><Relationship Id="rId21" Type="http://schemas.openxmlformats.org/officeDocument/2006/relationships/image" Target="../media/image85.svg"/><Relationship Id="rId7" Type="http://schemas.openxmlformats.org/officeDocument/2006/relationships/image" Target="../media/image81.svg"/><Relationship Id="rId12" Type="http://schemas.openxmlformats.org/officeDocument/2006/relationships/image" Target="../media/image21.png"/><Relationship Id="rId17" Type="http://schemas.openxmlformats.org/officeDocument/2006/relationships/image" Target="../media/image40.svg"/><Relationship Id="rId25" Type="http://schemas.openxmlformats.org/officeDocument/2006/relationships/image" Target="../media/image101.svg"/><Relationship Id="rId2" Type="http://schemas.openxmlformats.org/officeDocument/2006/relationships/image" Target="../media/image40.png"/><Relationship Id="rId16" Type="http://schemas.openxmlformats.org/officeDocument/2006/relationships/image" Target="../media/image22.png"/><Relationship Id="rId20" Type="http://schemas.openxmlformats.org/officeDocument/2006/relationships/image" Target="../media/image48.png"/><Relationship Id="rId29" Type="http://schemas.openxmlformats.org/officeDocument/2006/relationships/hyperlink" Target="https://www.gradomania.com/noticias_universitarias/notas-de-corte-20232024-en-las-universidades-espanolas-org-7735.html" TargetMode="Externa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36.svg"/><Relationship Id="rId24" Type="http://schemas.openxmlformats.org/officeDocument/2006/relationships/image" Target="../media/image60.png"/><Relationship Id="rId5" Type="http://schemas.openxmlformats.org/officeDocument/2006/relationships/image" Target="../media/image79.svg"/><Relationship Id="rId15" Type="http://schemas.openxmlformats.org/officeDocument/2006/relationships/image" Target="../media/image63.svg"/><Relationship Id="rId23" Type="http://schemas.openxmlformats.org/officeDocument/2006/relationships/image" Target="../media/image87.svg"/><Relationship Id="rId28" Type="http://schemas.openxmlformats.org/officeDocument/2006/relationships/hyperlink" Target="https://www.comunidad.madrid/sites/default/files/doc/educacion/univ/notas_de_corte_curso_2023-2024.pdf" TargetMode="External"/><Relationship Id="rId10" Type="http://schemas.openxmlformats.org/officeDocument/2006/relationships/image" Target="../media/image20.png"/><Relationship Id="rId19" Type="http://schemas.openxmlformats.org/officeDocument/2006/relationships/image" Target="../media/image65.svg"/><Relationship Id="rId4" Type="http://schemas.openxmlformats.org/officeDocument/2006/relationships/image" Target="../media/image45.png"/><Relationship Id="rId9" Type="http://schemas.openxmlformats.org/officeDocument/2006/relationships/image" Target="../media/image83.svg"/><Relationship Id="rId14" Type="http://schemas.openxmlformats.org/officeDocument/2006/relationships/image" Target="../media/image35.png"/><Relationship Id="rId22" Type="http://schemas.openxmlformats.org/officeDocument/2006/relationships/image" Target="../media/image49.png"/><Relationship Id="rId27" Type="http://schemas.openxmlformats.org/officeDocument/2006/relationships/image" Target="../media/image103.svg"/></Relationships>
</file>

<file path=ppt/slides/_rels/slide14.xml.rels><?xml version="1.0" encoding="UTF-8" standalone="yes"?>
<Relationships xmlns="http://schemas.openxmlformats.org/package/2006/relationships"><Relationship Id="rId8" Type="http://schemas.openxmlformats.org/officeDocument/2006/relationships/hyperlink" Target="https://www.uned.es/universidad/inicio/estudios.html" TargetMode="External"/><Relationship Id="rId3" Type="http://schemas.openxmlformats.org/officeDocument/2006/relationships/image" Target="../media/image74.svg"/><Relationship Id="rId7" Type="http://schemas.openxmlformats.org/officeDocument/2006/relationships/image" Target="../media/image63.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36.sv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3.sv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09.svg"/><Relationship Id="rId18" Type="http://schemas.openxmlformats.org/officeDocument/2006/relationships/image" Target="../media/image68.png"/><Relationship Id="rId26" Type="http://schemas.openxmlformats.org/officeDocument/2006/relationships/hyperlink" Target="https://www.uah.es/export/sites/uah/es/admision-y-ayudas/.galleries/Descargas-Acceso/HorariosEvauExtraordinaria.pdf" TargetMode="External"/><Relationship Id="rId3" Type="http://schemas.openxmlformats.org/officeDocument/2006/relationships/image" Target="../media/image10.svg"/><Relationship Id="rId21" Type="http://schemas.openxmlformats.org/officeDocument/2006/relationships/image" Target="../media/image70.png"/><Relationship Id="rId7" Type="http://schemas.openxmlformats.org/officeDocument/2006/relationships/image" Target="../media/image13.svg"/><Relationship Id="rId12" Type="http://schemas.openxmlformats.org/officeDocument/2006/relationships/image" Target="../media/image65.png"/><Relationship Id="rId17" Type="http://schemas.openxmlformats.org/officeDocument/2006/relationships/image" Target="../media/image113.svg"/><Relationship Id="rId25" Type="http://schemas.openxmlformats.org/officeDocument/2006/relationships/hyperlink" Target="https://www.uah.es/export/sites/uah/es/admision-y-ayudas/.galleries/Descargas-Acceso/HorariosEvauOrdinaria.pdf" TargetMode="External"/><Relationship Id="rId2" Type="http://schemas.openxmlformats.org/officeDocument/2006/relationships/image" Target="../media/image5.png"/><Relationship Id="rId16" Type="http://schemas.openxmlformats.org/officeDocument/2006/relationships/image" Target="../media/image67.png"/><Relationship Id="rId20" Type="http://schemas.openxmlformats.org/officeDocument/2006/relationships/image" Target="../media/image116.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0.svg"/><Relationship Id="rId24" Type="http://schemas.openxmlformats.org/officeDocument/2006/relationships/hyperlink" Target="https://www.uah.es/export/sites/uah/es/admision-y-ayudas/.galleries/Descargas-Acceso/CalendarioExtraordinaria2024.pdf" TargetMode="External"/><Relationship Id="rId5" Type="http://schemas.openxmlformats.org/officeDocument/2006/relationships/image" Target="../media/image74.svg"/><Relationship Id="rId15" Type="http://schemas.openxmlformats.org/officeDocument/2006/relationships/image" Target="../media/image111.svg"/><Relationship Id="rId23" Type="http://schemas.openxmlformats.org/officeDocument/2006/relationships/hyperlink" Target="https://www.uah.es/export/sites/uah/es/admision-y-ayudas/.galleries/Descargas-Acceso/CalendarioOrdinaria2024.pdf" TargetMode="External"/><Relationship Id="rId10" Type="http://schemas.openxmlformats.org/officeDocument/2006/relationships/image" Target="../media/image22.png"/><Relationship Id="rId19" Type="http://schemas.openxmlformats.org/officeDocument/2006/relationships/image" Target="../media/image69.png"/><Relationship Id="rId4" Type="http://schemas.openxmlformats.org/officeDocument/2006/relationships/image" Target="../media/image41.png"/><Relationship Id="rId9" Type="http://schemas.openxmlformats.org/officeDocument/2006/relationships/image" Target="../media/image107.svg"/><Relationship Id="rId14" Type="http://schemas.openxmlformats.org/officeDocument/2006/relationships/image" Target="../media/image66.png"/><Relationship Id="rId22" Type="http://schemas.openxmlformats.org/officeDocument/2006/relationships/image" Target="../media/image118.svg"/></Relationships>
</file>

<file path=ppt/slides/_rels/slide17.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24.svg"/><Relationship Id="rId18" Type="http://schemas.openxmlformats.org/officeDocument/2006/relationships/hyperlink" Target="https://www.uah.es/export/sites/uah/es/admision-y-ayudas/.galleries/Descargas-Acceso/InstruccionesGeneralesAlumnos.pdf" TargetMode="External"/><Relationship Id="rId3" Type="http://schemas.openxmlformats.org/officeDocument/2006/relationships/image" Target="../media/image28.png"/><Relationship Id="rId21" Type="http://schemas.openxmlformats.org/officeDocument/2006/relationships/hyperlink" Target="https://www.uah.es/es/admision-y-ayudas/grados/pruebas-de-acceso/Evaluacion-para-el-Acceso-a-la-Universidad/#informacion-general-de-la-evau" TargetMode="External"/><Relationship Id="rId7" Type="http://schemas.openxmlformats.org/officeDocument/2006/relationships/image" Target="../media/image3.png"/><Relationship Id="rId12" Type="http://schemas.openxmlformats.org/officeDocument/2006/relationships/image" Target="../media/image74.png"/><Relationship Id="rId17" Type="http://schemas.openxmlformats.org/officeDocument/2006/relationships/image" Target="../media/image128.svg"/><Relationship Id="rId2" Type="http://schemas.openxmlformats.org/officeDocument/2006/relationships/image" Target="../media/image71.jpeg"/><Relationship Id="rId16" Type="http://schemas.openxmlformats.org/officeDocument/2006/relationships/image" Target="../media/image76.png"/><Relationship Id="rId20" Type="http://schemas.openxmlformats.org/officeDocument/2006/relationships/hyperlink" Target="https://www.uah.es/export/sites/uah/es/admision-y-ayudas/.galleries/Descargas-Acceso/CriteriosGenerales2021.pdf" TargetMode="External"/><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122.svg"/><Relationship Id="rId5" Type="http://schemas.openxmlformats.org/officeDocument/2006/relationships/image" Target="../media/image32.png"/><Relationship Id="rId15" Type="http://schemas.openxmlformats.org/officeDocument/2006/relationships/image" Target="../media/image126.svg"/><Relationship Id="rId10" Type="http://schemas.openxmlformats.org/officeDocument/2006/relationships/image" Target="../media/image73.png"/><Relationship Id="rId19" Type="http://schemas.openxmlformats.org/officeDocument/2006/relationships/hyperlink" Target="https://www.uah.es/export/sites/uah/es/admision-y-ayudas/.galleries/Descargas-Acceso/ActosFraudulentosEvAU.pdf" TargetMode="External"/><Relationship Id="rId4" Type="http://schemas.openxmlformats.org/officeDocument/2006/relationships/image" Target="../media/image50.svg"/><Relationship Id="rId9" Type="http://schemas.openxmlformats.org/officeDocument/2006/relationships/image" Target="../media/image72.jpeg"/><Relationship Id="rId14" Type="http://schemas.openxmlformats.org/officeDocument/2006/relationships/image" Target="../media/image75.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3.sv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72.svg"/><Relationship Id="rId7" Type="http://schemas.openxmlformats.org/officeDocument/2006/relationships/image" Target="../media/image38.svg"/><Relationship Id="rId12" Type="http://schemas.openxmlformats.org/officeDocument/2006/relationships/hyperlink" Target="https://www.uah.es/es/admision-y-ayudas/grados/pruebas-de-acceso/Evaluacion-para-el-Acceso-a-la-Universidad/#matricula-evau" TargetMode="External"/><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30.svg"/><Relationship Id="rId5" Type="http://schemas.openxmlformats.org/officeDocument/2006/relationships/image" Target="../media/image36.svg"/><Relationship Id="rId10" Type="http://schemas.openxmlformats.org/officeDocument/2006/relationships/image" Target="../media/image77.png"/><Relationship Id="rId4" Type="http://schemas.openxmlformats.org/officeDocument/2006/relationships/image" Target="../media/image20.png"/><Relationship Id="rId9" Type="http://schemas.openxmlformats.org/officeDocument/2006/relationships/image" Target="../media/image103.sv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2.svg"/><Relationship Id="rId7" Type="http://schemas.openxmlformats.org/officeDocument/2006/relationships/image" Target="../media/image38.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6.sv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135.svg"/><Relationship Id="rId3" Type="http://schemas.openxmlformats.org/officeDocument/2006/relationships/image" Target="../media/image72.svg"/><Relationship Id="rId7" Type="http://schemas.openxmlformats.org/officeDocument/2006/relationships/image" Target="../media/image38.svg"/><Relationship Id="rId12" Type="http://schemas.openxmlformats.org/officeDocument/2006/relationships/image" Target="../media/image80.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33.svg"/><Relationship Id="rId5" Type="http://schemas.openxmlformats.org/officeDocument/2006/relationships/image" Target="../media/image36.svg"/><Relationship Id="rId10" Type="http://schemas.openxmlformats.org/officeDocument/2006/relationships/image" Target="../media/image79.png"/><Relationship Id="rId4" Type="http://schemas.openxmlformats.org/officeDocument/2006/relationships/image" Target="../media/image20.png"/><Relationship Id="rId9" Type="http://schemas.openxmlformats.org/officeDocument/2006/relationships/image" Target="../media/image130.svg"/></Relationships>
</file>

<file path=ppt/slides/_rels/slide22.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38.sv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6.png"/><Relationship Id="rId3" Type="http://schemas.openxmlformats.org/officeDocument/2006/relationships/image" Target="../media/image72.svg"/><Relationship Id="rId7" Type="http://schemas.openxmlformats.org/officeDocument/2006/relationships/image" Target="../media/image38.svg"/><Relationship Id="rId12" Type="http://schemas.openxmlformats.org/officeDocument/2006/relationships/image" Target="../media/image141.svg"/><Relationship Id="rId2" Type="http://schemas.openxmlformats.org/officeDocument/2006/relationships/image" Target="../media/image40.png"/><Relationship Id="rId16"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85.png"/><Relationship Id="rId5" Type="http://schemas.openxmlformats.org/officeDocument/2006/relationships/image" Target="../media/image36.svg"/><Relationship Id="rId15" Type="http://schemas.openxmlformats.org/officeDocument/2006/relationships/image" Target="../media/image87.png"/><Relationship Id="rId10" Type="http://schemas.openxmlformats.org/officeDocument/2006/relationships/image" Target="../media/image84.jpeg"/><Relationship Id="rId4" Type="http://schemas.openxmlformats.org/officeDocument/2006/relationships/image" Target="../media/image20.png"/><Relationship Id="rId9" Type="http://schemas.openxmlformats.org/officeDocument/2006/relationships/image" Target="../media/image83.jpeg"/><Relationship Id="rId14" Type="http://schemas.openxmlformats.org/officeDocument/2006/relationships/image" Target="../media/image143.sv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72.svg"/><Relationship Id="rId7" Type="http://schemas.openxmlformats.org/officeDocument/2006/relationships/image" Target="../media/image38.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30.svg"/><Relationship Id="rId5" Type="http://schemas.openxmlformats.org/officeDocument/2006/relationships/image" Target="../media/image36.svg"/><Relationship Id="rId10" Type="http://schemas.openxmlformats.org/officeDocument/2006/relationships/image" Target="../media/image77.png"/><Relationship Id="rId4" Type="http://schemas.openxmlformats.org/officeDocument/2006/relationships/image" Target="../media/image20.png"/><Relationship Id="rId9" Type="http://schemas.openxmlformats.org/officeDocument/2006/relationships/image" Target="../media/image103.svg"/></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150.svg"/><Relationship Id="rId5" Type="http://schemas.openxmlformats.org/officeDocument/2006/relationships/image" Target="../media/image90.png"/><Relationship Id="rId4" Type="http://schemas.openxmlformats.org/officeDocument/2006/relationships/image" Target="../media/image148.sv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1.svg"/><Relationship Id="rId3" Type="http://schemas.openxmlformats.org/officeDocument/2006/relationships/image" Target="../media/image13.svg"/><Relationship Id="rId7" Type="http://schemas.openxmlformats.org/officeDocument/2006/relationships/image" Target="../media/image15.svg"/><Relationship Id="rId12" Type="http://schemas.openxmlformats.org/officeDocument/2006/relationships/image" Target="../media/image11.png"/><Relationship Id="rId2" Type="http://schemas.openxmlformats.org/officeDocument/2006/relationships/image" Target="../media/image7.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9.svg"/><Relationship Id="rId5" Type="http://schemas.openxmlformats.org/officeDocument/2006/relationships/image" Target="../media/image6.svg"/><Relationship Id="rId15" Type="http://schemas.openxmlformats.org/officeDocument/2006/relationships/image" Target="../media/image23.sv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17.sv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16.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2.sv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23.png"/><Relationship Id="rId17" Type="http://schemas.openxmlformats.org/officeDocument/2006/relationships/image" Target="../media/image46.svg"/><Relationship Id="rId2" Type="http://schemas.openxmlformats.org/officeDocument/2006/relationships/image" Target="../media/image18.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image" Target="../media/image44.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38.sv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4.sv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38.sv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3.png"/><Relationship Id="rId18" Type="http://schemas.openxmlformats.org/officeDocument/2006/relationships/hyperlink" Target="https://www.uah.es/export/sites/uah/es/admision-y-ayudas/.galleries/Descargas-Acceso/PonderacionesCienciasSalud.pdf" TargetMode="External"/><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58.svg"/><Relationship Id="rId17" Type="http://schemas.openxmlformats.org/officeDocument/2006/relationships/hyperlink" Target="https://www.uah.es/export/sites/uah/es/admision-y-ayudas/.galleries/Descargas-Acceso/PonderacionesIngenieriaArquitectura.pdf" TargetMode="External"/><Relationship Id="rId2" Type="http://schemas.openxmlformats.org/officeDocument/2006/relationships/image" Target="../media/image27.jpeg"/><Relationship Id="rId16" Type="http://schemas.openxmlformats.org/officeDocument/2006/relationships/hyperlink" Target="https://www.uah.es/export/sites/uah/es/admision-y-ayudas/.galleries/Descargas-Acceso/PonderacionesArtesHumanidades.pdf" TargetMode="External"/><Relationship Id="rId20" Type="http://schemas.openxmlformats.org/officeDocument/2006/relationships/hyperlink" Target="https://www.uah.es/export/sites/uah/es/admision-y-ayudas/.galleries/Descargas-Acceso/PonderacionesSocialesJuridicas.pdf" TargetMode="External"/><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32.png"/><Relationship Id="rId5" Type="http://schemas.openxmlformats.org/officeDocument/2006/relationships/image" Target="../media/image29.png"/><Relationship Id="rId15" Type="http://schemas.openxmlformats.org/officeDocument/2006/relationships/image" Target="../media/image33.png"/><Relationship Id="rId10" Type="http://schemas.openxmlformats.org/officeDocument/2006/relationships/image" Target="../media/image56.svg"/><Relationship Id="rId19" Type="http://schemas.openxmlformats.org/officeDocument/2006/relationships/hyperlink" Target="https://www.uah.es/export/sites/uah/es/admision-y-ayudas/.galleries/Descargas-Acceso/PonderacionesCiencias.pdf" TargetMode="External"/><Relationship Id="rId4" Type="http://schemas.openxmlformats.org/officeDocument/2006/relationships/image" Target="../media/image50.svg"/><Relationship Id="rId9" Type="http://schemas.openxmlformats.org/officeDocument/2006/relationships/image" Target="../media/image31.png"/><Relationship Id="rId1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3987024" y="7979950"/>
            <a:ext cx="7315200" cy="27432"/>
          </a:xfrm>
          <a:custGeom>
            <a:avLst/>
            <a:gdLst/>
            <a:ahLst/>
            <a:cxnLst/>
            <a:rect l="l" t="t" r="r" b="b"/>
            <a:pathLst>
              <a:path w="7315200" h="27432">
                <a:moveTo>
                  <a:pt x="0" y="0"/>
                </a:moveTo>
                <a:lnTo>
                  <a:pt x="7315200" y="0"/>
                </a:lnTo>
                <a:lnTo>
                  <a:pt x="7315200" y="27432"/>
                </a:lnTo>
                <a:lnTo>
                  <a:pt x="0" y="274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3291179" y="7952518"/>
            <a:ext cx="7315200" cy="27432"/>
          </a:xfrm>
          <a:custGeom>
            <a:avLst/>
            <a:gdLst/>
            <a:ahLst/>
            <a:cxnLst/>
            <a:rect l="l" t="t" r="r" b="b"/>
            <a:pathLst>
              <a:path w="7315200" h="27432">
                <a:moveTo>
                  <a:pt x="0" y="0"/>
                </a:moveTo>
                <a:lnTo>
                  <a:pt x="7315200" y="0"/>
                </a:lnTo>
                <a:lnTo>
                  <a:pt x="7315200" y="27432"/>
                </a:lnTo>
                <a:lnTo>
                  <a:pt x="0" y="27432"/>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9258300"/>
            <a:ext cx="18288000" cy="1557867"/>
          </a:xfrm>
          <a:custGeom>
            <a:avLst/>
            <a:gdLst/>
            <a:ahLst/>
            <a:cxnLst/>
            <a:rect l="l" t="t" r="r" b="b"/>
            <a:pathLst>
              <a:path w="18288000" h="1557867">
                <a:moveTo>
                  <a:pt x="0" y="0"/>
                </a:moveTo>
                <a:lnTo>
                  <a:pt x="18288000" y="0"/>
                </a:lnTo>
                <a:lnTo>
                  <a:pt x="18288000" y="1557867"/>
                </a:lnTo>
                <a:lnTo>
                  <a:pt x="0" y="15578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0" y="-1325880"/>
            <a:ext cx="18288000" cy="2354580"/>
          </a:xfrm>
          <a:custGeom>
            <a:avLst/>
            <a:gdLst/>
            <a:ahLst/>
            <a:cxnLst/>
            <a:rect l="l" t="t" r="r" b="b"/>
            <a:pathLst>
              <a:path w="18288000" h="2354580">
                <a:moveTo>
                  <a:pt x="0" y="0"/>
                </a:moveTo>
                <a:lnTo>
                  <a:pt x="18288000" y="0"/>
                </a:lnTo>
                <a:lnTo>
                  <a:pt x="18288000" y="2354580"/>
                </a:lnTo>
                <a:lnTo>
                  <a:pt x="0" y="23545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TextBox 7"/>
          <p:cNvSpPr txBox="1"/>
          <p:nvPr/>
        </p:nvSpPr>
        <p:spPr>
          <a:xfrm>
            <a:off x="-188755" y="1278632"/>
            <a:ext cx="18288000" cy="4706960"/>
          </a:xfrm>
          <a:prstGeom prst="rect">
            <a:avLst/>
          </a:prstGeom>
        </p:spPr>
        <p:txBody>
          <a:bodyPr lIns="0" tIns="0" rIns="0" bIns="0" rtlCol="0" anchor="t">
            <a:spAutoFit/>
          </a:bodyPr>
          <a:lstStyle/>
          <a:p>
            <a:pPr algn="ctr">
              <a:lnSpc>
                <a:spcPts val="9991"/>
              </a:lnSpc>
            </a:pPr>
            <a:r>
              <a:rPr lang="en-US" sz="7136" b="1">
                <a:solidFill>
                  <a:srgbClr val="FFFFFF"/>
                </a:solidFill>
                <a:latin typeface="Open Sans Hebrew Bold"/>
                <a:ea typeface="Open Sans Hebrew Bold"/>
                <a:cs typeface="Open Sans Hebrew Bold"/>
                <a:sym typeface="Open Sans Hebrew Bold"/>
              </a:rPr>
              <a:t>ENSEÑANZAS SUPERIORES</a:t>
            </a:r>
          </a:p>
          <a:p>
            <a:pPr algn="ctr">
              <a:lnSpc>
                <a:spcPts val="9991"/>
              </a:lnSpc>
            </a:pPr>
            <a:r>
              <a:rPr lang="en-US" sz="7136" b="1">
                <a:solidFill>
                  <a:srgbClr val="FFFFFF"/>
                </a:solidFill>
                <a:latin typeface="Open Sans Hebrew Bold"/>
                <a:ea typeface="Open Sans Hebrew Bold"/>
                <a:cs typeface="Open Sans Hebrew Bold"/>
                <a:sym typeface="Open Sans Hebrew Bold"/>
              </a:rPr>
              <a:t>EVAU 2024</a:t>
            </a:r>
          </a:p>
          <a:p>
            <a:pPr algn="ctr">
              <a:lnSpc>
                <a:spcPts val="8731"/>
              </a:lnSpc>
              <a:spcBef>
                <a:spcPct val="0"/>
              </a:spcBef>
            </a:pPr>
            <a:r>
              <a:rPr lang="en-US" sz="6236" b="1">
                <a:solidFill>
                  <a:srgbClr val="FFFFFF"/>
                </a:solidFill>
                <a:latin typeface="Open Sans Hebrew Bold"/>
                <a:ea typeface="Open Sans Hebrew Bold"/>
                <a:cs typeface="Open Sans Hebrew Bold"/>
                <a:sym typeface="Open Sans Hebrew Bold"/>
              </a:rPr>
              <a:t>MATRICULACIÓN EVAU Y TÍTULO BACHILLERATO</a:t>
            </a:r>
          </a:p>
        </p:txBody>
      </p:sp>
      <p:sp>
        <p:nvSpPr>
          <p:cNvPr id="8" name="TextBox 8"/>
          <p:cNvSpPr txBox="1"/>
          <p:nvPr/>
        </p:nvSpPr>
        <p:spPr>
          <a:xfrm>
            <a:off x="3657600" y="7195267"/>
            <a:ext cx="11192180" cy="1234439"/>
          </a:xfrm>
          <a:prstGeom prst="rect">
            <a:avLst/>
          </a:prstGeom>
        </p:spPr>
        <p:txBody>
          <a:bodyPr lIns="0" tIns="0" rIns="0" bIns="0" rtlCol="0" anchor="t">
            <a:spAutoFit/>
          </a:bodyPr>
          <a:lstStyle/>
          <a:p>
            <a:pPr algn="ctr">
              <a:lnSpc>
                <a:spcPts val="3360"/>
              </a:lnSpc>
            </a:pPr>
            <a:r>
              <a:rPr lang="en-US" sz="2400" spc="1080">
                <a:solidFill>
                  <a:srgbClr val="FFFFFF"/>
                </a:solidFill>
                <a:latin typeface="Open Sans"/>
                <a:ea typeface="Open Sans"/>
                <a:cs typeface="Open Sans"/>
                <a:sym typeface="Open Sans"/>
              </a:rPr>
              <a:t>DEPARTAMENTO DE ORIENTACIÓN</a:t>
            </a:r>
          </a:p>
          <a:p>
            <a:pPr algn="ctr">
              <a:lnSpc>
                <a:spcPts val="3360"/>
              </a:lnSpc>
            </a:pPr>
            <a:endParaRPr lang="en-US" sz="2400" spc="1080">
              <a:solidFill>
                <a:srgbClr val="FFFFFF"/>
              </a:solidFill>
              <a:latin typeface="Open Sans"/>
              <a:ea typeface="Open Sans"/>
              <a:cs typeface="Open Sans"/>
              <a:sym typeface="Open Sans"/>
            </a:endParaRPr>
          </a:p>
          <a:p>
            <a:pPr algn="ctr">
              <a:lnSpc>
                <a:spcPts val="3360"/>
              </a:lnSpc>
              <a:spcBef>
                <a:spcPct val="0"/>
              </a:spcBef>
            </a:pPr>
            <a:r>
              <a:rPr lang="en-US" sz="2400" spc="1080">
                <a:solidFill>
                  <a:srgbClr val="FFFFFF"/>
                </a:solidFill>
                <a:latin typeface="Open Sans"/>
                <a:ea typeface="Open Sans"/>
                <a:cs typeface="Open Sans"/>
                <a:sym typeface="Open Sans"/>
              </a:rPr>
              <a:t>SECRETARÍA</a:t>
            </a:r>
          </a:p>
        </p:txBody>
      </p:sp>
      <p:sp>
        <p:nvSpPr>
          <p:cNvPr id="9" name="TextBox 9"/>
          <p:cNvSpPr txBox="1"/>
          <p:nvPr/>
        </p:nvSpPr>
        <p:spPr>
          <a:xfrm>
            <a:off x="354515" y="9399905"/>
            <a:ext cx="7339012" cy="887095"/>
          </a:xfrm>
          <a:prstGeom prst="rect">
            <a:avLst/>
          </a:prstGeom>
        </p:spPr>
        <p:txBody>
          <a:bodyPr lIns="0" tIns="0" rIns="0" bIns="0" rtlCol="0" anchor="t">
            <a:spAutoFit/>
          </a:bodyPr>
          <a:lstStyle/>
          <a:p>
            <a:pPr algn="ctr">
              <a:lnSpc>
                <a:spcPts val="7279"/>
              </a:lnSpc>
            </a:pPr>
            <a:r>
              <a:rPr lang="en-US" sz="5199" b="1">
                <a:solidFill>
                  <a:srgbClr val="FFFFFF"/>
                </a:solidFill>
                <a:latin typeface="Open Sans Bold"/>
                <a:ea typeface="Open Sans Bold"/>
                <a:cs typeface="Open Sans Bold"/>
                <a:sym typeface="Open Sans Bold"/>
              </a:rPr>
              <a:t>IES MANUEL DE FALLA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146713" y="4013305"/>
            <a:ext cx="7994574" cy="18484563"/>
          </a:xfrm>
          <a:custGeom>
            <a:avLst/>
            <a:gdLst/>
            <a:ahLst/>
            <a:cxnLst/>
            <a:rect l="l" t="t" r="r" b="b"/>
            <a:pathLst>
              <a:path w="7994574" h="18484563">
                <a:moveTo>
                  <a:pt x="0" y="0"/>
                </a:moveTo>
                <a:lnTo>
                  <a:pt x="7994574" y="0"/>
                </a:lnTo>
                <a:lnTo>
                  <a:pt x="7994574" y="18484564"/>
                </a:lnTo>
                <a:lnTo>
                  <a:pt x="0" y="1848456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400000">
            <a:off x="15532067" y="-163260"/>
            <a:ext cx="923315" cy="1249835"/>
          </a:xfrm>
          <a:custGeom>
            <a:avLst/>
            <a:gdLst/>
            <a:ahLst/>
            <a:cxnLst/>
            <a:rect l="l" t="t" r="r" b="b"/>
            <a:pathLst>
              <a:path w="923315" h="1249835">
                <a:moveTo>
                  <a:pt x="0" y="0"/>
                </a:moveTo>
                <a:lnTo>
                  <a:pt x="923316" y="0"/>
                </a:lnTo>
                <a:lnTo>
                  <a:pt x="923316" y="1249835"/>
                </a:lnTo>
                <a:lnTo>
                  <a:pt x="0" y="124983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6210580" y="0"/>
            <a:ext cx="3656694" cy="923315"/>
          </a:xfrm>
          <a:custGeom>
            <a:avLst/>
            <a:gdLst/>
            <a:ahLst/>
            <a:cxnLst/>
            <a:rect l="l" t="t" r="r" b="b"/>
            <a:pathLst>
              <a:path w="3656694" h="923315">
                <a:moveTo>
                  <a:pt x="0" y="0"/>
                </a:moveTo>
                <a:lnTo>
                  <a:pt x="3656694" y="0"/>
                </a:lnTo>
                <a:lnTo>
                  <a:pt x="3656694" y="923315"/>
                </a:lnTo>
                <a:lnTo>
                  <a:pt x="0" y="92331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5434435" y="56017"/>
            <a:ext cx="811281" cy="811281"/>
          </a:xfrm>
          <a:custGeom>
            <a:avLst/>
            <a:gdLst/>
            <a:ahLst/>
            <a:cxnLst/>
            <a:rect l="l" t="t" r="r" b="b"/>
            <a:pathLst>
              <a:path w="811281" h="811281">
                <a:moveTo>
                  <a:pt x="0" y="0"/>
                </a:moveTo>
                <a:lnTo>
                  <a:pt x="811281" y="0"/>
                </a:lnTo>
                <a:lnTo>
                  <a:pt x="811281" y="811281"/>
                </a:lnTo>
                <a:lnTo>
                  <a:pt x="0" y="81128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2700000">
            <a:off x="15605788" y="315622"/>
            <a:ext cx="292072" cy="292072"/>
          </a:xfrm>
          <a:custGeom>
            <a:avLst/>
            <a:gdLst/>
            <a:ahLst/>
            <a:cxnLst/>
            <a:rect l="l" t="t" r="r" b="b"/>
            <a:pathLst>
              <a:path w="292072" h="292072">
                <a:moveTo>
                  <a:pt x="0" y="0"/>
                </a:moveTo>
                <a:lnTo>
                  <a:pt x="292072" y="0"/>
                </a:lnTo>
                <a:lnTo>
                  <a:pt x="292072" y="292071"/>
                </a:lnTo>
                <a:lnTo>
                  <a:pt x="0" y="29207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rot="-2700000">
            <a:off x="15782291" y="315622"/>
            <a:ext cx="292072" cy="292072"/>
          </a:xfrm>
          <a:custGeom>
            <a:avLst/>
            <a:gdLst/>
            <a:ahLst/>
            <a:cxnLst/>
            <a:rect l="l" t="t" r="r" b="b"/>
            <a:pathLst>
              <a:path w="292072" h="292072">
                <a:moveTo>
                  <a:pt x="0" y="0"/>
                </a:moveTo>
                <a:lnTo>
                  <a:pt x="292072" y="0"/>
                </a:lnTo>
                <a:lnTo>
                  <a:pt x="292072" y="292071"/>
                </a:lnTo>
                <a:lnTo>
                  <a:pt x="0" y="29207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a:off x="1485546" y="1527675"/>
            <a:ext cx="15316908" cy="7231651"/>
          </a:xfrm>
          <a:custGeom>
            <a:avLst/>
            <a:gdLst/>
            <a:ahLst/>
            <a:cxnLst/>
            <a:rect l="l" t="t" r="r" b="b"/>
            <a:pathLst>
              <a:path w="15316908" h="7231651">
                <a:moveTo>
                  <a:pt x="0" y="0"/>
                </a:moveTo>
                <a:lnTo>
                  <a:pt x="15316908" y="0"/>
                </a:lnTo>
                <a:lnTo>
                  <a:pt x="15316908" y="7231650"/>
                </a:lnTo>
                <a:lnTo>
                  <a:pt x="0" y="7231650"/>
                </a:lnTo>
                <a:lnTo>
                  <a:pt x="0" y="0"/>
                </a:lnTo>
                <a:close/>
              </a:path>
            </a:pathLst>
          </a:custGeom>
          <a:blipFill>
            <a:blip r:embed="rId14"/>
            <a:stretch>
              <a:fillRect t="-8574" b="-8574"/>
            </a:stretch>
          </a:blipFill>
        </p:spPr>
      </p:sp>
      <p:sp>
        <p:nvSpPr>
          <p:cNvPr id="9" name="TextBox 9"/>
          <p:cNvSpPr txBox="1"/>
          <p:nvPr/>
        </p:nvSpPr>
        <p:spPr>
          <a:xfrm>
            <a:off x="1276654" y="9399905"/>
            <a:ext cx="5494734" cy="887095"/>
          </a:xfrm>
          <a:prstGeom prst="rect">
            <a:avLst/>
          </a:prstGeom>
        </p:spPr>
        <p:txBody>
          <a:bodyPr lIns="0" tIns="0" rIns="0" bIns="0" rtlCol="0" anchor="t">
            <a:spAutoFit/>
          </a:bodyPr>
          <a:lstStyle/>
          <a:p>
            <a:pPr algn="ctr">
              <a:lnSpc>
                <a:spcPts val="7279"/>
              </a:lnSpc>
            </a:pPr>
            <a:r>
              <a:rPr lang="en-US" sz="5199" b="1">
                <a:solidFill>
                  <a:srgbClr val="FFFFFF"/>
                </a:solidFill>
                <a:latin typeface="Open Sans Bold"/>
                <a:ea typeface="Open Sans Bold"/>
                <a:cs typeface="Open Sans Bold"/>
                <a:sym typeface="Open Sans Bold"/>
              </a:rPr>
              <a:t>IES SIMONE VEIL </a:t>
            </a:r>
          </a:p>
        </p:txBody>
      </p:sp>
      <p:sp>
        <p:nvSpPr>
          <p:cNvPr id="10" name="Freeform 10"/>
          <p:cNvSpPr/>
          <p:nvPr/>
        </p:nvSpPr>
        <p:spPr>
          <a:xfrm rot="5400000">
            <a:off x="5217107" y="-11803444"/>
            <a:ext cx="7952067" cy="18386282"/>
          </a:xfrm>
          <a:custGeom>
            <a:avLst/>
            <a:gdLst/>
            <a:ahLst/>
            <a:cxnLst/>
            <a:rect l="l" t="t" r="r" b="b"/>
            <a:pathLst>
              <a:path w="7952067" h="18386282">
                <a:moveTo>
                  <a:pt x="0" y="0"/>
                </a:moveTo>
                <a:lnTo>
                  <a:pt x="7952067" y="0"/>
                </a:lnTo>
                <a:lnTo>
                  <a:pt x="7952067" y="18386282"/>
                </a:lnTo>
                <a:lnTo>
                  <a:pt x="0" y="1838628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TextBox 11"/>
          <p:cNvSpPr txBox="1"/>
          <p:nvPr/>
        </p:nvSpPr>
        <p:spPr>
          <a:xfrm>
            <a:off x="1878136" y="-200814"/>
            <a:ext cx="15217016" cy="1566544"/>
          </a:xfrm>
          <a:prstGeom prst="rect">
            <a:avLst/>
          </a:prstGeom>
        </p:spPr>
        <p:txBody>
          <a:bodyPr lIns="0" tIns="0" rIns="0" bIns="0" rtlCol="0" anchor="t">
            <a:spAutoFit/>
          </a:bodyPr>
          <a:lstStyle/>
          <a:p>
            <a:pPr algn="ctr">
              <a:lnSpc>
                <a:spcPts val="12880"/>
              </a:lnSpc>
            </a:pPr>
            <a:r>
              <a:rPr lang="en-US" sz="9200" b="1">
                <a:solidFill>
                  <a:srgbClr val="000000"/>
                </a:solidFill>
                <a:latin typeface="Open Sans Bold"/>
                <a:ea typeface="Open Sans Bold"/>
                <a:cs typeface="Open Sans Bold"/>
                <a:sym typeface="Open Sans Bold"/>
              </a:rPr>
              <a:t>NOTA DE ADMISIÓN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76743" y="1335923"/>
            <a:ext cx="10062185" cy="7118996"/>
          </a:xfrm>
          <a:custGeom>
            <a:avLst/>
            <a:gdLst/>
            <a:ahLst/>
            <a:cxnLst/>
            <a:rect l="l" t="t" r="r" b="b"/>
            <a:pathLst>
              <a:path w="10062185" h="7118996">
                <a:moveTo>
                  <a:pt x="0" y="0"/>
                </a:moveTo>
                <a:lnTo>
                  <a:pt x="10062184" y="0"/>
                </a:lnTo>
                <a:lnTo>
                  <a:pt x="10062184" y="7118996"/>
                </a:lnTo>
                <a:lnTo>
                  <a:pt x="0" y="71189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76748" y="1335923"/>
            <a:ext cx="7422119" cy="8617845"/>
          </a:xfrm>
          <a:custGeom>
            <a:avLst/>
            <a:gdLst/>
            <a:ahLst/>
            <a:cxnLst/>
            <a:rect l="l" t="t" r="r" b="b"/>
            <a:pathLst>
              <a:path w="7422119" h="8617845">
                <a:moveTo>
                  <a:pt x="0" y="0"/>
                </a:moveTo>
                <a:lnTo>
                  <a:pt x="7422119" y="0"/>
                </a:lnTo>
                <a:lnTo>
                  <a:pt x="7422119" y="8617845"/>
                </a:lnTo>
                <a:lnTo>
                  <a:pt x="0" y="86178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7397771" y="1606322"/>
            <a:ext cx="4365302" cy="3133430"/>
            <a:chOff x="0" y="0"/>
            <a:chExt cx="5820403" cy="4177907"/>
          </a:xfrm>
        </p:grpSpPr>
        <p:pic>
          <p:nvPicPr>
            <p:cNvPr id="5" name="Picture 5"/>
            <p:cNvPicPr>
              <a:picLocks noChangeAspect="1"/>
            </p:cNvPicPr>
            <p:nvPr/>
          </p:nvPicPr>
          <p:blipFill>
            <a:blip r:embed="rId6"/>
            <a:srcRect l="3562" r="3562"/>
            <a:stretch>
              <a:fillRect/>
            </a:stretch>
          </p:blipFill>
          <p:spPr>
            <a:xfrm>
              <a:off x="0" y="0"/>
              <a:ext cx="5820403" cy="4177907"/>
            </a:xfrm>
            <a:prstGeom prst="rect">
              <a:avLst/>
            </a:prstGeom>
          </p:spPr>
        </p:pic>
      </p:grpSp>
      <p:grpSp>
        <p:nvGrpSpPr>
          <p:cNvPr id="6" name="Group 6"/>
          <p:cNvGrpSpPr/>
          <p:nvPr/>
        </p:nvGrpSpPr>
        <p:grpSpPr>
          <a:xfrm>
            <a:off x="14265550" y="7102974"/>
            <a:ext cx="4365302" cy="3088451"/>
            <a:chOff x="0" y="0"/>
            <a:chExt cx="5820403" cy="4117935"/>
          </a:xfrm>
        </p:grpSpPr>
        <p:pic>
          <p:nvPicPr>
            <p:cNvPr id="7" name="Picture 7"/>
            <p:cNvPicPr>
              <a:picLocks noChangeAspect="1"/>
            </p:cNvPicPr>
            <p:nvPr/>
          </p:nvPicPr>
          <p:blipFill>
            <a:blip r:embed="rId7"/>
            <a:srcRect l="3504" r="3504"/>
            <a:stretch>
              <a:fillRect/>
            </a:stretch>
          </p:blipFill>
          <p:spPr>
            <a:xfrm>
              <a:off x="0" y="0"/>
              <a:ext cx="5820403" cy="4117935"/>
            </a:xfrm>
            <a:prstGeom prst="rect">
              <a:avLst/>
            </a:prstGeom>
          </p:spPr>
        </p:pic>
      </p:grpSp>
      <p:grpSp>
        <p:nvGrpSpPr>
          <p:cNvPr id="8" name="Group 8"/>
          <p:cNvGrpSpPr/>
          <p:nvPr/>
        </p:nvGrpSpPr>
        <p:grpSpPr>
          <a:xfrm>
            <a:off x="243182" y="1484724"/>
            <a:ext cx="3393471" cy="3171096"/>
            <a:chOff x="0" y="0"/>
            <a:chExt cx="4524628" cy="4228128"/>
          </a:xfrm>
        </p:grpSpPr>
        <p:pic>
          <p:nvPicPr>
            <p:cNvPr id="9" name="Picture 9"/>
            <p:cNvPicPr>
              <a:picLocks noChangeAspect="1"/>
            </p:cNvPicPr>
            <p:nvPr/>
          </p:nvPicPr>
          <p:blipFill>
            <a:blip r:embed="rId8"/>
            <a:srcRect l="14306" r="14306"/>
            <a:stretch>
              <a:fillRect/>
            </a:stretch>
          </p:blipFill>
          <p:spPr>
            <a:xfrm>
              <a:off x="0" y="0"/>
              <a:ext cx="4524628" cy="4228128"/>
            </a:xfrm>
            <a:prstGeom prst="rect">
              <a:avLst/>
            </a:prstGeom>
          </p:spPr>
        </p:pic>
      </p:grpSp>
      <p:sp>
        <p:nvSpPr>
          <p:cNvPr id="10" name="Freeform 10"/>
          <p:cNvSpPr/>
          <p:nvPr/>
        </p:nvSpPr>
        <p:spPr>
          <a:xfrm>
            <a:off x="2149882" y="370606"/>
            <a:ext cx="300789" cy="300789"/>
          </a:xfrm>
          <a:custGeom>
            <a:avLst/>
            <a:gdLst/>
            <a:ahLst/>
            <a:cxnLst/>
            <a:rect l="l" t="t" r="r" b="b"/>
            <a:pathLst>
              <a:path w="300789" h="300789">
                <a:moveTo>
                  <a:pt x="0" y="0"/>
                </a:moveTo>
                <a:lnTo>
                  <a:pt x="300790" y="0"/>
                </a:lnTo>
                <a:lnTo>
                  <a:pt x="300790" y="300790"/>
                </a:lnTo>
                <a:lnTo>
                  <a:pt x="0" y="30079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a:off x="1554798" y="298951"/>
            <a:ext cx="328362" cy="322206"/>
          </a:xfrm>
          <a:custGeom>
            <a:avLst/>
            <a:gdLst/>
            <a:ahLst/>
            <a:cxnLst/>
            <a:rect l="l" t="t" r="r" b="b"/>
            <a:pathLst>
              <a:path w="328362" h="322206">
                <a:moveTo>
                  <a:pt x="0" y="0"/>
                </a:moveTo>
                <a:lnTo>
                  <a:pt x="328363" y="0"/>
                </a:lnTo>
                <a:lnTo>
                  <a:pt x="328363" y="322206"/>
                </a:lnTo>
                <a:lnTo>
                  <a:pt x="0" y="32220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a:off x="878305" y="298951"/>
            <a:ext cx="300789" cy="295150"/>
          </a:xfrm>
          <a:custGeom>
            <a:avLst/>
            <a:gdLst/>
            <a:ahLst/>
            <a:cxnLst/>
            <a:rect l="l" t="t" r="r" b="b"/>
            <a:pathLst>
              <a:path w="300789" h="295150">
                <a:moveTo>
                  <a:pt x="0" y="0"/>
                </a:moveTo>
                <a:lnTo>
                  <a:pt x="300790" y="0"/>
                </a:lnTo>
                <a:lnTo>
                  <a:pt x="300790" y="295150"/>
                </a:lnTo>
                <a:lnTo>
                  <a:pt x="0" y="2951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Freeform 13"/>
          <p:cNvSpPr/>
          <p:nvPr/>
        </p:nvSpPr>
        <p:spPr>
          <a:xfrm>
            <a:off x="2372752" y="1152334"/>
            <a:ext cx="13397028" cy="50239"/>
          </a:xfrm>
          <a:custGeom>
            <a:avLst/>
            <a:gdLst/>
            <a:ahLst/>
            <a:cxnLst/>
            <a:rect l="l" t="t" r="r" b="b"/>
            <a:pathLst>
              <a:path w="13397028" h="50239">
                <a:moveTo>
                  <a:pt x="0" y="0"/>
                </a:moveTo>
                <a:lnTo>
                  <a:pt x="13397028" y="0"/>
                </a:lnTo>
                <a:lnTo>
                  <a:pt x="13397028" y="50239"/>
                </a:lnTo>
                <a:lnTo>
                  <a:pt x="0" y="5023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4" name="TextBox 14"/>
          <p:cNvSpPr txBox="1"/>
          <p:nvPr/>
        </p:nvSpPr>
        <p:spPr>
          <a:xfrm>
            <a:off x="2149882" y="83068"/>
            <a:ext cx="13397028" cy="1119505"/>
          </a:xfrm>
          <a:prstGeom prst="rect">
            <a:avLst/>
          </a:prstGeom>
        </p:spPr>
        <p:txBody>
          <a:bodyPr lIns="0" tIns="0" rIns="0" bIns="0" rtlCol="0" anchor="t">
            <a:spAutoFit/>
          </a:bodyPr>
          <a:lstStyle/>
          <a:p>
            <a:pPr algn="ctr">
              <a:lnSpc>
                <a:spcPts val="8959"/>
              </a:lnSpc>
            </a:pPr>
            <a:r>
              <a:rPr lang="en-US" sz="6999" b="1">
                <a:solidFill>
                  <a:srgbClr val="000000"/>
                </a:solidFill>
                <a:latin typeface="Open Sans Hebrew Bold"/>
                <a:ea typeface="Open Sans Hebrew Bold"/>
                <a:cs typeface="Open Sans Hebrew Bold"/>
                <a:sym typeface="Open Sans Hebrew Bold"/>
              </a:rPr>
              <a:t>ALGUNOS EJEMPLOS</a:t>
            </a:r>
          </a:p>
        </p:txBody>
      </p:sp>
      <p:sp>
        <p:nvSpPr>
          <p:cNvPr id="15" name="Freeform 15"/>
          <p:cNvSpPr/>
          <p:nvPr/>
        </p:nvSpPr>
        <p:spPr>
          <a:xfrm rot="-5400000">
            <a:off x="15532067" y="-163260"/>
            <a:ext cx="923315" cy="1249835"/>
          </a:xfrm>
          <a:custGeom>
            <a:avLst/>
            <a:gdLst/>
            <a:ahLst/>
            <a:cxnLst/>
            <a:rect l="l" t="t" r="r" b="b"/>
            <a:pathLst>
              <a:path w="923315" h="1249835">
                <a:moveTo>
                  <a:pt x="0" y="0"/>
                </a:moveTo>
                <a:lnTo>
                  <a:pt x="923316" y="0"/>
                </a:lnTo>
                <a:lnTo>
                  <a:pt x="923316" y="1249835"/>
                </a:lnTo>
                <a:lnTo>
                  <a:pt x="0" y="124983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6" name="Freeform 16"/>
          <p:cNvSpPr/>
          <p:nvPr/>
        </p:nvSpPr>
        <p:spPr>
          <a:xfrm>
            <a:off x="16210580" y="0"/>
            <a:ext cx="3656694" cy="923315"/>
          </a:xfrm>
          <a:custGeom>
            <a:avLst/>
            <a:gdLst/>
            <a:ahLst/>
            <a:cxnLst/>
            <a:rect l="l" t="t" r="r" b="b"/>
            <a:pathLst>
              <a:path w="3656694" h="923315">
                <a:moveTo>
                  <a:pt x="0" y="0"/>
                </a:moveTo>
                <a:lnTo>
                  <a:pt x="3656694" y="0"/>
                </a:lnTo>
                <a:lnTo>
                  <a:pt x="3656694" y="923315"/>
                </a:lnTo>
                <a:lnTo>
                  <a:pt x="0" y="923315"/>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7" name="Freeform 17"/>
          <p:cNvSpPr/>
          <p:nvPr/>
        </p:nvSpPr>
        <p:spPr>
          <a:xfrm>
            <a:off x="15434435" y="56017"/>
            <a:ext cx="811281" cy="811281"/>
          </a:xfrm>
          <a:custGeom>
            <a:avLst/>
            <a:gdLst/>
            <a:ahLst/>
            <a:cxnLst/>
            <a:rect l="l" t="t" r="r" b="b"/>
            <a:pathLst>
              <a:path w="811281" h="811281">
                <a:moveTo>
                  <a:pt x="0" y="0"/>
                </a:moveTo>
                <a:lnTo>
                  <a:pt x="811281" y="0"/>
                </a:lnTo>
                <a:lnTo>
                  <a:pt x="811281" y="811281"/>
                </a:lnTo>
                <a:lnTo>
                  <a:pt x="0" y="81128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nvGrpSpPr>
          <p:cNvPr id="18" name="Group 18"/>
          <p:cNvGrpSpPr/>
          <p:nvPr/>
        </p:nvGrpSpPr>
        <p:grpSpPr>
          <a:xfrm rot="-5400000">
            <a:off x="15681282" y="164579"/>
            <a:ext cx="335174" cy="603917"/>
            <a:chOff x="0" y="0"/>
            <a:chExt cx="446899" cy="805223"/>
          </a:xfrm>
        </p:grpSpPr>
        <p:sp>
          <p:nvSpPr>
            <p:cNvPr id="19" name="Freeform 19"/>
            <p:cNvSpPr/>
            <p:nvPr/>
          </p:nvSpPr>
          <p:spPr>
            <a:xfrm>
              <a:off x="0" y="268408"/>
              <a:ext cx="446899" cy="536815"/>
            </a:xfrm>
            <a:custGeom>
              <a:avLst/>
              <a:gdLst/>
              <a:ahLst/>
              <a:cxnLst/>
              <a:rect l="l" t="t" r="r" b="b"/>
              <a:pathLst>
                <a:path w="446899" h="536815">
                  <a:moveTo>
                    <a:pt x="0" y="0"/>
                  </a:moveTo>
                  <a:lnTo>
                    <a:pt x="446899" y="0"/>
                  </a:lnTo>
                  <a:lnTo>
                    <a:pt x="446899" y="536815"/>
                  </a:lnTo>
                  <a:lnTo>
                    <a:pt x="0" y="536815"/>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0" name="Freeform 20"/>
            <p:cNvSpPr/>
            <p:nvPr/>
          </p:nvSpPr>
          <p:spPr>
            <a:xfrm>
              <a:off x="0" y="0"/>
              <a:ext cx="446899" cy="536815"/>
            </a:xfrm>
            <a:custGeom>
              <a:avLst/>
              <a:gdLst/>
              <a:ahLst/>
              <a:cxnLst/>
              <a:rect l="l" t="t" r="r" b="b"/>
              <a:pathLst>
                <a:path w="446899" h="536815">
                  <a:moveTo>
                    <a:pt x="0" y="0"/>
                  </a:moveTo>
                  <a:lnTo>
                    <a:pt x="446899" y="0"/>
                  </a:lnTo>
                  <a:lnTo>
                    <a:pt x="446899" y="536815"/>
                  </a:lnTo>
                  <a:lnTo>
                    <a:pt x="0" y="536815"/>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grpSp>
      <p:sp>
        <p:nvSpPr>
          <p:cNvPr id="21" name="Freeform 21"/>
          <p:cNvSpPr/>
          <p:nvPr/>
        </p:nvSpPr>
        <p:spPr>
          <a:xfrm>
            <a:off x="243182" y="4842844"/>
            <a:ext cx="5274702" cy="1604003"/>
          </a:xfrm>
          <a:custGeom>
            <a:avLst/>
            <a:gdLst/>
            <a:ahLst/>
            <a:cxnLst/>
            <a:rect l="l" t="t" r="r" b="b"/>
            <a:pathLst>
              <a:path w="5274702" h="1604003">
                <a:moveTo>
                  <a:pt x="0" y="0"/>
                </a:moveTo>
                <a:lnTo>
                  <a:pt x="5274701" y="0"/>
                </a:lnTo>
                <a:lnTo>
                  <a:pt x="5274701" y="1604003"/>
                </a:lnTo>
                <a:lnTo>
                  <a:pt x="0" y="1604003"/>
                </a:lnTo>
                <a:lnTo>
                  <a:pt x="0" y="0"/>
                </a:lnTo>
                <a:close/>
              </a:path>
            </a:pathLst>
          </a:custGeom>
          <a:blipFill>
            <a:blip r:embed="rId27"/>
            <a:stretch>
              <a:fillRect/>
            </a:stretch>
          </a:blipFill>
        </p:spPr>
      </p:sp>
      <p:sp>
        <p:nvSpPr>
          <p:cNvPr id="22" name="Freeform 22"/>
          <p:cNvSpPr/>
          <p:nvPr/>
        </p:nvSpPr>
        <p:spPr>
          <a:xfrm>
            <a:off x="243182" y="6732597"/>
            <a:ext cx="6130188" cy="1539540"/>
          </a:xfrm>
          <a:custGeom>
            <a:avLst/>
            <a:gdLst/>
            <a:ahLst/>
            <a:cxnLst/>
            <a:rect l="l" t="t" r="r" b="b"/>
            <a:pathLst>
              <a:path w="6130188" h="1539540">
                <a:moveTo>
                  <a:pt x="0" y="0"/>
                </a:moveTo>
                <a:lnTo>
                  <a:pt x="6130188" y="0"/>
                </a:lnTo>
                <a:lnTo>
                  <a:pt x="6130188" y="1539540"/>
                </a:lnTo>
                <a:lnTo>
                  <a:pt x="0" y="1539540"/>
                </a:lnTo>
                <a:lnTo>
                  <a:pt x="0" y="0"/>
                </a:lnTo>
                <a:close/>
              </a:path>
            </a:pathLst>
          </a:custGeom>
          <a:blipFill>
            <a:blip r:embed="rId28"/>
            <a:stretch>
              <a:fillRect b="-32183"/>
            </a:stretch>
          </a:blipFill>
        </p:spPr>
      </p:sp>
      <p:sp>
        <p:nvSpPr>
          <p:cNvPr id="23" name="Freeform 23"/>
          <p:cNvSpPr/>
          <p:nvPr/>
        </p:nvSpPr>
        <p:spPr>
          <a:xfrm>
            <a:off x="13702024" y="3375172"/>
            <a:ext cx="4276103" cy="2360409"/>
          </a:xfrm>
          <a:custGeom>
            <a:avLst/>
            <a:gdLst/>
            <a:ahLst/>
            <a:cxnLst/>
            <a:rect l="l" t="t" r="r" b="b"/>
            <a:pathLst>
              <a:path w="4276103" h="2360409">
                <a:moveTo>
                  <a:pt x="0" y="0"/>
                </a:moveTo>
                <a:lnTo>
                  <a:pt x="4276103" y="0"/>
                </a:lnTo>
                <a:lnTo>
                  <a:pt x="4276103" y="2360409"/>
                </a:lnTo>
                <a:lnTo>
                  <a:pt x="0" y="2360409"/>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a:ln w="38100" cap="sq">
            <a:solidFill>
              <a:srgbClr val="000000"/>
            </a:solidFill>
            <a:prstDash val="solid"/>
            <a:miter/>
          </a:ln>
        </p:spPr>
      </p:sp>
      <p:sp>
        <p:nvSpPr>
          <p:cNvPr id="24" name="Freeform 24"/>
          <p:cNvSpPr/>
          <p:nvPr/>
        </p:nvSpPr>
        <p:spPr>
          <a:xfrm>
            <a:off x="7976743" y="5105693"/>
            <a:ext cx="5834823" cy="1589097"/>
          </a:xfrm>
          <a:custGeom>
            <a:avLst/>
            <a:gdLst/>
            <a:ahLst/>
            <a:cxnLst/>
            <a:rect l="l" t="t" r="r" b="b"/>
            <a:pathLst>
              <a:path w="5834823" h="1589097">
                <a:moveTo>
                  <a:pt x="0" y="0"/>
                </a:moveTo>
                <a:lnTo>
                  <a:pt x="5834823" y="0"/>
                </a:lnTo>
                <a:lnTo>
                  <a:pt x="5834823" y="1589097"/>
                </a:lnTo>
                <a:lnTo>
                  <a:pt x="0" y="1589097"/>
                </a:lnTo>
                <a:lnTo>
                  <a:pt x="0" y="0"/>
                </a:lnTo>
                <a:close/>
              </a:path>
            </a:pathLst>
          </a:custGeom>
          <a:blipFill>
            <a:blip r:embed="rId31"/>
            <a:stretch>
              <a:fillRect b="-109097"/>
            </a:stretch>
          </a:blipFill>
        </p:spPr>
      </p:sp>
      <p:sp>
        <p:nvSpPr>
          <p:cNvPr id="25" name="Freeform 25"/>
          <p:cNvSpPr/>
          <p:nvPr/>
        </p:nvSpPr>
        <p:spPr>
          <a:xfrm rot="1202199">
            <a:off x="2187722" y="8611803"/>
            <a:ext cx="2086901" cy="589550"/>
          </a:xfrm>
          <a:custGeom>
            <a:avLst/>
            <a:gdLst/>
            <a:ahLst/>
            <a:cxnLst/>
            <a:rect l="l" t="t" r="r" b="b"/>
            <a:pathLst>
              <a:path w="2086901" h="589550">
                <a:moveTo>
                  <a:pt x="0" y="0"/>
                </a:moveTo>
                <a:lnTo>
                  <a:pt x="2086901" y="0"/>
                </a:lnTo>
                <a:lnTo>
                  <a:pt x="2086901" y="589550"/>
                </a:lnTo>
                <a:lnTo>
                  <a:pt x="0" y="58955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26" name="Freeform 26"/>
          <p:cNvSpPr/>
          <p:nvPr/>
        </p:nvSpPr>
        <p:spPr>
          <a:xfrm rot="8719180">
            <a:off x="10813948" y="7312561"/>
            <a:ext cx="970860" cy="749989"/>
          </a:xfrm>
          <a:custGeom>
            <a:avLst/>
            <a:gdLst/>
            <a:ahLst/>
            <a:cxnLst/>
            <a:rect l="l" t="t" r="r" b="b"/>
            <a:pathLst>
              <a:path w="970860" h="749989">
                <a:moveTo>
                  <a:pt x="0" y="0"/>
                </a:moveTo>
                <a:lnTo>
                  <a:pt x="970860" y="0"/>
                </a:lnTo>
                <a:lnTo>
                  <a:pt x="970860" y="749989"/>
                </a:lnTo>
                <a:lnTo>
                  <a:pt x="0" y="749989"/>
                </a:lnTo>
                <a:lnTo>
                  <a:pt x="0" y="0"/>
                </a:lnTo>
                <a:close/>
              </a:path>
            </a:pathLst>
          </a:custGeom>
          <a:blipFill>
            <a:blip r:embed="rId34"/>
            <a:stretch>
              <a:fillRect/>
            </a:stretch>
          </a:blipFill>
        </p:spPr>
      </p:sp>
      <p:sp>
        <p:nvSpPr>
          <p:cNvPr id="27" name="Freeform 27"/>
          <p:cNvSpPr/>
          <p:nvPr/>
        </p:nvSpPr>
        <p:spPr>
          <a:xfrm>
            <a:off x="4600601" y="8176912"/>
            <a:ext cx="6752283" cy="2110088"/>
          </a:xfrm>
          <a:custGeom>
            <a:avLst/>
            <a:gdLst/>
            <a:ahLst/>
            <a:cxnLst/>
            <a:rect l="l" t="t" r="r" b="b"/>
            <a:pathLst>
              <a:path w="6752283" h="2110088">
                <a:moveTo>
                  <a:pt x="0" y="0"/>
                </a:moveTo>
                <a:lnTo>
                  <a:pt x="6752283" y="0"/>
                </a:lnTo>
                <a:lnTo>
                  <a:pt x="6752283" y="2110088"/>
                </a:lnTo>
                <a:lnTo>
                  <a:pt x="0" y="2110088"/>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
        <p:nvSpPr>
          <p:cNvPr id="28" name="TextBox 28"/>
          <p:cNvSpPr txBox="1"/>
          <p:nvPr/>
        </p:nvSpPr>
        <p:spPr>
          <a:xfrm>
            <a:off x="0" y="9501043"/>
            <a:ext cx="4435885" cy="715455"/>
          </a:xfrm>
          <a:prstGeom prst="rect">
            <a:avLst/>
          </a:prstGeom>
        </p:spPr>
        <p:txBody>
          <a:bodyPr lIns="0" tIns="0" rIns="0" bIns="0" rtlCol="0" anchor="t">
            <a:spAutoFit/>
          </a:bodyPr>
          <a:lstStyle/>
          <a:p>
            <a:pPr algn="ctr">
              <a:lnSpc>
                <a:spcPts val="5877"/>
              </a:lnSpc>
            </a:pPr>
            <a:r>
              <a:rPr lang="en-US" sz="4197" b="1">
                <a:solidFill>
                  <a:srgbClr val="393837"/>
                </a:solidFill>
                <a:latin typeface="Open Sans Bold"/>
                <a:ea typeface="Open Sans Bold"/>
                <a:cs typeface="Open Sans Bold"/>
                <a:sym typeface="Open Sans Bold"/>
              </a:rPr>
              <a:t>IES SIMONE VEIL </a:t>
            </a:r>
          </a:p>
        </p:txBody>
      </p:sp>
      <p:sp>
        <p:nvSpPr>
          <p:cNvPr id="29" name="TextBox 29"/>
          <p:cNvSpPr txBox="1"/>
          <p:nvPr/>
        </p:nvSpPr>
        <p:spPr>
          <a:xfrm>
            <a:off x="7838049" y="6647165"/>
            <a:ext cx="5834823" cy="701674"/>
          </a:xfrm>
          <a:prstGeom prst="rect">
            <a:avLst/>
          </a:prstGeom>
        </p:spPr>
        <p:txBody>
          <a:bodyPr lIns="0" tIns="0" rIns="0" bIns="0" rtlCol="0" anchor="t">
            <a:spAutoFit/>
          </a:bodyPr>
          <a:lstStyle/>
          <a:p>
            <a:pPr algn="ctr">
              <a:lnSpc>
                <a:spcPts val="2800"/>
              </a:lnSpc>
            </a:pPr>
            <a:r>
              <a:rPr lang="en-US" sz="2000">
                <a:solidFill>
                  <a:srgbClr val="000000"/>
                </a:solidFill>
                <a:latin typeface="Open Sans"/>
                <a:ea typeface="Open Sans"/>
                <a:cs typeface="Open Sans"/>
                <a:sym typeface="Open Sans"/>
              </a:rPr>
              <a:t>No supera la EVAU, tendrá que valorar otras opciones</a:t>
            </a:r>
          </a:p>
        </p:txBody>
      </p:sp>
      <p:sp>
        <p:nvSpPr>
          <p:cNvPr id="30" name="TextBox 30"/>
          <p:cNvSpPr txBox="1"/>
          <p:nvPr/>
        </p:nvSpPr>
        <p:spPr>
          <a:xfrm>
            <a:off x="3784459" y="1528018"/>
            <a:ext cx="3006640" cy="3027358"/>
          </a:xfrm>
          <a:prstGeom prst="rect">
            <a:avLst/>
          </a:prstGeom>
        </p:spPr>
        <p:txBody>
          <a:bodyPr lIns="0" tIns="0" rIns="0" bIns="0" rtlCol="0" anchor="t">
            <a:spAutoFit/>
          </a:bodyPr>
          <a:lstStyle/>
          <a:p>
            <a:pPr algn="ctr">
              <a:lnSpc>
                <a:spcPts val="3653"/>
              </a:lnSpc>
            </a:pPr>
            <a:r>
              <a:rPr lang="en-US" sz="2609" b="1" i="1" u="sng">
                <a:solidFill>
                  <a:srgbClr val="004AAD"/>
                </a:solidFill>
                <a:latin typeface="Open Sans Bold Italics"/>
                <a:ea typeface="Open Sans Bold Italics"/>
                <a:cs typeface="Open Sans Bold Italics"/>
                <a:sym typeface="Open Sans Bold Italics"/>
              </a:rPr>
              <a:t>Ejemplo práctico I:</a:t>
            </a:r>
          </a:p>
          <a:p>
            <a:pPr algn="just">
              <a:lnSpc>
                <a:spcPts val="3401"/>
              </a:lnSpc>
            </a:pPr>
            <a:r>
              <a:rPr lang="en-US" sz="2429" b="1" i="1">
                <a:solidFill>
                  <a:srgbClr val="000000"/>
                </a:solidFill>
                <a:latin typeface="Open Sans Bold Italics"/>
                <a:ea typeface="Open Sans Bold Italics"/>
                <a:cs typeface="Open Sans Bold Italics"/>
                <a:sym typeface="Open Sans Bold Italics"/>
              </a:rPr>
              <a:t>Carla</a:t>
            </a:r>
            <a:r>
              <a:rPr lang="en-US" sz="2429">
                <a:solidFill>
                  <a:srgbClr val="000000"/>
                </a:solidFill>
                <a:latin typeface="Open Sans"/>
                <a:ea typeface="Open Sans"/>
                <a:cs typeface="Open Sans"/>
                <a:sym typeface="Open Sans"/>
              </a:rPr>
              <a:t> duda entre estudiar Matemáticas o un grado superior. </a:t>
            </a:r>
          </a:p>
          <a:p>
            <a:pPr algn="just">
              <a:lnSpc>
                <a:spcPts val="3401"/>
              </a:lnSpc>
            </a:pPr>
            <a:r>
              <a:rPr lang="en-US" sz="2429">
                <a:solidFill>
                  <a:srgbClr val="000000"/>
                </a:solidFill>
                <a:latin typeface="Open Sans"/>
                <a:ea typeface="Open Sans"/>
                <a:cs typeface="Open Sans"/>
                <a:sym typeface="Open Sans"/>
              </a:rPr>
              <a:t>Sus notas son las siguientes:</a:t>
            </a:r>
          </a:p>
        </p:txBody>
      </p:sp>
      <p:sp>
        <p:nvSpPr>
          <p:cNvPr id="31" name="TextBox 31"/>
          <p:cNvSpPr txBox="1"/>
          <p:nvPr/>
        </p:nvSpPr>
        <p:spPr>
          <a:xfrm>
            <a:off x="11915473" y="1528018"/>
            <a:ext cx="6123454" cy="1736226"/>
          </a:xfrm>
          <a:prstGeom prst="rect">
            <a:avLst/>
          </a:prstGeom>
        </p:spPr>
        <p:txBody>
          <a:bodyPr lIns="0" tIns="0" rIns="0" bIns="0" rtlCol="0" anchor="t">
            <a:spAutoFit/>
          </a:bodyPr>
          <a:lstStyle/>
          <a:p>
            <a:pPr algn="ctr">
              <a:lnSpc>
                <a:spcPts val="3653"/>
              </a:lnSpc>
            </a:pPr>
            <a:r>
              <a:rPr lang="en-US" sz="2609" b="1" i="1" u="sng">
                <a:solidFill>
                  <a:srgbClr val="004AAD"/>
                </a:solidFill>
                <a:latin typeface="Open Sans Bold Italics"/>
                <a:ea typeface="Open Sans Bold Italics"/>
                <a:cs typeface="Open Sans Bold Italics"/>
                <a:sym typeface="Open Sans Bold Italics"/>
              </a:rPr>
              <a:t>Ejemplo práctico II:</a:t>
            </a:r>
          </a:p>
          <a:p>
            <a:pPr algn="just">
              <a:lnSpc>
                <a:spcPts val="3401"/>
              </a:lnSpc>
            </a:pPr>
            <a:r>
              <a:rPr lang="en-US" sz="2429" b="1" i="1">
                <a:solidFill>
                  <a:srgbClr val="000000"/>
                </a:solidFill>
                <a:latin typeface="Open Sans Bold Italics"/>
                <a:ea typeface="Open Sans Bold Italics"/>
                <a:cs typeface="Open Sans Bold Italics"/>
                <a:sym typeface="Open Sans Bold Italics"/>
              </a:rPr>
              <a:t>Daniel</a:t>
            </a:r>
            <a:r>
              <a:rPr lang="en-US" sz="2429">
                <a:solidFill>
                  <a:srgbClr val="000000"/>
                </a:solidFill>
                <a:latin typeface="Open Sans"/>
                <a:ea typeface="Open Sans"/>
                <a:cs typeface="Open Sans"/>
                <a:sym typeface="Open Sans"/>
              </a:rPr>
              <a:t> duda entre estudiar Derecho o incorporarse al mundo laboral. </a:t>
            </a:r>
          </a:p>
          <a:p>
            <a:pPr algn="just">
              <a:lnSpc>
                <a:spcPts val="3401"/>
              </a:lnSpc>
            </a:pPr>
            <a:r>
              <a:rPr lang="en-US" sz="2429">
                <a:solidFill>
                  <a:srgbClr val="000000"/>
                </a:solidFill>
                <a:latin typeface="Open Sans"/>
                <a:ea typeface="Open Sans"/>
                <a:cs typeface="Open Sans"/>
                <a:sym typeface="Open Sans"/>
              </a:rPr>
              <a:t>Sus notas son las siguientes:</a:t>
            </a:r>
          </a:p>
        </p:txBody>
      </p:sp>
      <p:sp>
        <p:nvSpPr>
          <p:cNvPr id="32" name="TextBox 32"/>
          <p:cNvSpPr txBox="1"/>
          <p:nvPr/>
        </p:nvSpPr>
        <p:spPr>
          <a:xfrm>
            <a:off x="13850036" y="3511894"/>
            <a:ext cx="4128091" cy="2388347"/>
          </a:xfrm>
          <a:prstGeom prst="rect">
            <a:avLst/>
          </a:prstGeom>
        </p:spPr>
        <p:txBody>
          <a:bodyPr lIns="0" tIns="0" rIns="0" bIns="0" rtlCol="0" anchor="t">
            <a:spAutoFit/>
          </a:bodyPr>
          <a:lstStyle/>
          <a:p>
            <a:pPr algn="l">
              <a:lnSpc>
                <a:spcPts val="2758"/>
              </a:lnSpc>
            </a:pPr>
            <a:r>
              <a:rPr lang="en-US" sz="1970">
                <a:solidFill>
                  <a:srgbClr val="000000"/>
                </a:solidFill>
                <a:latin typeface="Open Sans"/>
                <a:ea typeface="Open Sans"/>
                <a:cs typeface="Open Sans"/>
                <a:sym typeface="Open Sans"/>
              </a:rPr>
              <a:t>Lengua: 2,5</a:t>
            </a:r>
          </a:p>
          <a:p>
            <a:pPr algn="l">
              <a:lnSpc>
                <a:spcPts val="2758"/>
              </a:lnSpc>
            </a:pPr>
            <a:r>
              <a:rPr lang="en-US" sz="1970">
                <a:solidFill>
                  <a:srgbClr val="000000"/>
                </a:solidFill>
                <a:latin typeface="Open Sans"/>
                <a:ea typeface="Open Sans"/>
                <a:cs typeface="Open Sans"/>
                <a:sym typeface="Open Sans"/>
              </a:rPr>
              <a:t>Historia de España: 3,5</a:t>
            </a:r>
          </a:p>
          <a:p>
            <a:pPr algn="l">
              <a:lnSpc>
                <a:spcPts val="2758"/>
              </a:lnSpc>
            </a:pPr>
            <a:r>
              <a:rPr lang="en-US" sz="1970">
                <a:solidFill>
                  <a:srgbClr val="000000"/>
                </a:solidFill>
                <a:latin typeface="Open Sans"/>
                <a:ea typeface="Open Sans"/>
                <a:cs typeface="Open Sans"/>
                <a:sym typeface="Open Sans"/>
              </a:rPr>
              <a:t>Inglés: 5</a:t>
            </a:r>
          </a:p>
          <a:p>
            <a:pPr algn="l">
              <a:lnSpc>
                <a:spcPts val="2758"/>
              </a:lnSpc>
            </a:pPr>
            <a:r>
              <a:rPr lang="en-US" sz="1970">
                <a:solidFill>
                  <a:srgbClr val="000000"/>
                </a:solidFill>
                <a:latin typeface="Open Sans"/>
                <a:ea typeface="Open Sans"/>
                <a:cs typeface="Open Sans"/>
                <a:sym typeface="Open Sans"/>
              </a:rPr>
              <a:t>Latín II: 5,5</a:t>
            </a:r>
          </a:p>
          <a:p>
            <a:pPr algn="l">
              <a:lnSpc>
                <a:spcPts val="2758"/>
              </a:lnSpc>
            </a:pPr>
            <a:r>
              <a:rPr lang="en-US" sz="1970">
                <a:solidFill>
                  <a:srgbClr val="000000"/>
                </a:solidFill>
                <a:latin typeface="Open Sans"/>
                <a:ea typeface="Open Sans"/>
                <a:cs typeface="Open Sans"/>
                <a:sym typeface="Open Sans"/>
              </a:rPr>
              <a:t>Media expediente de Bachillerato</a:t>
            </a:r>
          </a:p>
          <a:p>
            <a:pPr algn="ctr">
              <a:lnSpc>
                <a:spcPts val="2758"/>
              </a:lnSpc>
            </a:pPr>
            <a:r>
              <a:rPr lang="en-US" sz="1970">
                <a:solidFill>
                  <a:srgbClr val="000000"/>
                </a:solidFill>
                <a:latin typeface="Open Sans"/>
                <a:ea typeface="Open Sans"/>
                <a:cs typeface="Open Sans"/>
                <a:sym typeface="Open Sans"/>
              </a:rPr>
              <a:t>5,11</a:t>
            </a:r>
          </a:p>
          <a:p>
            <a:pPr algn="l">
              <a:lnSpc>
                <a:spcPts val="2758"/>
              </a:lnSpc>
            </a:pPr>
            <a:endParaRPr lang="en-US" sz="1970">
              <a:solidFill>
                <a:srgbClr val="000000"/>
              </a:solidFill>
              <a:latin typeface="Open Sans"/>
              <a:ea typeface="Open Sans"/>
              <a:cs typeface="Open Sans"/>
              <a:sym typeface="Open Sans"/>
            </a:endParaRPr>
          </a:p>
        </p:txBody>
      </p:sp>
      <p:sp>
        <p:nvSpPr>
          <p:cNvPr id="33" name="TextBox 33"/>
          <p:cNvSpPr txBox="1"/>
          <p:nvPr/>
        </p:nvSpPr>
        <p:spPr>
          <a:xfrm>
            <a:off x="5035318" y="8407294"/>
            <a:ext cx="5858837" cy="1589404"/>
          </a:xfrm>
          <a:prstGeom prst="rect">
            <a:avLst/>
          </a:prstGeom>
        </p:spPr>
        <p:txBody>
          <a:bodyPr lIns="0" tIns="0" rIns="0" bIns="0" rtlCol="0" anchor="t">
            <a:spAutoFit/>
          </a:bodyPr>
          <a:lstStyle/>
          <a:p>
            <a:pPr marL="496575" lvl="1" indent="-248288" algn="ctr">
              <a:lnSpc>
                <a:spcPts val="3220"/>
              </a:lnSpc>
              <a:buFont typeface="Arial"/>
              <a:buChar char="•"/>
            </a:pPr>
            <a:r>
              <a:rPr lang="en-US" sz="2300">
                <a:solidFill>
                  <a:srgbClr val="000000"/>
                </a:solidFill>
                <a:latin typeface="Open Sans"/>
                <a:ea typeface="Open Sans"/>
                <a:cs typeface="Open Sans"/>
                <a:sym typeface="Open Sans"/>
              </a:rPr>
              <a:t>Volver a presentarse el año que viene</a:t>
            </a:r>
          </a:p>
          <a:p>
            <a:pPr marL="496575" lvl="1" indent="-248288" algn="l">
              <a:lnSpc>
                <a:spcPts val="3220"/>
              </a:lnSpc>
              <a:buFont typeface="Arial"/>
              <a:buChar char="•"/>
            </a:pPr>
            <a:r>
              <a:rPr lang="en-US" sz="2300">
                <a:solidFill>
                  <a:srgbClr val="000000"/>
                </a:solidFill>
                <a:latin typeface="Open Sans"/>
                <a:ea typeface="Open Sans"/>
                <a:cs typeface="Open Sans"/>
                <a:sym typeface="Open Sans"/>
              </a:rPr>
              <a:t>Cursar un Ciclo Formativo de Grado Superior</a:t>
            </a:r>
          </a:p>
          <a:p>
            <a:pPr marL="496575" lvl="1" indent="-248288" algn="l">
              <a:lnSpc>
                <a:spcPts val="3220"/>
              </a:lnSpc>
              <a:buFont typeface="Arial"/>
              <a:buChar char="•"/>
            </a:pPr>
            <a:r>
              <a:rPr lang="en-US" sz="2300">
                <a:solidFill>
                  <a:srgbClr val="000000"/>
                </a:solidFill>
                <a:latin typeface="Open Sans"/>
                <a:ea typeface="Open Sans"/>
                <a:cs typeface="Open Sans"/>
                <a:sym typeface="Open Sans"/>
              </a:rPr>
              <a:t>Incorporarse al mundo laboral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7739707" y="3109609"/>
            <a:ext cx="12095461" cy="8557539"/>
          </a:xfrm>
          <a:custGeom>
            <a:avLst/>
            <a:gdLst/>
            <a:ahLst/>
            <a:cxnLst/>
            <a:rect l="l" t="t" r="r" b="b"/>
            <a:pathLst>
              <a:path w="12095461" h="8557539">
                <a:moveTo>
                  <a:pt x="0" y="0"/>
                </a:moveTo>
                <a:lnTo>
                  <a:pt x="12095461" y="0"/>
                </a:lnTo>
                <a:lnTo>
                  <a:pt x="12095461" y="8557539"/>
                </a:lnTo>
                <a:lnTo>
                  <a:pt x="0" y="855753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76748" y="1335923"/>
            <a:ext cx="9320748" cy="10822348"/>
          </a:xfrm>
          <a:custGeom>
            <a:avLst/>
            <a:gdLst/>
            <a:ahLst/>
            <a:cxnLst/>
            <a:rect l="l" t="t" r="r" b="b"/>
            <a:pathLst>
              <a:path w="9320748" h="10822348">
                <a:moveTo>
                  <a:pt x="0" y="0"/>
                </a:moveTo>
                <a:lnTo>
                  <a:pt x="9320748" y="0"/>
                </a:lnTo>
                <a:lnTo>
                  <a:pt x="9320748" y="10822349"/>
                </a:lnTo>
                <a:lnTo>
                  <a:pt x="0" y="108223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rot="80395">
            <a:off x="9389875" y="7991744"/>
            <a:ext cx="4365302" cy="3088451"/>
            <a:chOff x="0" y="0"/>
            <a:chExt cx="5820403" cy="4117935"/>
          </a:xfrm>
        </p:grpSpPr>
        <p:pic>
          <p:nvPicPr>
            <p:cNvPr id="5" name="Picture 5"/>
            <p:cNvPicPr>
              <a:picLocks noChangeAspect="1"/>
            </p:cNvPicPr>
            <p:nvPr/>
          </p:nvPicPr>
          <p:blipFill>
            <a:blip r:embed="rId6"/>
            <a:srcRect l="2871" r="2871"/>
            <a:stretch>
              <a:fillRect/>
            </a:stretch>
          </p:blipFill>
          <p:spPr>
            <a:xfrm>
              <a:off x="0" y="0"/>
              <a:ext cx="5820403" cy="4117935"/>
            </a:xfrm>
            <a:prstGeom prst="rect">
              <a:avLst/>
            </a:prstGeom>
          </p:spPr>
        </p:pic>
      </p:grpSp>
      <p:grpSp>
        <p:nvGrpSpPr>
          <p:cNvPr id="6" name="Group 6"/>
          <p:cNvGrpSpPr/>
          <p:nvPr/>
        </p:nvGrpSpPr>
        <p:grpSpPr>
          <a:xfrm>
            <a:off x="-1389854" y="1436367"/>
            <a:ext cx="3393471" cy="3171096"/>
            <a:chOff x="0" y="0"/>
            <a:chExt cx="4524628" cy="4228128"/>
          </a:xfrm>
        </p:grpSpPr>
        <p:pic>
          <p:nvPicPr>
            <p:cNvPr id="7" name="Picture 7"/>
            <p:cNvPicPr>
              <a:picLocks noChangeAspect="1"/>
            </p:cNvPicPr>
            <p:nvPr/>
          </p:nvPicPr>
          <p:blipFill>
            <a:blip r:embed="rId7"/>
            <a:srcRect l="14329" r="14329"/>
            <a:stretch>
              <a:fillRect/>
            </a:stretch>
          </p:blipFill>
          <p:spPr>
            <a:xfrm>
              <a:off x="0" y="0"/>
              <a:ext cx="4524628" cy="4228128"/>
            </a:xfrm>
            <a:prstGeom prst="rect">
              <a:avLst/>
            </a:prstGeom>
          </p:spPr>
        </p:pic>
      </p:grpSp>
      <p:sp>
        <p:nvSpPr>
          <p:cNvPr id="8" name="Freeform 8"/>
          <p:cNvSpPr/>
          <p:nvPr/>
        </p:nvSpPr>
        <p:spPr>
          <a:xfrm>
            <a:off x="2149882" y="370606"/>
            <a:ext cx="300789" cy="300789"/>
          </a:xfrm>
          <a:custGeom>
            <a:avLst/>
            <a:gdLst/>
            <a:ahLst/>
            <a:cxnLst/>
            <a:rect l="l" t="t" r="r" b="b"/>
            <a:pathLst>
              <a:path w="300789" h="300789">
                <a:moveTo>
                  <a:pt x="0" y="0"/>
                </a:moveTo>
                <a:lnTo>
                  <a:pt x="300790" y="0"/>
                </a:lnTo>
                <a:lnTo>
                  <a:pt x="300790" y="300790"/>
                </a:lnTo>
                <a:lnTo>
                  <a:pt x="0" y="30079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554798" y="324151"/>
            <a:ext cx="302681" cy="297006"/>
          </a:xfrm>
          <a:custGeom>
            <a:avLst/>
            <a:gdLst/>
            <a:ahLst/>
            <a:cxnLst/>
            <a:rect l="l" t="t" r="r" b="b"/>
            <a:pathLst>
              <a:path w="302681" h="297006">
                <a:moveTo>
                  <a:pt x="0" y="0"/>
                </a:moveTo>
                <a:lnTo>
                  <a:pt x="302681" y="0"/>
                </a:lnTo>
                <a:lnTo>
                  <a:pt x="302681" y="297006"/>
                </a:lnTo>
                <a:lnTo>
                  <a:pt x="0" y="29700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878305" y="298951"/>
            <a:ext cx="300789" cy="295150"/>
          </a:xfrm>
          <a:custGeom>
            <a:avLst/>
            <a:gdLst/>
            <a:ahLst/>
            <a:cxnLst/>
            <a:rect l="l" t="t" r="r" b="b"/>
            <a:pathLst>
              <a:path w="300789" h="295150">
                <a:moveTo>
                  <a:pt x="0" y="0"/>
                </a:moveTo>
                <a:lnTo>
                  <a:pt x="300790" y="0"/>
                </a:lnTo>
                <a:lnTo>
                  <a:pt x="300790" y="295150"/>
                </a:lnTo>
                <a:lnTo>
                  <a:pt x="0" y="29515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2372752" y="1152334"/>
            <a:ext cx="13397028" cy="50239"/>
          </a:xfrm>
          <a:custGeom>
            <a:avLst/>
            <a:gdLst/>
            <a:ahLst/>
            <a:cxnLst/>
            <a:rect l="l" t="t" r="r" b="b"/>
            <a:pathLst>
              <a:path w="13397028" h="50239">
                <a:moveTo>
                  <a:pt x="0" y="0"/>
                </a:moveTo>
                <a:lnTo>
                  <a:pt x="13397028" y="0"/>
                </a:lnTo>
                <a:lnTo>
                  <a:pt x="13397028" y="50239"/>
                </a:lnTo>
                <a:lnTo>
                  <a:pt x="0" y="5023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TextBox 12"/>
          <p:cNvSpPr txBox="1"/>
          <p:nvPr/>
        </p:nvSpPr>
        <p:spPr>
          <a:xfrm>
            <a:off x="2149882" y="83068"/>
            <a:ext cx="13397028" cy="1119505"/>
          </a:xfrm>
          <a:prstGeom prst="rect">
            <a:avLst/>
          </a:prstGeom>
        </p:spPr>
        <p:txBody>
          <a:bodyPr lIns="0" tIns="0" rIns="0" bIns="0" rtlCol="0" anchor="t">
            <a:spAutoFit/>
          </a:bodyPr>
          <a:lstStyle/>
          <a:p>
            <a:pPr algn="ctr">
              <a:lnSpc>
                <a:spcPts val="8959"/>
              </a:lnSpc>
            </a:pPr>
            <a:r>
              <a:rPr lang="en-US" sz="6999" b="1">
                <a:solidFill>
                  <a:srgbClr val="000000"/>
                </a:solidFill>
                <a:latin typeface="Open Sans Hebrew Bold"/>
                <a:ea typeface="Open Sans Hebrew Bold"/>
                <a:cs typeface="Open Sans Hebrew Bold"/>
                <a:sym typeface="Open Sans Hebrew Bold"/>
              </a:rPr>
              <a:t>ALGUNOS EJEMPLOS</a:t>
            </a:r>
          </a:p>
        </p:txBody>
      </p:sp>
      <p:sp>
        <p:nvSpPr>
          <p:cNvPr id="13" name="Freeform 13"/>
          <p:cNvSpPr/>
          <p:nvPr/>
        </p:nvSpPr>
        <p:spPr>
          <a:xfrm rot="-5400000">
            <a:off x="15532067" y="-163260"/>
            <a:ext cx="923315" cy="1249835"/>
          </a:xfrm>
          <a:custGeom>
            <a:avLst/>
            <a:gdLst/>
            <a:ahLst/>
            <a:cxnLst/>
            <a:rect l="l" t="t" r="r" b="b"/>
            <a:pathLst>
              <a:path w="923315" h="1249835">
                <a:moveTo>
                  <a:pt x="0" y="0"/>
                </a:moveTo>
                <a:lnTo>
                  <a:pt x="923316" y="0"/>
                </a:lnTo>
                <a:lnTo>
                  <a:pt x="923316" y="1249835"/>
                </a:lnTo>
                <a:lnTo>
                  <a:pt x="0" y="124983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4" name="Freeform 14"/>
          <p:cNvSpPr/>
          <p:nvPr/>
        </p:nvSpPr>
        <p:spPr>
          <a:xfrm>
            <a:off x="16210580" y="0"/>
            <a:ext cx="3656694" cy="923315"/>
          </a:xfrm>
          <a:custGeom>
            <a:avLst/>
            <a:gdLst/>
            <a:ahLst/>
            <a:cxnLst/>
            <a:rect l="l" t="t" r="r" b="b"/>
            <a:pathLst>
              <a:path w="3656694" h="923315">
                <a:moveTo>
                  <a:pt x="0" y="0"/>
                </a:moveTo>
                <a:lnTo>
                  <a:pt x="3656694" y="0"/>
                </a:lnTo>
                <a:lnTo>
                  <a:pt x="3656694" y="923315"/>
                </a:lnTo>
                <a:lnTo>
                  <a:pt x="0" y="92331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5" name="Freeform 15"/>
          <p:cNvSpPr/>
          <p:nvPr/>
        </p:nvSpPr>
        <p:spPr>
          <a:xfrm>
            <a:off x="15434435" y="56017"/>
            <a:ext cx="811281" cy="811281"/>
          </a:xfrm>
          <a:custGeom>
            <a:avLst/>
            <a:gdLst/>
            <a:ahLst/>
            <a:cxnLst/>
            <a:rect l="l" t="t" r="r" b="b"/>
            <a:pathLst>
              <a:path w="811281" h="811281">
                <a:moveTo>
                  <a:pt x="0" y="0"/>
                </a:moveTo>
                <a:lnTo>
                  <a:pt x="811281" y="0"/>
                </a:lnTo>
                <a:lnTo>
                  <a:pt x="811281" y="811281"/>
                </a:lnTo>
                <a:lnTo>
                  <a:pt x="0" y="81128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16" name="Group 16"/>
          <p:cNvGrpSpPr/>
          <p:nvPr/>
        </p:nvGrpSpPr>
        <p:grpSpPr>
          <a:xfrm rot="-5400000">
            <a:off x="15681282" y="164579"/>
            <a:ext cx="335174" cy="603917"/>
            <a:chOff x="0" y="0"/>
            <a:chExt cx="446899" cy="805223"/>
          </a:xfrm>
        </p:grpSpPr>
        <p:sp>
          <p:nvSpPr>
            <p:cNvPr id="17" name="Freeform 17"/>
            <p:cNvSpPr/>
            <p:nvPr/>
          </p:nvSpPr>
          <p:spPr>
            <a:xfrm>
              <a:off x="0" y="268408"/>
              <a:ext cx="446899" cy="536815"/>
            </a:xfrm>
            <a:custGeom>
              <a:avLst/>
              <a:gdLst/>
              <a:ahLst/>
              <a:cxnLst/>
              <a:rect l="l" t="t" r="r" b="b"/>
              <a:pathLst>
                <a:path w="446899" h="536815">
                  <a:moveTo>
                    <a:pt x="0" y="0"/>
                  </a:moveTo>
                  <a:lnTo>
                    <a:pt x="446899" y="0"/>
                  </a:lnTo>
                  <a:lnTo>
                    <a:pt x="446899" y="536815"/>
                  </a:lnTo>
                  <a:lnTo>
                    <a:pt x="0" y="53681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8" name="Freeform 18"/>
            <p:cNvSpPr/>
            <p:nvPr/>
          </p:nvSpPr>
          <p:spPr>
            <a:xfrm>
              <a:off x="0" y="0"/>
              <a:ext cx="446899" cy="536815"/>
            </a:xfrm>
            <a:custGeom>
              <a:avLst/>
              <a:gdLst/>
              <a:ahLst/>
              <a:cxnLst/>
              <a:rect l="l" t="t" r="r" b="b"/>
              <a:pathLst>
                <a:path w="446899" h="536815">
                  <a:moveTo>
                    <a:pt x="0" y="0"/>
                  </a:moveTo>
                  <a:lnTo>
                    <a:pt x="446899" y="0"/>
                  </a:lnTo>
                  <a:lnTo>
                    <a:pt x="446899" y="536815"/>
                  </a:lnTo>
                  <a:lnTo>
                    <a:pt x="0" y="53681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grpSp>
      <p:sp>
        <p:nvSpPr>
          <p:cNvPr id="19" name="Freeform 19"/>
          <p:cNvSpPr/>
          <p:nvPr/>
        </p:nvSpPr>
        <p:spPr>
          <a:xfrm>
            <a:off x="3568247" y="3264244"/>
            <a:ext cx="5575753" cy="5883979"/>
          </a:xfrm>
          <a:custGeom>
            <a:avLst/>
            <a:gdLst/>
            <a:ahLst/>
            <a:cxnLst/>
            <a:rect l="l" t="t" r="r" b="b"/>
            <a:pathLst>
              <a:path w="5575753" h="5883979">
                <a:moveTo>
                  <a:pt x="0" y="0"/>
                </a:moveTo>
                <a:lnTo>
                  <a:pt x="5575753" y="0"/>
                </a:lnTo>
                <a:lnTo>
                  <a:pt x="5575753" y="5883980"/>
                </a:lnTo>
                <a:lnTo>
                  <a:pt x="0" y="5883980"/>
                </a:lnTo>
                <a:lnTo>
                  <a:pt x="0" y="0"/>
                </a:lnTo>
                <a:close/>
              </a:path>
            </a:pathLst>
          </a:custGeom>
          <a:blipFill>
            <a:blip r:embed="rId26"/>
            <a:stretch>
              <a:fillRect l="-873" r="-873"/>
            </a:stretch>
          </a:blipFill>
        </p:spPr>
      </p:sp>
      <p:sp>
        <p:nvSpPr>
          <p:cNvPr id="20" name="Freeform 20"/>
          <p:cNvSpPr/>
          <p:nvPr/>
        </p:nvSpPr>
        <p:spPr>
          <a:xfrm rot="809612">
            <a:off x="9290128" y="3261819"/>
            <a:ext cx="9001125" cy="4851074"/>
          </a:xfrm>
          <a:custGeom>
            <a:avLst/>
            <a:gdLst/>
            <a:ahLst/>
            <a:cxnLst/>
            <a:rect l="l" t="t" r="r" b="b"/>
            <a:pathLst>
              <a:path w="9001125" h="4851074">
                <a:moveTo>
                  <a:pt x="0" y="0"/>
                </a:moveTo>
                <a:lnTo>
                  <a:pt x="9001125" y="0"/>
                </a:lnTo>
                <a:lnTo>
                  <a:pt x="9001125" y="4851074"/>
                </a:lnTo>
                <a:lnTo>
                  <a:pt x="0" y="4851074"/>
                </a:lnTo>
                <a:lnTo>
                  <a:pt x="0" y="0"/>
                </a:lnTo>
                <a:close/>
              </a:path>
            </a:pathLst>
          </a:custGeom>
          <a:blipFill>
            <a:blip r:embed="rId27"/>
            <a:stretch>
              <a:fillRect/>
            </a:stretch>
          </a:blipFill>
        </p:spPr>
      </p:sp>
      <p:sp>
        <p:nvSpPr>
          <p:cNvPr id="21" name="TextBox 21"/>
          <p:cNvSpPr txBox="1"/>
          <p:nvPr/>
        </p:nvSpPr>
        <p:spPr>
          <a:xfrm>
            <a:off x="2149882" y="1379217"/>
            <a:ext cx="6921384" cy="1741677"/>
          </a:xfrm>
          <a:prstGeom prst="rect">
            <a:avLst/>
          </a:prstGeom>
        </p:spPr>
        <p:txBody>
          <a:bodyPr lIns="0" tIns="0" rIns="0" bIns="0" rtlCol="0" anchor="t">
            <a:spAutoFit/>
          </a:bodyPr>
          <a:lstStyle/>
          <a:p>
            <a:pPr algn="ctr">
              <a:lnSpc>
                <a:spcPts val="3653"/>
              </a:lnSpc>
            </a:pPr>
            <a:r>
              <a:rPr lang="en-US" sz="2609" b="1" i="1" u="sng">
                <a:solidFill>
                  <a:srgbClr val="004AAD"/>
                </a:solidFill>
                <a:latin typeface="Open Sans Bold Italics"/>
                <a:ea typeface="Open Sans Bold Italics"/>
                <a:cs typeface="Open Sans Bold Italics"/>
                <a:sym typeface="Open Sans Bold Italics"/>
              </a:rPr>
              <a:t>Ejemplo práctico III:</a:t>
            </a:r>
          </a:p>
          <a:p>
            <a:pPr algn="just">
              <a:lnSpc>
                <a:spcPts val="3401"/>
              </a:lnSpc>
            </a:pPr>
            <a:r>
              <a:rPr lang="en-US" sz="2429" b="1" i="1">
                <a:solidFill>
                  <a:srgbClr val="000000"/>
                </a:solidFill>
                <a:latin typeface="Open Sans Bold Italics"/>
                <a:ea typeface="Open Sans Bold Italics"/>
                <a:cs typeface="Open Sans Bold Italics"/>
                <a:sym typeface="Open Sans Bold Italics"/>
              </a:rPr>
              <a:t>Ariadna </a:t>
            </a:r>
            <a:r>
              <a:rPr lang="en-US" sz="2429">
                <a:solidFill>
                  <a:srgbClr val="000000"/>
                </a:solidFill>
                <a:latin typeface="Open Sans"/>
                <a:ea typeface="Open Sans"/>
                <a:cs typeface="Open Sans"/>
                <a:sym typeface="Open Sans"/>
              </a:rPr>
              <a:t>duda entre estudiar Economía, Comunicación Audiovisual o Psicología. </a:t>
            </a:r>
          </a:p>
          <a:p>
            <a:pPr algn="just">
              <a:lnSpc>
                <a:spcPts val="3401"/>
              </a:lnSpc>
            </a:pPr>
            <a:r>
              <a:rPr lang="en-US" sz="2429">
                <a:solidFill>
                  <a:srgbClr val="000000"/>
                </a:solidFill>
                <a:latin typeface="Open Sans"/>
                <a:ea typeface="Open Sans"/>
                <a:cs typeface="Open Sans"/>
                <a:sym typeface="Open Sans"/>
              </a:rPr>
              <a:t>Sus notas son las siguientes:</a:t>
            </a:r>
          </a:p>
        </p:txBody>
      </p:sp>
      <p:sp>
        <p:nvSpPr>
          <p:cNvPr id="22" name="TextBox 22"/>
          <p:cNvSpPr txBox="1"/>
          <p:nvPr/>
        </p:nvSpPr>
        <p:spPr>
          <a:xfrm>
            <a:off x="12356813" y="1379217"/>
            <a:ext cx="4030508" cy="878976"/>
          </a:xfrm>
          <a:prstGeom prst="rect">
            <a:avLst/>
          </a:prstGeom>
        </p:spPr>
        <p:txBody>
          <a:bodyPr lIns="0" tIns="0" rIns="0" bIns="0" rtlCol="0" anchor="t">
            <a:spAutoFit/>
          </a:bodyPr>
          <a:lstStyle/>
          <a:p>
            <a:pPr algn="ctr">
              <a:lnSpc>
                <a:spcPts val="3653"/>
              </a:lnSpc>
            </a:pPr>
            <a:r>
              <a:rPr lang="en-US" sz="2609" b="1" i="1" u="sng">
                <a:solidFill>
                  <a:srgbClr val="004AAD"/>
                </a:solidFill>
                <a:latin typeface="Open Sans Bold Italics"/>
                <a:ea typeface="Open Sans Bold Italics"/>
                <a:cs typeface="Open Sans Bold Italics"/>
                <a:sym typeface="Open Sans Bold Italics"/>
              </a:rPr>
              <a:t>Ejemplo práctico IV:</a:t>
            </a:r>
          </a:p>
          <a:p>
            <a:pPr algn="just">
              <a:lnSpc>
                <a:spcPts val="3401"/>
              </a:lnSpc>
            </a:pPr>
            <a:endParaRPr lang="en-US" sz="2609" b="1" i="1" u="sng">
              <a:solidFill>
                <a:srgbClr val="004AAD"/>
              </a:solidFill>
              <a:latin typeface="Open Sans Bold Italics"/>
              <a:ea typeface="Open Sans Bold Italics"/>
              <a:cs typeface="Open Sans Bold Italics"/>
              <a:sym typeface="Open Sans Bold Italics"/>
            </a:endParaRPr>
          </a:p>
        </p:txBody>
      </p:sp>
      <p:sp>
        <p:nvSpPr>
          <p:cNvPr id="23" name="TextBox 23"/>
          <p:cNvSpPr txBox="1"/>
          <p:nvPr/>
        </p:nvSpPr>
        <p:spPr>
          <a:xfrm>
            <a:off x="32089" y="9515528"/>
            <a:ext cx="4435885" cy="715455"/>
          </a:xfrm>
          <a:prstGeom prst="rect">
            <a:avLst/>
          </a:prstGeom>
        </p:spPr>
        <p:txBody>
          <a:bodyPr lIns="0" tIns="0" rIns="0" bIns="0" rtlCol="0" anchor="t">
            <a:spAutoFit/>
          </a:bodyPr>
          <a:lstStyle/>
          <a:p>
            <a:pPr algn="ctr">
              <a:lnSpc>
                <a:spcPts val="5877"/>
              </a:lnSpc>
            </a:pPr>
            <a:r>
              <a:rPr lang="en-US" sz="4197" b="1">
                <a:solidFill>
                  <a:srgbClr val="FFFFFF"/>
                </a:solidFill>
                <a:latin typeface="Open Sans Bold"/>
                <a:ea typeface="Open Sans Bold"/>
                <a:cs typeface="Open Sans Bold"/>
                <a:sym typeface="Open Sans Bold"/>
              </a:rPr>
              <a:t>IES SIMONE VEIL </a:t>
            </a:r>
          </a:p>
        </p:txBody>
      </p:sp>
      <p:sp>
        <p:nvSpPr>
          <p:cNvPr id="24" name="Freeform 24"/>
          <p:cNvSpPr/>
          <p:nvPr/>
        </p:nvSpPr>
        <p:spPr>
          <a:xfrm>
            <a:off x="-707856" y="4639446"/>
            <a:ext cx="4276103" cy="2360409"/>
          </a:xfrm>
          <a:custGeom>
            <a:avLst/>
            <a:gdLst/>
            <a:ahLst/>
            <a:cxnLst/>
            <a:rect l="l" t="t" r="r" b="b"/>
            <a:pathLst>
              <a:path w="4276103" h="2360409">
                <a:moveTo>
                  <a:pt x="0" y="0"/>
                </a:moveTo>
                <a:lnTo>
                  <a:pt x="4276103" y="0"/>
                </a:lnTo>
                <a:lnTo>
                  <a:pt x="4276103" y="2360408"/>
                </a:lnTo>
                <a:lnTo>
                  <a:pt x="0" y="2360408"/>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a:ln w="38100" cap="sq">
            <a:solidFill>
              <a:srgbClr val="000000"/>
            </a:solidFill>
            <a:prstDash val="solid"/>
            <a:miter/>
          </a:ln>
        </p:spPr>
      </p:sp>
      <p:sp>
        <p:nvSpPr>
          <p:cNvPr id="25" name="TextBox 25"/>
          <p:cNvSpPr txBox="1"/>
          <p:nvPr/>
        </p:nvSpPr>
        <p:spPr>
          <a:xfrm>
            <a:off x="85837" y="4817013"/>
            <a:ext cx="4128091" cy="2717277"/>
          </a:xfrm>
          <a:prstGeom prst="rect">
            <a:avLst/>
          </a:prstGeom>
        </p:spPr>
        <p:txBody>
          <a:bodyPr lIns="0" tIns="0" rIns="0" bIns="0" rtlCol="0" anchor="t">
            <a:spAutoFit/>
          </a:bodyPr>
          <a:lstStyle/>
          <a:p>
            <a:pPr algn="l">
              <a:lnSpc>
                <a:spcPts val="2198"/>
              </a:lnSpc>
            </a:pPr>
            <a:r>
              <a:rPr lang="en-US" sz="1570">
                <a:solidFill>
                  <a:srgbClr val="000000"/>
                </a:solidFill>
                <a:latin typeface="Open Sans"/>
                <a:ea typeface="Open Sans"/>
                <a:cs typeface="Open Sans"/>
                <a:sym typeface="Open Sans"/>
              </a:rPr>
              <a:t>Lengua: 8,5</a:t>
            </a:r>
          </a:p>
          <a:p>
            <a:pPr algn="l">
              <a:lnSpc>
                <a:spcPts val="2198"/>
              </a:lnSpc>
            </a:pPr>
            <a:r>
              <a:rPr lang="en-US" sz="1570">
                <a:solidFill>
                  <a:srgbClr val="000000"/>
                </a:solidFill>
                <a:latin typeface="Open Sans"/>
                <a:ea typeface="Open Sans"/>
                <a:cs typeface="Open Sans"/>
                <a:sym typeface="Open Sans"/>
              </a:rPr>
              <a:t>Historia de España: 9,5</a:t>
            </a:r>
          </a:p>
          <a:p>
            <a:pPr algn="l">
              <a:lnSpc>
                <a:spcPts val="2198"/>
              </a:lnSpc>
            </a:pPr>
            <a:r>
              <a:rPr lang="en-US" sz="1570">
                <a:solidFill>
                  <a:srgbClr val="000000"/>
                </a:solidFill>
                <a:latin typeface="Open Sans"/>
                <a:ea typeface="Open Sans"/>
                <a:cs typeface="Open Sans"/>
                <a:sym typeface="Open Sans"/>
              </a:rPr>
              <a:t>Inglés: 8</a:t>
            </a:r>
          </a:p>
          <a:p>
            <a:pPr algn="l">
              <a:lnSpc>
                <a:spcPts val="2058"/>
              </a:lnSpc>
            </a:pPr>
            <a:r>
              <a:rPr lang="en-US" sz="1470">
                <a:solidFill>
                  <a:srgbClr val="000000"/>
                </a:solidFill>
                <a:latin typeface="Open Sans"/>
                <a:ea typeface="Open Sans"/>
                <a:cs typeface="Open Sans"/>
                <a:sym typeface="Open Sans"/>
              </a:rPr>
              <a:t>Matemáticas aplicadas a las CCSS: 6,75</a:t>
            </a:r>
          </a:p>
          <a:p>
            <a:pPr algn="l">
              <a:lnSpc>
                <a:spcPts val="2058"/>
              </a:lnSpc>
            </a:pPr>
            <a:r>
              <a:rPr lang="en-US" sz="1470">
                <a:solidFill>
                  <a:srgbClr val="000000"/>
                </a:solidFill>
                <a:latin typeface="Open Sans"/>
                <a:ea typeface="Open Sans"/>
                <a:cs typeface="Open Sans"/>
                <a:sym typeface="Open Sans"/>
              </a:rPr>
              <a:t>Historia del arte: 9</a:t>
            </a:r>
          </a:p>
          <a:p>
            <a:pPr algn="l">
              <a:lnSpc>
                <a:spcPts val="2058"/>
              </a:lnSpc>
            </a:pPr>
            <a:r>
              <a:rPr lang="en-US" sz="1470">
                <a:solidFill>
                  <a:srgbClr val="000000"/>
                </a:solidFill>
                <a:latin typeface="Open Sans"/>
                <a:ea typeface="Open Sans"/>
                <a:cs typeface="Open Sans"/>
                <a:sym typeface="Open Sans"/>
              </a:rPr>
              <a:t>Geografía: 8,5</a:t>
            </a:r>
          </a:p>
          <a:p>
            <a:pPr algn="l">
              <a:lnSpc>
                <a:spcPts val="2058"/>
              </a:lnSpc>
            </a:pPr>
            <a:r>
              <a:rPr lang="en-US" sz="1470">
                <a:solidFill>
                  <a:srgbClr val="000000"/>
                </a:solidFill>
                <a:latin typeface="Open Sans"/>
                <a:ea typeface="Open Sans"/>
                <a:cs typeface="Open Sans"/>
                <a:sym typeface="Open Sans"/>
              </a:rPr>
              <a:t>Media expediente de Bachillerato: 7,54</a:t>
            </a:r>
          </a:p>
          <a:p>
            <a:pPr algn="l">
              <a:lnSpc>
                <a:spcPts val="2058"/>
              </a:lnSpc>
            </a:pPr>
            <a:endParaRPr lang="en-US" sz="1470">
              <a:solidFill>
                <a:srgbClr val="000000"/>
              </a:solidFill>
              <a:latin typeface="Open Sans"/>
              <a:ea typeface="Open Sans"/>
              <a:cs typeface="Open Sans"/>
              <a:sym typeface="Open Sans"/>
            </a:endParaRPr>
          </a:p>
          <a:p>
            <a:pPr algn="l">
              <a:lnSpc>
                <a:spcPts val="2198"/>
              </a:lnSpc>
            </a:pPr>
            <a:endParaRPr lang="en-US" sz="1470">
              <a:solidFill>
                <a:srgbClr val="000000"/>
              </a:solidFill>
              <a:latin typeface="Open Sans"/>
              <a:ea typeface="Open Sans"/>
              <a:cs typeface="Open Sans"/>
              <a:sym typeface="Open Sans"/>
            </a:endParaRPr>
          </a:p>
          <a:p>
            <a:pPr algn="l">
              <a:lnSpc>
                <a:spcPts val="2758"/>
              </a:lnSpc>
            </a:pPr>
            <a:endParaRPr lang="en-US" sz="1470">
              <a:solidFill>
                <a:srgbClr val="000000"/>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592363" y="1579796"/>
            <a:ext cx="17340717" cy="12268558"/>
          </a:xfrm>
          <a:custGeom>
            <a:avLst/>
            <a:gdLst/>
            <a:ahLst/>
            <a:cxnLst/>
            <a:rect l="l" t="t" r="r" b="b"/>
            <a:pathLst>
              <a:path w="17340717" h="12268558">
                <a:moveTo>
                  <a:pt x="0" y="0"/>
                </a:moveTo>
                <a:lnTo>
                  <a:pt x="17340718" y="0"/>
                </a:lnTo>
                <a:lnTo>
                  <a:pt x="17340718" y="12268557"/>
                </a:lnTo>
                <a:lnTo>
                  <a:pt x="0" y="1226855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071962" y="727911"/>
            <a:ext cx="300789" cy="300789"/>
          </a:xfrm>
          <a:custGeom>
            <a:avLst/>
            <a:gdLst/>
            <a:ahLst/>
            <a:cxnLst/>
            <a:rect l="l" t="t" r="r" b="b"/>
            <a:pathLst>
              <a:path w="300789" h="300789">
                <a:moveTo>
                  <a:pt x="0" y="0"/>
                </a:moveTo>
                <a:lnTo>
                  <a:pt x="300790" y="0"/>
                </a:lnTo>
                <a:lnTo>
                  <a:pt x="300790" y="300789"/>
                </a:lnTo>
                <a:lnTo>
                  <a:pt x="0" y="3007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55906" y="727911"/>
            <a:ext cx="302681" cy="297006"/>
          </a:xfrm>
          <a:custGeom>
            <a:avLst/>
            <a:gdLst/>
            <a:ahLst/>
            <a:cxnLst/>
            <a:rect l="l" t="t" r="r" b="b"/>
            <a:pathLst>
              <a:path w="302681" h="297006">
                <a:moveTo>
                  <a:pt x="0" y="0"/>
                </a:moveTo>
                <a:lnTo>
                  <a:pt x="302682" y="0"/>
                </a:lnTo>
                <a:lnTo>
                  <a:pt x="302682" y="297005"/>
                </a:lnTo>
                <a:lnTo>
                  <a:pt x="0" y="29700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028700" y="727911"/>
            <a:ext cx="300789" cy="295150"/>
          </a:xfrm>
          <a:custGeom>
            <a:avLst/>
            <a:gdLst/>
            <a:ahLst/>
            <a:cxnLst/>
            <a:rect l="l" t="t" r="r" b="b"/>
            <a:pathLst>
              <a:path w="300789" h="295150">
                <a:moveTo>
                  <a:pt x="0" y="0"/>
                </a:moveTo>
                <a:lnTo>
                  <a:pt x="300789" y="0"/>
                </a:lnTo>
                <a:lnTo>
                  <a:pt x="300789" y="295149"/>
                </a:lnTo>
                <a:lnTo>
                  <a:pt x="0" y="2951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2451841" y="1333309"/>
            <a:ext cx="13397028" cy="50239"/>
          </a:xfrm>
          <a:custGeom>
            <a:avLst/>
            <a:gdLst/>
            <a:ahLst/>
            <a:cxnLst/>
            <a:rect l="l" t="t" r="r" b="b"/>
            <a:pathLst>
              <a:path w="13397028" h="50239">
                <a:moveTo>
                  <a:pt x="0" y="0"/>
                </a:moveTo>
                <a:lnTo>
                  <a:pt x="13397028" y="0"/>
                </a:lnTo>
                <a:lnTo>
                  <a:pt x="13397028" y="50239"/>
                </a:lnTo>
                <a:lnTo>
                  <a:pt x="0" y="5023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7" name="Group 7"/>
          <p:cNvGrpSpPr/>
          <p:nvPr/>
        </p:nvGrpSpPr>
        <p:grpSpPr>
          <a:xfrm>
            <a:off x="17035970" y="7329334"/>
            <a:ext cx="446661" cy="2251170"/>
            <a:chOff x="0" y="0"/>
            <a:chExt cx="595548" cy="3001559"/>
          </a:xfrm>
        </p:grpSpPr>
        <p:sp>
          <p:nvSpPr>
            <p:cNvPr id="8" name="Freeform 8"/>
            <p:cNvSpPr/>
            <p:nvPr/>
          </p:nvSpPr>
          <p:spPr>
            <a:xfrm>
              <a:off x="0" y="375195"/>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0" y="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0" y="75039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0" y="1125585"/>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Freeform 12"/>
            <p:cNvSpPr/>
            <p:nvPr/>
          </p:nvSpPr>
          <p:spPr>
            <a:xfrm>
              <a:off x="0" y="2626365"/>
              <a:ext cx="595548" cy="375195"/>
            </a:xfrm>
            <a:custGeom>
              <a:avLst/>
              <a:gdLst/>
              <a:ahLst/>
              <a:cxnLst/>
              <a:rect l="l" t="t" r="r" b="b"/>
              <a:pathLst>
                <a:path w="595548" h="375195">
                  <a:moveTo>
                    <a:pt x="0" y="0"/>
                  </a:moveTo>
                  <a:lnTo>
                    <a:pt x="595548" y="0"/>
                  </a:lnTo>
                  <a:lnTo>
                    <a:pt x="595548" y="375194"/>
                  </a:lnTo>
                  <a:lnTo>
                    <a:pt x="0" y="3751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Freeform 13"/>
            <p:cNvSpPr/>
            <p:nvPr/>
          </p:nvSpPr>
          <p:spPr>
            <a:xfrm>
              <a:off x="0" y="225117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Freeform 14"/>
            <p:cNvSpPr/>
            <p:nvPr/>
          </p:nvSpPr>
          <p:spPr>
            <a:xfrm>
              <a:off x="0" y="1875975"/>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a:off x="0" y="150078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sp>
        <p:nvSpPr>
          <p:cNvPr id="16" name="TextBox 16"/>
          <p:cNvSpPr txBox="1"/>
          <p:nvPr/>
        </p:nvSpPr>
        <p:spPr>
          <a:xfrm>
            <a:off x="2285766" y="213804"/>
            <a:ext cx="13397028" cy="1119505"/>
          </a:xfrm>
          <a:prstGeom prst="rect">
            <a:avLst/>
          </a:prstGeom>
        </p:spPr>
        <p:txBody>
          <a:bodyPr lIns="0" tIns="0" rIns="0" bIns="0" rtlCol="0" anchor="t">
            <a:spAutoFit/>
          </a:bodyPr>
          <a:lstStyle/>
          <a:p>
            <a:pPr algn="ctr">
              <a:lnSpc>
                <a:spcPts val="8959"/>
              </a:lnSpc>
            </a:pPr>
            <a:r>
              <a:rPr lang="en-US" sz="6999" b="1">
                <a:solidFill>
                  <a:srgbClr val="000000"/>
                </a:solidFill>
                <a:latin typeface="Open Sans Hebrew Bold"/>
                <a:ea typeface="Open Sans Hebrew Bold"/>
                <a:cs typeface="Open Sans Hebrew Bold"/>
                <a:sym typeface="Open Sans Hebrew Bold"/>
              </a:rPr>
              <a:t>NOTA DE CORTE</a:t>
            </a:r>
          </a:p>
        </p:txBody>
      </p:sp>
      <p:sp>
        <p:nvSpPr>
          <p:cNvPr id="17" name="Freeform 17"/>
          <p:cNvSpPr/>
          <p:nvPr/>
        </p:nvSpPr>
        <p:spPr>
          <a:xfrm rot="-5400000">
            <a:off x="15532067" y="-163260"/>
            <a:ext cx="923315" cy="1249835"/>
          </a:xfrm>
          <a:custGeom>
            <a:avLst/>
            <a:gdLst/>
            <a:ahLst/>
            <a:cxnLst/>
            <a:rect l="l" t="t" r="r" b="b"/>
            <a:pathLst>
              <a:path w="923315" h="1249835">
                <a:moveTo>
                  <a:pt x="0" y="0"/>
                </a:moveTo>
                <a:lnTo>
                  <a:pt x="923316" y="0"/>
                </a:lnTo>
                <a:lnTo>
                  <a:pt x="923316" y="1249835"/>
                </a:lnTo>
                <a:lnTo>
                  <a:pt x="0" y="124983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a:off x="16210580" y="0"/>
            <a:ext cx="3656694" cy="923315"/>
          </a:xfrm>
          <a:custGeom>
            <a:avLst/>
            <a:gdLst/>
            <a:ahLst/>
            <a:cxnLst/>
            <a:rect l="l" t="t" r="r" b="b"/>
            <a:pathLst>
              <a:path w="3656694" h="923315">
                <a:moveTo>
                  <a:pt x="0" y="0"/>
                </a:moveTo>
                <a:lnTo>
                  <a:pt x="3656694" y="0"/>
                </a:lnTo>
                <a:lnTo>
                  <a:pt x="3656694" y="923315"/>
                </a:lnTo>
                <a:lnTo>
                  <a:pt x="0" y="92331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15434435" y="56017"/>
            <a:ext cx="811281" cy="811281"/>
          </a:xfrm>
          <a:custGeom>
            <a:avLst/>
            <a:gdLst/>
            <a:ahLst/>
            <a:cxnLst/>
            <a:rect l="l" t="t" r="r" b="b"/>
            <a:pathLst>
              <a:path w="811281" h="811281">
                <a:moveTo>
                  <a:pt x="0" y="0"/>
                </a:moveTo>
                <a:lnTo>
                  <a:pt x="811281" y="0"/>
                </a:lnTo>
                <a:lnTo>
                  <a:pt x="811281" y="811281"/>
                </a:lnTo>
                <a:lnTo>
                  <a:pt x="0" y="81128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nvGrpSpPr>
          <p:cNvPr id="20" name="Group 20"/>
          <p:cNvGrpSpPr/>
          <p:nvPr/>
        </p:nvGrpSpPr>
        <p:grpSpPr>
          <a:xfrm rot="-5400000">
            <a:off x="15681282" y="164579"/>
            <a:ext cx="335174" cy="603917"/>
            <a:chOff x="0" y="0"/>
            <a:chExt cx="446899" cy="805223"/>
          </a:xfrm>
        </p:grpSpPr>
        <p:sp>
          <p:nvSpPr>
            <p:cNvPr id="21" name="Freeform 21"/>
            <p:cNvSpPr/>
            <p:nvPr/>
          </p:nvSpPr>
          <p:spPr>
            <a:xfrm>
              <a:off x="0" y="268408"/>
              <a:ext cx="446899" cy="536815"/>
            </a:xfrm>
            <a:custGeom>
              <a:avLst/>
              <a:gdLst/>
              <a:ahLst/>
              <a:cxnLst/>
              <a:rect l="l" t="t" r="r" b="b"/>
              <a:pathLst>
                <a:path w="446899" h="536815">
                  <a:moveTo>
                    <a:pt x="0" y="0"/>
                  </a:moveTo>
                  <a:lnTo>
                    <a:pt x="446899" y="0"/>
                  </a:lnTo>
                  <a:lnTo>
                    <a:pt x="446899" y="536815"/>
                  </a:lnTo>
                  <a:lnTo>
                    <a:pt x="0" y="53681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2" name="Freeform 22"/>
            <p:cNvSpPr/>
            <p:nvPr/>
          </p:nvSpPr>
          <p:spPr>
            <a:xfrm>
              <a:off x="0" y="0"/>
              <a:ext cx="446899" cy="536815"/>
            </a:xfrm>
            <a:custGeom>
              <a:avLst/>
              <a:gdLst/>
              <a:ahLst/>
              <a:cxnLst/>
              <a:rect l="l" t="t" r="r" b="b"/>
              <a:pathLst>
                <a:path w="446899" h="536815">
                  <a:moveTo>
                    <a:pt x="0" y="0"/>
                  </a:moveTo>
                  <a:lnTo>
                    <a:pt x="446899" y="0"/>
                  </a:lnTo>
                  <a:lnTo>
                    <a:pt x="446899" y="536815"/>
                  </a:lnTo>
                  <a:lnTo>
                    <a:pt x="0" y="53681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grpSp>
      <p:sp>
        <p:nvSpPr>
          <p:cNvPr id="23" name="Freeform 23"/>
          <p:cNvSpPr/>
          <p:nvPr/>
        </p:nvSpPr>
        <p:spPr>
          <a:xfrm rot="1065893">
            <a:off x="10411386" y="5474870"/>
            <a:ext cx="4445838" cy="4478408"/>
          </a:xfrm>
          <a:custGeom>
            <a:avLst/>
            <a:gdLst/>
            <a:ahLst/>
            <a:cxnLst/>
            <a:rect l="l" t="t" r="r" b="b"/>
            <a:pathLst>
              <a:path w="4445838" h="4478408">
                <a:moveTo>
                  <a:pt x="0" y="0"/>
                </a:moveTo>
                <a:lnTo>
                  <a:pt x="4445838" y="0"/>
                </a:lnTo>
                <a:lnTo>
                  <a:pt x="4445838" y="4478408"/>
                </a:lnTo>
                <a:lnTo>
                  <a:pt x="0" y="4478408"/>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4" name="Freeform 24"/>
          <p:cNvSpPr/>
          <p:nvPr/>
        </p:nvSpPr>
        <p:spPr>
          <a:xfrm>
            <a:off x="1555906" y="5087330"/>
            <a:ext cx="6087511" cy="4702602"/>
          </a:xfrm>
          <a:custGeom>
            <a:avLst/>
            <a:gdLst/>
            <a:ahLst/>
            <a:cxnLst/>
            <a:rect l="l" t="t" r="r" b="b"/>
            <a:pathLst>
              <a:path w="6087511" h="4702602">
                <a:moveTo>
                  <a:pt x="0" y="0"/>
                </a:moveTo>
                <a:lnTo>
                  <a:pt x="6087512" y="0"/>
                </a:lnTo>
                <a:lnTo>
                  <a:pt x="6087512" y="4702602"/>
                </a:lnTo>
                <a:lnTo>
                  <a:pt x="0" y="4702602"/>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5" name="TextBox 25"/>
          <p:cNvSpPr txBox="1"/>
          <p:nvPr/>
        </p:nvSpPr>
        <p:spPr>
          <a:xfrm>
            <a:off x="556297" y="1621673"/>
            <a:ext cx="17482630" cy="3580765"/>
          </a:xfrm>
          <a:prstGeom prst="rect">
            <a:avLst/>
          </a:prstGeom>
        </p:spPr>
        <p:txBody>
          <a:bodyPr lIns="0" tIns="0" rIns="0" bIns="0" rtlCol="0" anchor="t">
            <a:spAutoFit/>
          </a:bodyPr>
          <a:lstStyle/>
          <a:p>
            <a:pPr algn="ctr">
              <a:lnSpc>
                <a:spcPts val="4759"/>
              </a:lnSpc>
            </a:pPr>
            <a:r>
              <a:rPr lang="en-US" sz="3399">
                <a:solidFill>
                  <a:srgbClr val="393837"/>
                </a:solidFill>
                <a:latin typeface="Open Sans"/>
                <a:ea typeface="Open Sans"/>
                <a:cs typeface="Open Sans"/>
                <a:sym typeface="Open Sans"/>
              </a:rPr>
              <a:t>No se fija antes de la admisión. Se fijan las plazas disponibles en cada grado y se admiten a los estudiantes que lo hayan solicitado por orden de puntuación en la nota de acceso (NA). Por tanto, la nota de corte de cada grado es la nota más baja de los estudiantes admitidos en él.</a:t>
            </a:r>
          </a:p>
          <a:p>
            <a:pPr algn="ctr">
              <a:lnSpc>
                <a:spcPts val="4759"/>
              </a:lnSpc>
            </a:pPr>
            <a:r>
              <a:rPr lang="en-US" sz="3399">
                <a:solidFill>
                  <a:srgbClr val="393837"/>
                </a:solidFill>
                <a:latin typeface="Open Sans"/>
                <a:ea typeface="Open Sans"/>
                <a:cs typeface="Open Sans"/>
                <a:sym typeface="Open Sans"/>
              </a:rPr>
              <a:t>Sirven de modo orientativo. No suelen variar demasiado de un curso a otro, pero no podrás saber si estás admitido hasta que se publiquen las listas en cada grado.</a:t>
            </a:r>
          </a:p>
        </p:txBody>
      </p:sp>
      <p:sp>
        <p:nvSpPr>
          <p:cNvPr id="26" name="TextBox 26"/>
          <p:cNvSpPr txBox="1"/>
          <p:nvPr/>
        </p:nvSpPr>
        <p:spPr>
          <a:xfrm>
            <a:off x="2071962" y="6232410"/>
            <a:ext cx="5214695" cy="2877603"/>
          </a:xfrm>
          <a:prstGeom prst="rect">
            <a:avLst/>
          </a:prstGeom>
        </p:spPr>
        <p:txBody>
          <a:bodyPr lIns="0" tIns="0" rIns="0" bIns="0" rtlCol="0" anchor="t">
            <a:spAutoFit/>
          </a:bodyPr>
          <a:lstStyle/>
          <a:p>
            <a:pPr algn="ctr">
              <a:lnSpc>
                <a:spcPts val="5716"/>
              </a:lnSpc>
            </a:pPr>
            <a:r>
              <a:rPr lang="en-US" sz="4083" b="1" u="sng">
                <a:solidFill>
                  <a:srgbClr val="004AAD"/>
                </a:solidFill>
                <a:latin typeface="Open Sans Bold"/>
                <a:ea typeface="Open Sans Bold"/>
                <a:cs typeface="Open Sans Bold"/>
                <a:sym typeface="Open Sans Bold"/>
                <a:hlinkClick r:id="rId28" tooltip="https://www.comunidad.madrid/sites/default/files/doc/educacion/univ/notas_de_corte_curso_2023-2024.pdf"/>
              </a:rPr>
              <a:t>NOTAS CORTE 23/24 UNIVERSIDADES PÚBLICAS MADRILEÑAS</a:t>
            </a:r>
          </a:p>
        </p:txBody>
      </p:sp>
      <p:sp>
        <p:nvSpPr>
          <p:cNvPr id="27" name="TextBox 27"/>
          <p:cNvSpPr txBox="1"/>
          <p:nvPr/>
        </p:nvSpPr>
        <p:spPr>
          <a:xfrm rot="1132858">
            <a:off x="10799169" y="6225276"/>
            <a:ext cx="3850885" cy="2786052"/>
          </a:xfrm>
          <a:prstGeom prst="rect">
            <a:avLst/>
          </a:prstGeom>
        </p:spPr>
        <p:txBody>
          <a:bodyPr lIns="0" tIns="0" rIns="0" bIns="0" rtlCol="0" anchor="t">
            <a:spAutoFit/>
          </a:bodyPr>
          <a:lstStyle/>
          <a:p>
            <a:pPr algn="ctr">
              <a:lnSpc>
                <a:spcPts val="4463"/>
              </a:lnSpc>
            </a:pPr>
            <a:r>
              <a:rPr lang="en-US" sz="3187" b="1" u="sng">
                <a:solidFill>
                  <a:srgbClr val="004AAD"/>
                </a:solidFill>
                <a:latin typeface="Open Sans Bold"/>
                <a:ea typeface="Open Sans Bold"/>
                <a:cs typeface="Open Sans Bold"/>
                <a:sym typeface="Open Sans Bold"/>
                <a:hlinkClick r:id="rId29" tooltip="https://www.gradomania.com/noticias_universitarias/notas-de-corte-20232024-en-las-universidades-espanolas-org-7735.html"/>
              </a:rPr>
              <a:t>NOTAS CORTE 23/24 OTRAS UNIVERSIDADES PÚBLICAS ESPAÑOLAS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35948"/>
            <a:ext cx="9276000" cy="10770392"/>
          </a:xfrm>
          <a:custGeom>
            <a:avLst/>
            <a:gdLst/>
            <a:ahLst/>
            <a:cxnLst/>
            <a:rect l="l" t="t" r="r" b="b"/>
            <a:pathLst>
              <a:path w="9276000" h="10770392">
                <a:moveTo>
                  <a:pt x="0" y="0"/>
                </a:moveTo>
                <a:lnTo>
                  <a:pt x="9276000" y="0"/>
                </a:lnTo>
                <a:lnTo>
                  <a:pt x="9276000" y="10770392"/>
                </a:lnTo>
                <a:lnTo>
                  <a:pt x="0" y="107703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372752" y="1152334"/>
            <a:ext cx="13397028" cy="50239"/>
          </a:xfrm>
          <a:custGeom>
            <a:avLst/>
            <a:gdLst/>
            <a:ahLst/>
            <a:cxnLst/>
            <a:rect l="l" t="t" r="r" b="b"/>
            <a:pathLst>
              <a:path w="13397028" h="50239">
                <a:moveTo>
                  <a:pt x="0" y="0"/>
                </a:moveTo>
                <a:lnTo>
                  <a:pt x="13397028" y="0"/>
                </a:lnTo>
                <a:lnTo>
                  <a:pt x="13397028" y="50239"/>
                </a:lnTo>
                <a:lnTo>
                  <a:pt x="0" y="502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8922125" y="1488323"/>
            <a:ext cx="9276000" cy="10770392"/>
          </a:xfrm>
          <a:custGeom>
            <a:avLst/>
            <a:gdLst/>
            <a:ahLst/>
            <a:cxnLst/>
            <a:rect l="l" t="t" r="r" b="b"/>
            <a:pathLst>
              <a:path w="9276000" h="10770392">
                <a:moveTo>
                  <a:pt x="0" y="0"/>
                </a:moveTo>
                <a:lnTo>
                  <a:pt x="9276000" y="0"/>
                </a:lnTo>
                <a:lnTo>
                  <a:pt x="9276000" y="10770392"/>
                </a:lnTo>
                <a:lnTo>
                  <a:pt x="0" y="107703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479430" y="2542048"/>
            <a:ext cx="7598946" cy="1776254"/>
          </a:xfrm>
          <a:custGeom>
            <a:avLst/>
            <a:gdLst/>
            <a:ahLst/>
            <a:cxnLst/>
            <a:rect l="l" t="t" r="r" b="b"/>
            <a:pathLst>
              <a:path w="7598946" h="1776254">
                <a:moveTo>
                  <a:pt x="0" y="0"/>
                </a:moveTo>
                <a:lnTo>
                  <a:pt x="7598946" y="0"/>
                </a:lnTo>
                <a:lnTo>
                  <a:pt x="7598946" y="1776253"/>
                </a:lnTo>
                <a:lnTo>
                  <a:pt x="0" y="1776253"/>
                </a:lnTo>
                <a:lnTo>
                  <a:pt x="0" y="0"/>
                </a:lnTo>
                <a:close/>
              </a:path>
            </a:pathLst>
          </a:custGeom>
          <a:blipFill>
            <a:blip r:embed="rId6"/>
            <a:stretch>
              <a:fillRect/>
            </a:stretch>
          </a:blipFill>
        </p:spPr>
      </p:sp>
      <p:sp>
        <p:nvSpPr>
          <p:cNvPr id="6" name="Freeform 6"/>
          <p:cNvSpPr/>
          <p:nvPr/>
        </p:nvSpPr>
        <p:spPr>
          <a:xfrm>
            <a:off x="414336" y="4484713"/>
            <a:ext cx="9994194" cy="2336143"/>
          </a:xfrm>
          <a:custGeom>
            <a:avLst/>
            <a:gdLst/>
            <a:ahLst/>
            <a:cxnLst/>
            <a:rect l="l" t="t" r="r" b="b"/>
            <a:pathLst>
              <a:path w="9994194" h="2336143">
                <a:moveTo>
                  <a:pt x="0" y="0"/>
                </a:moveTo>
                <a:lnTo>
                  <a:pt x="9994194" y="0"/>
                </a:lnTo>
                <a:lnTo>
                  <a:pt x="9994194" y="2336143"/>
                </a:lnTo>
                <a:lnTo>
                  <a:pt x="0" y="2336143"/>
                </a:lnTo>
                <a:lnTo>
                  <a:pt x="0" y="0"/>
                </a:lnTo>
                <a:close/>
              </a:path>
            </a:pathLst>
          </a:custGeom>
          <a:blipFill>
            <a:blip r:embed="rId6"/>
            <a:stretch>
              <a:fillRect/>
            </a:stretch>
          </a:blipFill>
        </p:spPr>
      </p:sp>
      <p:sp>
        <p:nvSpPr>
          <p:cNvPr id="7" name="Freeform 7"/>
          <p:cNvSpPr/>
          <p:nvPr/>
        </p:nvSpPr>
        <p:spPr>
          <a:xfrm>
            <a:off x="479430" y="6987267"/>
            <a:ext cx="10655457" cy="2490713"/>
          </a:xfrm>
          <a:custGeom>
            <a:avLst/>
            <a:gdLst/>
            <a:ahLst/>
            <a:cxnLst/>
            <a:rect l="l" t="t" r="r" b="b"/>
            <a:pathLst>
              <a:path w="10655457" h="2490713">
                <a:moveTo>
                  <a:pt x="0" y="0"/>
                </a:moveTo>
                <a:lnTo>
                  <a:pt x="10655458" y="0"/>
                </a:lnTo>
                <a:lnTo>
                  <a:pt x="10655458" y="2490713"/>
                </a:lnTo>
                <a:lnTo>
                  <a:pt x="0" y="2490713"/>
                </a:lnTo>
                <a:lnTo>
                  <a:pt x="0" y="0"/>
                </a:lnTo>
                <a:close/>
              </a:path>
            </a:pathLst>
          </a:custGeom>
          <a:blipFill>
            <a:blip r:embed="rId6"/>
            <a:stretch>
              <a:fillRect/>
            </a:stretch>
          </a:blipFill>
        </p:spPr>
      </p:sp>
      <p:sp>
        <p:nvSpPr>
          <p:cNvPr id="8" name="Freeform 8"/>
          <p:cNvSpPr/>
          <p:nvPr/>
        </p:nvSpPr>
        <p:spPr>
          <a:xfrm>
            <a:off x="10473625" y="243861"/>
            <a:ext cx="7814375" cy="10559967"/>
          </a:xfrm>
          <a:custGeom>
            <a:avLst/>
            <a:gdLst/>
            <a:ahLst/>
            <a:cxnLst/>
            <a:rect l="l" t="t" r="r" b="b"/>
            <a:pathLst>
              <a:path w="7814375" h="10559967">
                <a:moveTo>
                  <a:pt x="0" y="0"/>
                </a:moveTo>
                <a:lnTo>
                  <a:pt x="7814375" y="0"/>
                </a:lnTo>
                <a:lnTo>
                  <a:pt x="7814375" y="10559966"/>
                </a:lnTo>
                <a:lnTo>
                  <a:pt x="0" y="10559966"/>
                </a:lnTo>
                <a:lnTo>
                  <a:pt x="0" y="0"/>
                </a:lnTo>
                <a:close/>
              </a:path>
            </a:pathLst>
          </a:custGeom>
          <a:blipFill>
            <a:blip r:embed="rId7"/>
            <a:stretch>
              <a:fillRect/>
            </a:stretch>
          </a:blipFill>
        </p:spPr>
      </p:sp>
      <p:sp>
        <p:nvSpPr>
          <p:cNvPr id="9" name="TextBox 9"/>
          <p:cNvSpPr txBox="1"/>
          <p:nvPr/>
        </p:nvSpPr>
        <p:spPr>
          <a:xfrm>
            <a:off x="377952" y="215286"/>
            <a:ext cx="17055030" cy="653565"/>
          </a:xfrm>
          <a:prstGeom prst="rect">
            <a:avLst/>
          </a:prstGeom>
        </p:spPr>
        <p:txBody>
          <a:bodyPr lIns="0" tIns="0" rIns="0" bIns="0" rtlCol="0" anchor="t">
            <a:spAutoFit/>
          </a:bodyPr>
          <a:lstStyle/>
          <a:p>
            <a:pPr algn="ctr">
              <a:lnSpc>
                <a:spcPts val="5261"/>
              </a:lnSpc>
            </a:pPr>
            <a:r>
              <a:rPr lang="en-US" sz="4110" b="1">
                <a:solidFill>
                  <a:srgbClr val="000000"/>
                </a:solidFill>
                <a:latin typeface="Open Sans Hebrew Bold"/>
                <a:ea typeface="Open Sans Hebrew Bold"/>
                <a:cs typeface="Open Sans Hebrew Bold"/>
                <a:sym typeface="Open Sans Hebrew Bold"/>
              </a:rPr>
              <a:t>¿Y SI NO ME DA LA NOTA DE CORTE PARA HACER LO QUE QUIERO?</a:t>
            </a:r>
          </a:p>
        </p:txBody>
      </p:sp>
      <p:sp>
        <p:nvSpPr>
          <p:cNvPr id="10" name="TextBox 10"/>
          <p:cNvSpPr txBox="1"/>
          <p:nvPr/>
        </p:nvSpPr>
        <p:spPr>
          <a:xfrm>
            <a:off x="836950" y="2853357"/>
            <a:ext cx="6883907" cy="941070"/>
          </a:xfrm>
          <a:prstGeom prst="rect">
            <a:avLst/>
          </a:prstGeom>
        </p:spPr>
        <p:txBody>
          <a:bodyPr lIns="0" tIns="0" rIns="0" bIns="0" rtlCol="0" anchor="t">
            <a:spAutoFit/>
          </a:bodyPr>
          <a:lstStyle/>
          <a:p>
            <a:pPr algn="l">
              <a:lnSpc>
                <a:spcPts val="3780"/>
              </a:lnSpc>
            </a:pPr>
            <a:r>
              <a:rPr lang="en-US" sz="2700">
                <a:solidFill>
                  <a:srgbClr val="000000"/>
                </a:solidFill>
                <a:latin typeface="Open Sans"/>
                <a:ea typeface="Open Sans"/>
                <a:cs typeface="Open Sans"/>
                <a:sym typeface="Open Sans"/>
              </a:rPr>
              <a:t>Presentarme a la EVAU el curso siguiente para subir nota</a:t>
            </a:r>
          </a:p>
        </p:txBody>
      </p:sp>
      <p:sp>
        <p:nvSpPr>
          <p:cNvPr id="11" name="TextBox 11"/>
          <p:cNvSpPr txBox="1"/>
          <p:nvPr/>
        </p:nvSpPr>
        <p:spPr>
          <a:xfrm>
            <a:off x="836950" y="4714255"/>
            <a:ext cx="9148966" cy="1819910"/>
          </a:xfrm>
          <a:prstGeom prst="rect">
            <a:avLst/>
          </a:prstGeom>
        </p:spPr>
        <p:txBody>
          <a:bodyPr lIns="0" tIns="0" rIns="0" bIns="0" rtlCol="0" anchor="t">
            <a:spAutoFit/>
          </a:bodyPr>
          <a:lstStyle/>
          <a:p>
            <a:pPr algn="l">
              <a:lnSpc>
                <a:spcPts val="3640"/>
              </a:lnSpc>
            </a:pPr>
            <a:r>
              <a:rPr lang="en-US" sz="2600">
                <a:solidFill>
                  <a:srgbClr val="000000"/>
                </a:solidFill>
                <a:latin typeface="Open Sans"/>
                <a:ea typeface="Open Sans"/>
                <a:cs typeface="Open Sans"/>
                <a:sym typeface="Open Sans"/>
              </a:rPr>
              <a:t>Cursar un Ciclo Formativo de Grado superior de una familia profesional afín al grado universitario que quiero cursar y presentarme después a la EVAU de la parte específica (la CAU sería la media del CFGS). </a:t>
            </a:r>
          </a:p>
        </p:txBody>
      </p:sp>
      <p:sp>
        <p:nvSpPr>
          <p:cNvPr id="12" name="TextBox 12"/>
          <p:cNvSpPr txBox="1"/>
          <p:nvPr/>
        </p:nvSpPr>
        <p:spPr>
          <a:xfrm>
            <a:off x="836950" y="7102119"/>
            <a:ext cx="9148966" cy="2277110"/>
          </a:xfrm>
          <a:prstGeom prst="rect">
            <a:avLst/>
          </a:prstGeom>
        </p:spPr>
        <p:txBody>
          <a:bodyPr lIns="0" tIns="0" rIns="0" bIns="0" rtlCol="0" anchor="t">
            <a:spAutoFit/>
          </a:bodyPr>
          <a:lstStyle/>
          <a:p>
            <a:pPr algn="l">
              <a:lnSpc>
                <a:spcPts val="3640"/>
              </a:lnSpc>
            </a:pPr>
            <a:r>
              <a:rPr lang="en-US" sz="2600">
                <a:solidFill>
                  <a:srgbClr val="000000"/>
                </a:solidFill>
                <a:latin typeface="Open Sans"/>
                <a:ea typeface="Open Sans"/>
                <a:cs typeface="Open Sans"/>
                <a:sym typeface="Open Sans"/>
              </a:rPr>
              <a:t>Revisar las distintas notas de corte en otras universidades madrileñas o de otras comunidades autónomas. Más adelante podré solicitar traslado de expediente. </a:t>
            </a:r>
          </a:p>
          <a:p>
            <a:pPr algn="l">
              <a:lnSpc>
                <a:spcPts val="3640"/>
              </a:lnSpc>
            </a:pPr>
            <a:r>
              <a:rPr lang="en-US" sz="2600">
                <a:solidFill>
                  <a:srgbClr val="000000"/>
                </a:solidFill>
                <a:latin typeface="Open Sans"/>
                <a:ea typeface="Open Sans"/>
                <a:cs typeface="Open Sans"/>
                <a:sym typeface="Open Sans"/>
              </a:rPr>
              <a:t>Recuerda que también existe  la </a:t>
            </a:r>
            <a:r>
              <a:rPr lang="en-US" sz="2600" u="sng">
                <a:solidFill>
                  <a:srgbClr val="004AAD"/>
                </a:solidFill>
                <a:latin typeface="Open Sans"/>
                <a:ea typeface="Open Sans"/>
                <a:cs typeface="Open Sans"/>
                <a:sym typeface="Open Sans"/>
                <a:hlinkClick r:id="rId8" tooltip="https://www.uned.es/universidad/inicio/estudios.html"/>
              </a:rPr>
              <a:t>UNED</a:t>
            </a:r>
            <a:r>
              <a:rPr lang="en-US" sz="2600">
                <a:solidFill>
                  <a:srgbClr val="000000"/>
                </a:solidFill>
                <a:latin typeface="Open Sans"/>
                <a:ea typeface="Open Sans"/>
                <a:cs typeface="Open Sans"/>
                <a:sym typeface="Open Sans"/>
              </a:rPr>
              <a:t>, con un 5 de nota de corte. </a:t>
            </a:r>
          </a:p>
        </p:txBody>
      </p:sp>
      <p:sp>
        <p:nvSpPr>
          <p:cNvPr id="13" name="TextBox 13"/>
          <p:cNvSpPr txBox="1"/>
          <p:nvPr/>
        </p:nvSpPr>
        <p:spPr>
          <a:xfrm>
            <a:off x="88479" y="1322225"/>
            <a:ext cx="4568545" cy="1219823"/>
          </a:xfrm>
          <a:prstGeom prst="rect">
            <a:avLst/>
          </a:prstGeom>
        </p:spPr>
        <p:txBody>
          <a:bodyPr lIns="0" tIns="0" rIns="0" bIns="0" rtlCol="0" anchor="t">
            <a:spAutoFit/>
          </a:bodyPr>
          <a:lstStyle/>
          <a:p>
            <a:pPr algn="l">
              <a:lnSpc>
                <a:spcPts val="9940"/>
              </a:lnSpc>
            </a:pPr>
            <a:r>
              <a:rPr lang="en-US" sz="7100" b="1">
                <a:solidFill>
                  <a:srgbClr val="000000"/>
                </a:solidFill>
                <a:latin typeface="Open Sans Bold"/>
                <a:ea typeface="Open Sans Bold"/>
                <a:cs typeface="Open Sans Bold"/>
                <a:sym typeface="Open Sans Bold"/>
              </a:rPr>
              <a:t>Puedo.....</a:t>
            </a:r>
          </a:p>
        </p:txBody>
      </p:sp>
      <p:sp>
        <p:nvSpPr>
          <p:cNvPr id="14" name="TextBox 14"/>
          <p:cNvSpPr txBox="1"/>
          <p:nvPr/>
        </p:nvSpPr>
        <p:spPr>
          <a:xfrm>
            <a:off x="12367749" y="3210257"/>
            <a:ext cx="3913932" cy="6552565"/>
          </a:xfrm>
          <a:prstGeom prst="rect">
            <a:avLst/>
          </a:prstGeom>
        </p:spPr>
        <p:txBody>
          <a:bodyPr lIns="0" tIns="0" rIns="0" bIns="0" rtlCol="0" anchor="t">
            <a:spAutoFit/>
          </a:bodyPr>
          <a:lstStyle/>
          <a:p>
            <a:pPr algn="ctr">
              <a:lnSpc>
                <a:spcPts val="4759"/>
              </a:lnSpc>
            </a:pPr>
            <a:r>
              <a:rPr lang="en-US" sz="3399" b="1">
                <a:solidFill>
                  <a:srgbClr val="6B3E2B"/>
                </a:solidFill>
                <a:latin typeface="Open Sans Bold"/>
                <a:ea typeface="Open Sans Bold"/>
                <a:cs typeface="Open Sans Bold"/>
                <a:sym typeface="Open Sans Bold"/>
              </a:rPr>
              <a:t>RECUERDA QUE.....</a:t>
            </a:r>
          </a:p>
          <a:p>
            <a:pPr algn="ctr">
              <a:lnSpc>
                <a:spcPts val="3920"/>
              </a:lnSpc>
            </a:pPr>
            <a:r>
              <a:rPr lang="en-US" sz="2800">
                <a:solidFill>
                  <a:srgbClr val="000000"/>
                </a:solidFill>
                <a:latin typeface="Open Sans"/>
                <a:ea typeface="Open Sans"/>
                <a:cs typeface="Open Sans"/>
                <a:sym typeface="Open Sans"/>
              </a:rPr>
              <a:t>Nuestro sistema educativo siempre da opciones, no pasa nada si ahora las cosas no me salen como espero.</a:t>
            </a:r>
          </a:p>
          <a:p>
            <a:pPr algn="ctr">
              <a:lnSpc>
                <a:spcPts val="3920"/>
              </a:lnSpc>
            </a:pPr>
            <a:r>
              <a:rPr lang="en-US" sz="2800">
                <a:solidFill>
                  <a:srgbClr val="000000"/>
                </a:solidFill>
                <a:latin typeface="Open Sans"/>
                <a:ea typeface="Open Sans"/>
                <a:cs typeface="Open Sans"/>
                <a:sym typeface="Open Sans"/>
              </a:rPr>
              <a:t> </a:t>
            </a:r>
          </a:p>
          <a:p>
            <a:pPr algn="ctr">
              <a:lnSpc>
                <a:spcPts val="4759"/>
              </a:lnSpc>
            </a:pPr>
            <a:r>
              <a:rPr lang="en-US" sz="3399" b="1">
                <a:solidFill>
                  <a:srgbClr val="6B3E2B"/>
                </a:solidFill>
                <a:latin typeface="Open Sans Bold"/>
                <a:ea typeface="Open Sans Bold"/>
                <a:cs typeface="Open Sans Bold"/>
                <a:sym typeface="Open Sans Bold"/>
              </a:rPr>
              <a:t>Es importante dedicar tiempo a valorar otras opciones.</a:t>
            </a:r>
            <a:r>
              <a:rPr lang="en-US" sz="3399">
                <a:solidFill>
                  <a:srgbClr val="000000"/>
                </a:solidFill>
                <a:latin typeface="Open Sans"/>
                <a:ea typeface="Open Sans"/>
                <a:cs typeface="Open Sans"/>
                <a:sym typeface="Open Sans"/>
              </a:rPr>
              <a:t> </a:t>
            </a:r>
          </a:p>
          <a:p>
            <a:pPr algn="ctr">
              <a:lnSpc>
                <a:spcPts val="4759"/>
              </a:lnSpc>
            </a:pPr>
            <a:endParaRPr lang="en-US" sz="3399">
              <a:solidFill>
                <a:srgbClr val="000000"/>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3297702" y="5143500"/>
            <a:ext cx="7315200" cy="27432"/>
          </a:xfrm>
          <a:custGeom>
            <a:avLst/>
            <a:gdLst/>
            <a:ahLst/>
            <a:cxnLst/>
            <a:rect l="l" t="t" r="r" b="b"/>
            <a:pathLst>
              <a:path w="7315200" h="27432">
                <a:moveTo>
                  <a:pt x="0" y="0"/>
                </a:moveTo>
                <a:lnTo>
                  <a:pt x="7315200" y="0"/>
                </a:lnTo>
                <a:lnTo>
                  <a:pt x="7315200" y="27432"/>
                </a:lnTo>
                <a:lnTo>
                  <a:pt x="0" y="274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2233321" y="5248211"/>
            <a:ext cx="7315200" cy="27432"/>
          </a:xfrm>
          <a:custGeom>
            <a:avLst/>
            <a:gdLst/>
            <a:ahLst/>
            <a:cxnLst/>
            <a:rect l="l" t="t" r="r" b="b"/>
            <a:pathLst>
              <a:path w="7315200" h="27432">
                <a:moveTo>
                  <a:pt x="0" y="0"/>
                </a:moveTo>
                <a:lnTo>
                  <a:pt x="7315200" y="0"/>
                </a:lnTo>
                <a:lnTo>
                  <a:pt x="7315200" y="27432"/>
                </a:lnTo>
                <a:lnTo>
                  <a:pt x="0" y="27432"/>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9258300"/>
            <a:ext cx="18288000" cy="1557867"/>
          </a:xfrm>
          <a:custGeom>
            <a:avLst/>
            <a:gdLst/>
            <a:ahLst/>
            <a:cxnLst/>
            <a:rect l="l" t="t" r="r" b="b"/>
            <a:pathLst>
              <a:path w="18288000" h="1557867">
                <a:moveTo>
                  <a:pt x="0" y="0"/>
                </a:moveTo>
                <a:lnTo>
                  <a:pt x="18288000" y="0"/>
                </a:lnTo>
                <a:lnTo>
                  <a:pt x="18288000" y="1557867"/>
                </a:lnTo>
                <a:lnTo>
                  <a:pt x="0" y="15578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0" y="-1325880"/>
            <a:ext cx="18288000" cy="2354580"/>
          </a:xfrm>
          <a:custGeom>
            <a:avLst/>
            <a:gdLst/>
            <a:ahLst/>
            <a:cxnLst/>
            <a:rect l="l" t="t" r="r" b="b"/>
            <a:pathLst>
              <a:path w="18288000" h="2354580">
                <a:moveTo>
                  <a:pt x="0" y="0"/>
                </a:moveTo>
                <a:lnTo>
                  <a:pt x="18288000" y="0"/>
                </a:lnTo>
                <a:lnTo>
                  <a:pt x="18288000" y="2354580"/>
                </a:lnTo>
                <a:lnTo>
                  <a:pt x="0" y="23545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TextBox 7"/>
          <p:cNvSpPr txBox="1"/>
          <p:nvPr/>
        </p:nvSpPr>
        <p:spPr>
          <a:xfrm>
            <a:off x="1028700" y="4215905"/>
            <a:ext cx="16230600" cy="1674215"/>
          </a:xfrm>
          <a:prstGeom prst="rect">
            <a:avLst/>
          </a:prstGeom>
        </p:spPr>
        <p:txBody>
          <a:bodyPr lIns="0" tIns="0" rIns="0" bIns="0" rtlCol="0" anchor="t">
            <a:spAutoFit/>
          </a:bodyPr>
          <a:lstStyle/>
          <a:p>
            <a:pPr algn="ctr">
              <a:lnSpc>
                <a:spcPts val="13770"/>
              </a:lnSpc>
              <a:spcBef>
                <a:spcPct val="0"/>
              </a:spcBef>
            </a:pPr>
            <a:r>
              <a:rPr lang="en-US" sz="9836" b="1">
                <a:solidFill>
                  <a:srgbClr val="FFFFFF"/>
                </a:solidFill>
                <a:latin typeface="Open Sans Hebrew Bold"/>
                <a:ea typeface="Open Sans Hebrew Bold"/>
                <a:cs typeface="Open Sans Hebrew Bold"/>
                <a:sym typeface="Open Sans Hebrew Bold"/>
              </a:rPr>
              <a:t>EVAU 2024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39743" y="-268629"/>
            <a:ext cx="2604257" cy="6021404"/>
          </a:xfrm>
          <a:custGeom>
            <a:avLst/>
            <a:gdLst/>
            <a:ahLst/>
            <a:cxnLst/>
            <a:rect l="l" t="t" r="r" b="b"/>
            <a:pathLst>
              <a:path w="2604257" h="6021404">
                <a:moveTo>
                  <a:pt x="0" y="0"/>
                </a:moveTo>
                <a:lnTo>
                  <a:pt x="2604257" y="0"/>
                </a:lnTo>
                <a:lnTo>
                  <a:pt x="2604257" y="6021404"/>
                </a:lnTo>
                <a:lnTo>
                  <a:pt x="0" y="60214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5143500"/>
            <a:ext cx="5653231" cy="6563984"/>
          </a:xfrm>
          <a:custGeom>
            <a:avLst/>
            <a:gdLst/>
            <a:ahLst/>
            <a:cxnLst/>
            <a:rect l="l" t="t" r="r" b="b"/>
            <a:pathLst>
              <a:path w="5653231" h="6563984">
                <a:moveTo>
                  <a:pt x="0" y="0"/>
                </a:moveTo>
                <a:lnTo>
                  <a:pt x="5653231" y="0"/>
                </a:lnTo>
                <a:lnTo>
                  <a:pt x="5653231" y="6563984"/>
                </a:lnTo>
                <a:lnTo>
                  <a:pt x="0" y="65639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6667403" y="7019049"/>
            <a:ext cx="540586" cy="540586"/>
          </a:xfrm>
          <a:custGeom>
            <a:avLst/>
            <a:gdLst/>
            <a:ahLst/>
            <a:cxnLst/>
            <a:rect l="l" t="t" r="r" b="b"/>
            <a:pathLst>
              <a:path w="540586" h="540586">
                <a:moveTo>
                  <a:pt x="0" y="0"/>
                </a:moveTo>
                <a:lnTo>
                  <a:pt x="540585" y="0"/>
                </a:lnTo>
                <a:lnTo>
                  <a:pt x="540585" y="540586"/>
                </a:lnTo>
                <a:lnTo>
                  <a:pt x="0" y="5405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9594547" y="1608638"/>
            <a:ext cx="711533" cy="1044452"/>
          </a:xfrm>
          <a:custGeom>
            <a:avLst/>
            <a:gdLst/>
            <a:ahLst/>
            <a:cxnLst/>
            <a:rect l="l" t="t" r="r" b="b"/>
            <a:pathLst>
              <a:path w="711533" h="1044452">
                <a:moveTo>
                  <a:pt x="0" y="0"/>
                </a:moveTo>
                <a:lnTo>
                  <a:pt x="711533" y="0"/>
                </a:lnTo>
                <a:lnTo>
                  <a:pt x="711533" y="1044452"/>
                </a:lnTo>
                <a:lnTo>
                  <a:pt x="0" y="10444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14631306" y="0"/>
            <a:ext cx="3656694" cy="923315"/>
          </a:xfrm>
          <a:custGeom>
            <a:avLst/>
            <a:gdLst/>
            <a:ahLst/>
            <a:cxnLst/>
            <a:rect l="l" t="t" r="r" b="b"/>
            <a:pathLst>
              <a:path w="3656694" h="923315">
                <a:moveTo>
                  <a:pt x="0" y="0"/>
                </a:moveTo>
                <a:lnTo>
                  <a:pt x="3656694" y="0"/>
                </a:lnTo>
                <a:lnTo>
                  <a:pt x="3656694" y="923315"/>
                </a:lnTo>
                <a:lnTo>
                  <a:pt x="0" y="92331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9528570" y="3557987"/>
            <a:ext cx="1254656" cy="1071163"/>
          </a:xfrm>
          <a:custGeom>
            <a:avLst/>
            <a:gdLst/>
            <a:ahLst/>
            <a:cxnLst/>
            <a:rect l="l" t="t" r="r" b="b"/>
            <a:pathLst>
              <a:path w="1254656" h="1071163">
                <a:moveTo>
                  <a:pt x="0" y="0"/>
                </a:moveTo>
                <a:lnTo>
                  <a:pt x="1254656" y="0"/>
                </a:lnTo>
                <a:lnTo>
                  <a:pt x="1254656" y="1071163"/>
                </a:lnTo>
                <a:lnTo>
                  <a:pt x="0" y="107116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w="57150" cap="sq">
            <a:solidFill>
              <a:srgbClr val="FEA302"/>
            </a:solidFill>
            <a:prstDash val="solid"/>
            <a:miter/>
          </a:ln>
        </p:spPr>
      </p:sp>
      <p:sp>
        <p:nvSpPr>
          <p:cNvPr id="8" name="Freeform 8"/>
          <p:cNvSpPr/>
          <p:nvPr/>
        </p:nvSpPr>
        <p:spPr>
          <a:xfrm>
            <a:off x="13959109" y="1807300"/>
            <a:ext cx="740535" cy="315064"/>
          </a:xfrm>
          <a:custGeom>
            <a:avLst/>
            <a:gdLst/>
            <a:ahLst/>
            <a:cxnLst/>
            <a:rect l="l" t="t" r="r" b="b"/>
            <a:pathLst>
              <a:path w="740535" h="315064">
                <a:moveTo>
                  <a:pt x="0" y="0"/>
                </a:moveTo>
                <a:lnTo>
                  <a:pt x="740535" y="0"/>
                </a:lnTo>
                <a:lnTo>
                  <a:pt x="740535" y="315064"/>
                </a:lnTo>
                <a:lnTo>
                  <a:pt x="0" y="3150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Freeform 9"/>
          <p:cNvSpPr/>
          <p:nvPr/>
        </p:nvSpPr>
        <p:spPr>
          <a:xfrm>
            <a:off x="11105166" y="3197346"/>
            <a:ext cx="3074029" cy="1871864"/>
          </a:xfrm>
          <a:custGeom>
            <a:avLst/>
            <a:gdLst/>
            <a:ahLst/>
            <a:cxnLst/>
            <a:rect l="l" t="t" r="r" b="b"/>
            <a:pathLst>
              <a:path w="3074029" h="1871864">
                <a:moveTo>
                  <a:pt x="0" y="0"/>
                </a:moveTo>
                <a:lnTo>
                  <a:pt x="3074028" y="0"/>
                </a:lnTo>
                <a:lnTo>
                  <a:pt x="3074028" y="1871864"/>
                </a:lnTo>
                <a:lnTo>
                  <a:pt x="0" y="187186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0" name="Freeform 10"/>
          <p:cNvSpPr/>
          <p:nvPr/>
        </p:nvSpPr>
        <p:spPr>
          <a:xfrm>
            <a:off x="14699644" y="3197346"/>
            <a:ext cx="3029112" cy="1844513"/>
          </a:xfrm>
          <a:custGeom>
            <a:avLst/>
            <a:gdLst/>
            <a:ahLst/>
            <a:cxnLst/>
            <a:rect l="l" t="t" r="r" b="b"/>
            <a:pathLst>
              <a:path w="3029112" h="1844513">
                <a:moveTo>
                  <a:pt x="0" y="0"/>
                </a:moveTo>
                <a:lnTo>
                  <a:pt x="3029112" y="0"/>
                </a:lnTo>
                <a:lnTo>
                  <a:pt x="3029112" y="1844513"/>
                </a:lnTo>
                <a:lnTo>
                  <a:pt x="0" y="18445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1" name="Freeform 11"/>
          <p:cNvSpPr/>
          <p:nvPr/>
        </p:nvSpPr>
        <p:spPr>
          <a:xfrm>
            <a:off x="-1703509" y="0"/>
            <a:ext cx="10022404" cy="6681602"/>
          </a:xfrm>
          <a:custGeom>
            <a:avLst/>
            <a:gdLst/>
            <a:ahLst/>
            <a:cxnLst/>
            <a:rect l="l" t="t" r="r" b="b"/>
            <a:pathLst>
              <a:path w="10022404" h="6681602">
                <a:moveTo>
                  <a:pt x="0" y="0"/>
                </a:moveTo>
                <a:lnTo>
                  <a:pt x="10022404" y="0"/>
                </a:lnTo>
                <a:lnTo>
                  <a:pt x="10022404" y="6681602"/>
                </a:lnTo>
                <a:lnTo>
                  <a:pt x="0" y="6681602"/>
                </a:lnTo>
                <a:lnTo>
                  <a:pt x="0" y="0"/>
                </a:lnTo>
                <a:close/>
              </a:path>
            </a:pathLst>
          </a:custGeom>
          <a:blipFill>
            <a:blip r:embed="rId18"/>
            <a:stretch>
              <a:fillRect/>
            </a:stretch>
          </a:blipFill>
        </p:spPr>
      </p:sp>
      <p:sp>
        <p:nvSpPr>
          <p:cNvPr id="12" name="Freeform 12"/>
          <p:cNvSpPr/>
          <p:nvPr/>
        </p:nvSpPr>
        <p:spPr>
          <a:xfrm>
            <a:off x="16181723" y="6012602"/>
            <a:ext cx="1547033" cy="1547033"/>
          </a:xfrm>
          <a:custGeom>
            <a:avLst/>
            <a:gdLst/>
            <a:ahLst/>
            <a:cxnLst/>
            <a:rect l="l" t="t" r="r" b="b"/>
            <a:pathLst>
              <a:path w="1547033" h="1547033">
                <a:moveTo>
                  <a:pt x="0" y="0"/>
                </a:moveTo>
                <a:lnTo>
                  <a:pt x="1547033" y="0"/>
                </a:lnTo>
                <a:lnTo>
                  <a:pt x="1547033" y="1547033"/>
                </a:lnTo>
                <a:lnTo>
                  <a:pt x="0" y="1547033"/>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3" name="Freeform 13"/>
          <p:cNvSpPr/>
          <p:nvPr/>
        </p:nvSpPr>
        <p:spPr>
          <a:xfrm>
            <a:off x="9594547" y="5612135"/>
            <a:ext cx="6247277" cy="1983511"/>
          </a:xfrm>
          <a:custGeom>
            <a:avLst/>
            <a:gdLst/>
            <a:ahLst/>
            <a:cxnLst/>
            <a:rect l="l" t="t" r="r" b="b"/>
            <a:pathLst>
              <a:path w="6247277" h="1983511">
                <a:moveTo>
                  <a:pt x="0" y="0"/>
                </a:moveTo>
                <a:lnTo>
                  <a:pt x="6247278" y="0"/>
                </a:lnTo>
                <a:lnTo>
                  <a:pt x="6247278" y="1983511"/>
                </a:lnTo>
                <a:lnTo>
                  <a:pt x="0" y="198351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4" name="TextBox 14"/>
          <p:cNvSpPr txBox="1"/>
          <p:nvPr/>
        </p:nvSpPr>
        <p:spPr>
          <a:xfrm>
            <a:off x="7303245" y="-57150"/>
            <a:ext cx="7026132" cy="1119505"/>
          </a:xfrm>
          <a:prstGeom prst="rect">
            <a:avLst/>
          </a:prstGeom>
        </p:spPr>
        <p:txBody>
          <a:bodyPr lIns="0" tIns="0" rIns="0" bIns="0" rtlCol="0" anchor="t">
            <a:spAutoFit/>
          </a:bodyPr>
          <a:lstStyle/>
          <a:p>
            <a:pPr algn="r">
              <a:lnSpc>
                <a:spcPts val="8959"/>
              </a:lnSpc>
            </a:pPr>
            <a:r>
              <a:rPr lang="en-US" sz="6999">
                <a:solidFill>
                  <a:srgbClr val="000000"/>
                </a:solidFill>
                <a:latin typeface="Open Sans Bold"/>
                <a:ea typeface="Open Sans Bold"/>
                <a:cs typeface="Open Sans Bold"/>
                <a:sym typeface="Open Sans Bold"/>
              </a:rPr>
              <a:t>EVAU 2024</a:t>
            </a:r>
          </a:p>
        </p:txBody>
      </p:sp>
      <p:sp>
        <p:nvSpPr>
          <p:cNvPr id="15" name="TextBox 15"/>
          <p:cNvSpPr txBox="1"/>
          <p:nvPr/>
        </p:nvSpPr>
        <p:spPr>
          <a:xfrm>
            <a:off x="10306080" y="1671718"/>
            <a:ext cx="3873114" cy="815341"/>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Open Sans Bold Bold"/>
                <a:ea typeface="Open Sans Bold Bold"/>
                <a:cs typeface="Open Sans Bold Bold"/>
                <a:sym typeface="Open Sans Bold Bold"/>
              </a:rPr>
              <a:t>UNIVERSIDAD DE ALCALÁ DE HENARES</a:t>
            </a:r>
          </a:p>
        </p:txBody>
      </p:sp>
      <p:sp>
        <p:nvSpPr>
          <p:cNvPr id="16" name="TextBox 16"/>
          <p:cNvSpPr txBox="1"/>
          <p:nvPr/>
        </p:nvSpPr>
        <p:spPr>
          <a:xfrm>
            <a:off x="14329377" y="1226306"/>
            <a:ext cx="3175714" cy="1515767"/>
          </a:xfrm>
          <a:prstGeom prst="rect">
            <a:avLst/>
          </a:prstGeom>
        </p:spPr>
        <p:txBody>
          <a:bodyPr lIns="0" tIns="0" rIns="0" bIns="0" rtlCol="0" anchor="t">
            <a:spAutoFit/>
          </a:bodyPr>
          <a:lstStyle/>
          <a:p>
            <a:pPr algn="ctr">
              <a:lnSpc>
                <a:spcPts val="4077"/>
              </a:lnSpc>
            </a:pPr>
            <a:r>
              <a:rPr lang="en-US" sz="2912">
                <a:solidFill>
                  <a:srgbClr val="000000"/>
                </a:solidFill>
                <a:latin typeface="Open Sans"/>
                <a:ea typeface="Open Sans"/>
                <a:cs typeface="Open Sans"/>
                <a:sym typeface="Open Sans"/>
              </a:rPr>
              <a:t>Escuela de enfermería y Fisioterapia</a:t>
            </a:r>
          </a:p>
        </p:txBody>
      </p:sp>
      <p:sp>
        <p:nvSpPr>
          <p:cNvPr id="17" name="TextBox 17"/>
          <p:cNvSpPr txBox="1"/>
          <p:nvPr/>
        </p:nvSpPr>
        <p:spPr>
          <a:xfrm rot="70980">
            <a:off x="11111975" y="3392874"/>
            <a:ext cx="3021871" cy="690805"/>
          </a:xfrm>
          <a:prstGeom prst="rect">
            <a:avLst/>
          </a:prstGeom>
        </p:spPr>
        <p:txBody>
          <a:bodyPr lIns="0" tIns="0" rIns="0" bIns="0" rtlCol="0" anchor="t">
            <a:spAutoFit/>
          </a:bodyPr>
          <a:lstStyle/>
          <a:p>
            <a:pPr algn="ctr">
              <a:lnSpc>
                <a:spcPts val="2748"/>
              </a:lnSpc>
            </a:pPr>
            <a:r>
              <a:rPr lang="en-US" sz="1963" b="1" u="sng">
                <a:solidFill>
                  <a:srgbClr val="004AAD"/>
                </a:solidFill>
                <a:latin typeface="Open Sans Bold"/>
                <a:ea typeface="Open Sans Bold"/>
                <a:cs typeface="Open Sans Bold"/>
                <a:sym typeface="Open Sans Bold"/>
                <a:hlinkClick r:id="rId23" tooltip="https://www.uah.es/export/sites/uah/es/admision-y-ayudas/.galleries/Descargas-Acceso/CalendarioOrdinaria2024.pdf"/>
              </a:rPr>
              <a:t>CONVOCATORIA ORDINARIA</a:t>
            </a:r>
          </a:p>
        </p:txBody>
      </p:sp>
      <p:sp>
        <p:nvSpPr>
          <p:cNvPr id="18" name="TextBox 18"/>
          <p:cNvSpPr txBox="1"/>
          <p:nvPr/>
        </p:nvSpPr>
        <p:spPr>
          <a:xfrm>
            <a:off x="11573197" y="4242540"/>
            <a:ext cx="2336476" cy="360428"/>
          </a:xfrm>
          <a:prstGeom prst="rect">
            <a:avLst/>
          </a:prstGeom>
        </p:spPr>
        <p:txBody>
          <a:bodyPr lIns="0" tIns="0" rIns="0" bIns="0" rtlCol="0" anchor="t">
            <a:spAutoFit/>
          </a:bodyPr>
          <a:lstStyle/>
          <a:p>
            <a:pPr algn="ctr">
              <a:lnSpc>
                <a:spcPts val="2986"/>
              </a:lnSpc>
            </a:pPr>
            <a:r>
              <a:rPr lang="en-US" sz="2133">
                <a:solidFill>
                  <a:srgbClr val="000000"/>
                </a:solidFill>
                <a:latin typeface="Open Sans"/>
                <a:ea typeface="Open Sans"/>
                <a:cs typeface="Open Sans"/>
                <a:sym typeface="Open Sans"/>
              </a:rPr>
              <a:t>3, 4, 5 Y 6 de Junio</a:t>
            </a:r>
          </a:p>
        </p:txBody>
      </p:sp>
      <p:sp>
        <p:nvSpPr>
          <p:cNvPr id="19" name="TextBox 19"/>
          <p:cNvSpPr txBox="1"/>
          <p:nvPr/>
        </p:nvSpPr>
        <p:spPr>
          <a:xfrm>
            <a:off x="15303898" y="4233015"/>
            <a:ext cx="1820604" cy="396135"/>
          </a:xfrm>
          <a:prstGeom prst="rect">
            <a:avLst/>
          </a:prstGeom>
        </p:spPr>
        <p:txBody>
          <a:bodyPr lIns="0" tIns="0" rIns="0" bIns="0" rtlCol="0" anchor="t">
            <a:spAutoFit/>
          </a:bodyPr>
          <a:lstStyle/>
          <a:p>
            <a:pPr algn="ctr">
              <a:lnSpc>
                <a:spcPts val="3229"/>
              </a:lnSpc>
            </a:pPr>
            <a:r>
              <a:rPr lang="en-US" sz="2306">
                <a:solidFill>
                  <a:srgbClr val="000000"/>
                </a:solidFill>
                <a:latin typeface="Open Sans"/>
                <a:ea typeface="Open Sans"/>
                <a:cs typeface="Open Sans"/>
                <a:sym typeface="Open Sans"/>
              </a:rPr>
              <a:t>2, 3 Y 4 Julio</a:t>
            </a:r>
          </a:p>
        </p:txBody>
      </p:sp>
      <p:sp>
        <p:nvSpPr>
          <p:cNvPr id="20" name="TextBox 20"/>
          <p:cNvSpPr txBox="1"/>
          <p:nvPr/>
        </p:nvSpPr>
        <p:spPr>
          <a:xfrm>
            <a:off x="14963928" y="3380793"/>
            <a:ext cx="2500544" cy="608364"/>
          </a:xfrm>
          <a:prstGeom prst="rect">
            <a:avLst/>
          </a:prstGeom>
        </p:spPr>
        <p:txBody>
          <a:bodyPr lIns="0" tIns="0" rIns="0" bIns="0" rtlCol="0" anchor="t">
            <a:spAutoFit/>
          </a:bodyPr>
          <a:lstStyle/>
          <a:p>
            <a:pPr algn="ctr">
              <a:lnSpc>
                <a:spcPts val="2459"/>
              </a:lnSpc>
            </a:pPr>
            <a:r>
              <a:rPr lang="en-US" sz="1756" b="1" u="sng">
                <a:solidFill>
                  <a:srgbClr val="004AAD"/>
                </a:solidFill>
                <a:latin typeface="Open Sans Bold"/>
                <a:ea typeface="Open Sans Bold"/>
                <a:cs typeface="Open Sans Bold"/>
                <a:sym typeface="Open Sans Bold"/>
                <a:hlinkClick r:id="rId24" tooltip="https://www.uah.es/export/sites/uah/es/admision-y-ayudas/.galleries/Descargas-Acceso/CalendarioExtraordinaria2024.pdf"/>
              </a:rPr>
              <a:t>CONVOCATORIA EXTRAORDINARIA</a:t>
            </a:r>
          </a:p>
        </p:txBody>
      </p:sp>
      <p:sp>
        <p:nvSpPr>
          <p:cNvPr id="21" name="TextBox 21"/>
          <p:cNvSpPr txBox="1"/>
          <p:nvPr/>
        </p:nvSpPr>
        <p:spPr>
          <a:xfrm>
            <a:off x="9867515" y="5897885"/>
            <a:ext cx="5747841" cy="1012189"/>
          </a:xfrm>
          <a:prstGeom prst="rect">
            <a:avLst/>
          </a:prstGeom>
        </p:spPr>
        <p:txBody>
          <a:bodyPr lIns="0" tIns="0" rIns="0" bIns="0" rtlCol="0" anchor="t">
            <a:spAutoFit/>
          </a:bodyPr>
          <a:lstStyle/>
          <a:p>
            <a:pPr algn="ctr">
              <a:lnSpc>
                <a:spcPts val="4060"/>
              </a:lnSpc>
            </a:pPr>
            <a:r>
              <a:rPr lang="en-US" sz="2900" b="1" u="sng">
                <a:solidFill>
                  <a:srgbClr val="004AAD"/>
                </a:solidFill>
                <a:latin typeface="Open Sans Bold"/>
                <a:ea typeface="Open Sans Bold"/>
                <a:cs typeface="Open Sans Bold"/>
                <a:sym typeface="Open Sans Bold"/>
                <a:hlinkClick r:id="rId25" tooltip="https://www.uah.es/export/sites/uah/es/admision-y-ayudas/.galleries/Descargas-Acceso/HorariosEvauOrdinaria.pdf"/>
              </a:rPr>
              <a:t>HORARIO EXÁMENES CONVOCATORIA ORDINARIA</a:t>
            </a:r>
          </a:p>
        </p:txBody>
      </p:sp>
      <p:sp>
        <p:nvSpPr>
          <p:cNvPr id="22" name="TextBox 22"/>
          <p:cNvSpPr txBox="1"/>
          <p:nvPr/>
        </p:nvSpPr>
        <p:spPr>
          <a:xfrm>
            <a:off x="9528570" y="7995696"/>
            <a:ext cx="6388664" cy="1012189"/>
          </a:xfrm>
          <a:prstGeom prst="rect">
            <a:avLst/>
          </a:prstGeom>
        </p:spPr>
        <p:txBody>
          <a:bodyPr lIns="0" tIns="0" rIns="0" bIns="0" rtlCol="0" anchor="t">
            <a:spAutoFit/>
          </a:bodyPr>
          <a:lstStyle/>
          <a:p>
            <a:pPr algn="ctr">
              <a:lnSpc>
                <a:spcPts val="4060"/>
              </a:lnSpc>
            </a:pPr>
            <a:r>
              <a:rPr lang="en-US" sz="2900" b="1" u="sng">
                <a:solidFill>
                  <a:srgbClr val="004AAD"/>
                </a:solidFill>
                <a:latin typeface="Open Sans Bold"/>
                <a:ea typeface="Open Sans Bold"/>
                <a:cs typeface="Open Sans Bold"/>
                <a:sym typeface="Open Sans Bold"/>
                <a:hlinkClick r:id="rId26" tooltip="https://www.uah.es/export/sites/uah/es/admision-y-ayudas/.galleries/Descargas-Acceso/HorariosEvauExtraordinaria.pdf"/>
              </a:rPr>
              <a:t>HORARIO EXÁMENES CONVOCATORIA EXTRAORDINARIA</a:t>
            </a:r>
          </a:p>
        </p:txBody>
      </p:sp>
      <p:sp>
        <p:nvSpPr>
          <p:cNvPr id="23" name="Freeform 23">
            <a:hlinkClick r:id="rId26" tooltip="https://www.uah.es/export/sites/uah/es/admision-y-ayudas/.galleries/Descargas-Acceso/HorariosEvauExtraordinaria.pdf"/>
          </p:cNvPr>
          <p:cNvSpPr/>
          <p:nvPr/>
        </p:nvSpPr>
        <p:spPr>
          <a:xfrm>
            <a:off x="9498780" y="7757571"/>
            <a:ext cx="6960873" cy="2210077"/>
          </a:xfrm>
          <a:custGeom>
            <a:avLst/>
            <a:gdLst/>
            <a:ahLst/>
            <a:cxnLst/>
            <a:rect l="l" t="t" r="r" b="b"/>
            <a:pathLst>
              <a:path w="6960873" h="2210077">
                <a:moveTo>
                  <a:pt x="0" y="0"/>
                </a:moveTo>
                <a:lnTo>
                  <a:pt x="6960873" y="0"/>
                </a:lnTo>
                <a:lnTo>
                  <a:pt x="6960873" y="2210077"/>
                </a:lnTo>
                <a:lnTo>
                  <a:pt x="0" y="2210077"/>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055" y="-802209"/>
            <a:ext cx="6283218" cy="6150177"/>
          </a:xfrm>
          <a:custGeom>
            <a:avLst/>
            <a:gdLst/>
            <a:ahLst/>
            <a:cxnLst/>
            <a:rect l="l" t="t" r="r" b="b"/>
            <a:pathLst>
              <a:path w="6283218" h="6150177">
                <a:moveTo>
                  <a:pt x="0" y="0"/>
                </a:moveTo>
                <a:lnTo>
                  <a:pt x="6283218" y="0"/>
                </a:lnTo>
                <a:lnTo>
                  <a:pt x="6283218" y="6150177"/>
                </a:lnTo>
                <a:lnTo>
                  <a:pt x="0" y="6150177"/>
                </a:lnTo>
                <a:lnTo>
                  <a:pt x="0" y="0"/>
                </a:lnTo>
                <a:close/>
              </a:path>
            </a:pathLst>
          </a:custGeom>
          <a:blipFill>
            <a:blip r:embed="rId2"/>
            <a:stretch>
              <a:fillRect l="-23411" r="-23411"/>
            </a:stretch>
          </a:blipFill>
        </p:spPr>
      </p:sp>
      <p:sp>
        <p:nvSpPr>
          <p:cNvPr id="3" name="Freeform 3"/>
          <p:cNvSpPr/>
          <p:nvPr/>
        </p:nvSpPr>
        <p:spPr>
          <a:xfrm>
            <a:off x="1276654" y="5143500"/>
            <a:ext cx="5886193" cy="8189485"/>
          </a:xfrm>
          <a:custGeom>
            <a:avLst/>
            <a:gdLst/>
            <a:ahLst/>
            <a:cxnLst/>
            <a:rect l="l" t="t" r="r" b="b"/>
            <a:pathLst>
              <a:path w="5886193" h="8189485">
                <a:moveTo>
                  <a:pt x="0" y="0"/>
                </a:moveTo>
                <a:lnTo>
                  <a:pt x="5886192" y="0"/>
                </a:lnTo>
                <a:lnTo>
                  <a:pt x="5886192" y="8189485"/>
                </a:lnTo>
                <a:lnTo>
                  <a:pt x="0" y="81894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443442" y="7326690"/>
            <a:ext cx="636691" cy="1002663"/>
          </a:xfrm>
          <a:custGeom>
            <a:avLst/>
            <a:gdLst/>
            <a:ahLst/>
            <a:cxnLst/>
            <a:rect l="l" t="t" r="r" b="b"/>
            <a:pathLst>
              <a:path w="636691" h="1002663">
                <a:moveTo>
                  <a:pt x="0" y="0"/>
                </a:moveTo>
                <a:lnTo>
                  <a:pt x="636690" y="0"/>
                </a:lnTo>
                <a:lnTo>
                  <a:pt x="636690" y="1002663"/>
                </a:lnTo>
                <a:lnTo>
                  <a:pt x="0" y="100266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392009" y="7326690"/>
            <a:ext cx="636691" cy="1002663"/>
          </a:xfrm>
          <a:custGeom>
            <a:avLst/>
            <a:gdLst/>
            <a:ahLst/>
            <a:cxnLst/>
            <a:rect l="l" t="t" r="r" b="b"/>
            <a:pathLst>
              <a:path w="636691" h="1002663">
                <a:moveTo>
                  <a:pt x="0" y="0"/>
                </a:moveTo>
                <a:lnTo>
                  <a:pt x="636691" y="0"/>
                </a:lnTo>
                <a:lnTo>
                  <a:pt x="636691" y="1002663"/>
                </a:lnTo>
                <a:lnTo>
                  <a:pt x="0" y="100266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0" y="9258300"/>
            <a:ext cx="18288000" cy="1557867"/>
          </a:xfrm>
          <a:custGeom>
            <a:avLst/>
            <a:gdLst/>
            <a:ahLst/>
            <a:cxnLst/>
            <a:rect l="l" t="t" r="r" b="b"/>
            <a:pathLst>
              <a:path w="18288000" h="1557867">
                <a:moveTo>
                  <a:pt x="0" y="0"/>
                </a:moveTo>
                <a:lnTo>
                  <a:pt x="18288000" y="0"/>
                </a:lnTo>
                <a:lnTo>
                  <a:pt x="18288000" y="1557867"/>
                </a:lnTo>
                <a:lnTo>
                  <a:pt x="0" y="155786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0" y="5618691"/>
            <a:ext cx="6262274" cy="4174849"/>
          </a:xfrm>
          <a:custGeom>
            <a:avLst/>
            <a:gdLst/>
            <a:ahLst/>
            <a:cxnLst/>
            <a:rect l="l" t="t" r="r" b="b"/>
            <a:pathLst>
              <a:path w="6262274" h="4174849">
                <a:moveTo>
                  <a:pt x="0" y="0"/>
                </a:moveTo>
                <a:lnTo>
                  <a:pt x="6262274" y="0"/>
                </a:lnTo>
                <a:lnTo>
                  <a:pt x="6262274" y="4174849"/>
                </a:lnTo>
                <a:lnTo>
                  <a:pt x="0" y="4174849"/>
                </a:lnTo>
                <a:lnTo>
                  <a:pt x="0" y="0"/>
                </a:lnTo>
                <a:close/>
              </a:path>
            </a:pathLst>
          </a:custGeom>
          <a:blipFill>
            <a:blip r:embed="rId9"/>
            <a:stretch>
              <a:fillRect/>
            </a:stretch>
          </a:blipFill>
        </p:spPr>
      </p:sp>
      <p:sp>
        <p:nvSpPr>
          <p:cNvPr id="8" name="Freeform 8"/>
          <p:cNvSpPr/>
          <p:nvPr/>
        </p:nvSpPr>
        <p:spPr>
          <a:xfrm>
            <a:off x="14896093" y="-196693"/>
            <a:ext cx="3391907" cy="3287067"/>
          </a:xfrm>
          <a:custGeom>
            <a:avLst/>
            <a:gdLst/>
            <a:ahLst/>
            <a:cxnLst/>
            <a:rect l="l" t="t" r="r" b="b"/>
            <a:pathLst>
              <a:path w="3391907" h="3287067">
                <a:moveTo>
                  <a:pt x="0" y="0"/>
                </a:moveTo>
                <a:lnTo>
                  <a:pt x="3391907" y="0"/>
                </a:lnTo>
                <a:lnTo>
                  <a:pt x="3391907" y="3287067"/>
                </a:lnTo>
                <a:lnTo>
                  <a:pt x="0" y="328706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6938714" y="2976742"/>
            <a:ext cx="8561569" cy="2194875"/>
          </a:xfrm>
          <a:custGeom>
            <a:avLst/>
            <a:gdLst/>
            <a:ahLst/>
            <a:cxnLst/>
            <a:rect l="l" t="t" r="r" b="b"/>
            <a:pathLst>
              <a:path w="8561569" h="2194875">
                <a:moveTo>
                  <a:pt x="0" y="0"/>
                </a:moveTo>
                <a:lnTo>
                  <a:pt x="8561569" y="0"/>
                </a:lnTo>
                <a:lnTo>
                  <a:pt x="8561569" y="2194875"/>
                </a:lnTo>
                <a:lnTo>
                  <a:pt x="0" y="219487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8467294" y="5306433"/>
            <a:ext cx="8685815" cy="1610824"/>
          </a:xfrm>
          <a:custGeom>
            <a:avLst/>
            <a:gdLst/>
            <a:ahLst/>
            <a:cxnLst/>
            <a:rect l="l" t="t" r="r" b="b"/>
            <a:pathLst>
              <a:path w="8685815" h="1610824">
                <a:moveTo>
                  <a:pt x="0" y="0"/>
                </a:moveTo>
                <a:lnTo>
                  <a:pt x="8685815" y="0"/>
                </a:lnTo>
                <a:lnTo>
                  <a:pt x="8685815" y="1610824"/>
                </a:lnTo>
                <a:lnTo>
                  <a:pt x="0" y="16108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a:off x="7162846" y="7069713"/>
            <a:ext cx="8654974" cy="2218821"/>
          </a:xfrm>
          <a:custGeom>
            <a:avLst/>
            <a:gdLst/>
            <a:ahLst/>
            <a:cxnLst/>
            <a:rect l="l" t="t" r="r" b="b"/>
            <a:pathLst>
              <a:path w="8654974" h="2218821">
                <a:moveTo>
                  <a:pt x="0" y="0"/>
                </a:moveTo>
                <a:lnTo>
                  <a:pt x="8654974" y="0"/>
                </a:lnTo>
                <a:lnTo>
                  <a:pt x="8654974" y="2218821"/>
                </a:lnTo>
                <a:lnTo>
                  <a:pt x="0" y="22188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Freeform 12"/>
          <p:cNvSpPr/>
          <p:nvPr/>
        </p:nvSpPr>
        <p:spPr>
          <a:xfrm>
            <a:off x="6574453" y="2015713"/>
            <a:ext cx="8925829" cy="145045"/>
          </a:xfrm>
          <a:custGeom>
            <a:avLst/>
            <a:gdLst/>
            <a:ahLst/>
            <a:cxnLst/>
            <a:rect l="l" t="t" r="r" b="b"/>
            <a:pathLst>
              <a:path w="8925829" h="145045">
                <a:moveTo>
                  <a:pt x="0" y="0"/>
                </a:moveTo>
                <a:lnTo>
                  <a:pt x="8925830" y="0"/>
                </a:lnTo>
                <a:lnTo>
                  <a:pt x="8925830" y="145045"/>
                </a:lnTo>
                <a:lnTo>
                  <a:pt x="0" y="14504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a:ln w="38100" cap="sq">
            <a:solidFill>
              <a:srgbClr val="FBB03B"/>
            </a:solidFill>
            <a:prstDash val="solid"/>
            <a:miter/>
          </a:ln>
        </p:spPr>
      </p:sp>
      <p:sp>
        <p:nvSpPr>
          <p:cNvPr id="13" name="TextBox 13"/>
          <p:cNvSpPr txBox="1"/>
          <p:nvPr/>
        </p:nvSpPr>
        <p:spPr>
          <a:xfrm>
            <a:off x="6262274" y="38100"/>
            <a:ext cx="5860731" cy="759142"/>
          </a:xfrm>
          <a:prstGeom prst="rect">
            <a:avLst/>
          </a:prstGeom>
        </p:spPr>
        <p:txBody>
          <a:bodyPr lIns="0" tIns="0" rIns="0" bIns="0" rtlCol="0" anchor="t">
            <a:spAutoFit/>
          </a:bodyPr>
          <a:lstStyle/>
          <a:p>
            <a:pPr algn="r">
              <a:lnSpc>
                <a:spcPts val="5984"/>
              </a:lnSpc>
            </a:pPr>
            <a:r>
              <a:rPr lang="en-US" sz="5249">
                <a:solidFill>
                  <a:srgbClr val="000000"/>
                </a:solidFill>
                <a:latin typeface="Open Sans Bold"/>
                <a:ea typeface="Open Sans Bold"/>
                <a:cs typeface="Open Sans Bold"/>
                <a:sym typeface="Open Sans Bold"/>
              </a:rPr>
              <a:t>IMPORTANTE ....</a:t>
            </a:r>
          </a:p>
        </p:txBody>
      </p:sp>
      <p:sp>
        <p:nvSpPr>
          <p:cNvPr id="14" name="TextBox 14"/>
          <p:cNvSpPr txBox="1"/>
          <p:nvPr/>
        </p:nvSpPr>
        <p:spPr>
          <a:xfrm>
            <a:off x="8467294" y="740092"/>
            <a:ext cx="6502308" cy="1027133"/>
          </a:xfrm>
          <a:prstGeom prst="rect">
            <a:avLst/>
          </a:prstGeom>
        </p:spPr>
        <p:txBody>
          <a:bodyPr lIns="0" tIns="0" rIns="0" bIns="0" rtlCol="0" anchor="t">
            <a:spAutoFit/>
          </a:bodyPr>
          <a:lstStyle/>
          <a:p>
            <a:pPr algn="ctr">
              <a:lnSpc>
                <a:spcPts val="4113"/>
              </a:lnSpc>
            </a:pPr>
            <a:r>
              <a:rPr lang="en-US" sz="2937" b="1">
                <a:solidFill>
                  <a:srgbClr val="000000"/>
                </a:solidFill>
                <a:latin typeface="Open Sans Bold"/>
                <a:ea typeface="Open Sans Bold"/>
                <a:cs typeface="Open Sans Bold"/>
                <a:sym typeface="Open Sans Bold"/>
              </a:rPr>
              <a:t>CONSULTA ESTA INFORMACIÓN ANTES DE ACUDIR AL EXAMEN </a:t>
            </a:r>
          </a:p>
        </p:txBody>
      </p:sp>
      <p:sp>
        <p:nvSpPr>
          <p:cNvPr id="15" name="TextBox 15"/>
          <p:cNvSpPr txBox="1"/>
          <p:nvPr/>
        </p:nvSpPr>
        <p:spPr>
          <a:xfrm>
            <a:off x="8711473" y="3592674"/>
            <a:ext cx="6013950" cy="905861"/>
          </a:xfrm>
          <a:prstGeom prst="rect">
            <a:avLst/>
          </a:prstGeom>
        </p:spPr>
        <p:txBody>
          <a:bodyPr lIns="0" tIns="0" rIns="0" bIns="0" rtlCol="0" anchor="t">
            <a:spAutoFit/>
          </a:bodyPr>
          <a:lstStyle/>
          <a:p>
            <a:pPr algn="ctr">
              <a:lnSpc>
                <a:spcPts val="3620"/>
              </a:lnSpc>
            </a:pPr>
            <a:r>
              <a:rPr lang="en-US" sz="2586" b="1" u="sng">
                <a:solidFill>
                  <a:srgbClr val="004AAD"/>
                </a:solidFill>
                <a:latin typeface="Open Sans Bold"/>
                <a:ea typeface="Open Sans Bold"/>
                <a:cs typeface="Open Sans Bold"/>
                <a:sym typeface="Open Sans Bold"/>
                <a:hlinkClick r:id="rId18" tooltip="https://www.uah.es/export/sites/uah/es/admision-y-ayudas/.galleries/Descargas-Acceso/InstruccionesGeneralesAlumnos.pdf"/>
              </a:rPr>
              <a:t>INSTRUCCIONES PARA LA REALIZACIÓN DE LA EVAU 2024</a:t>
            </a:r>
          </a:p>
        </p:txBody>
      </p:sp>
      <p:sp>
        <p:nvSpPr>
          <p:cNvPr id="16" name="TextBox 16"/>
          <p:cNvSpPr txBox="1"/>
          <p:nvPr/>
        </p:nvSpPr>
        <p:spPr>
          <a:xfrm>
            <a:off x="10620083" y="5401740"/>
            <a:ext cx="6533026" cy="1363061"/>
          </a:xfrm>
          <a:prstGeom prst="rect">
            <a:avLst/>
          </a:prstGeom>
        </p:spPr>
        <p:txBody>
          <a:bodyPr lIns="0" tIns="0" rIns="0" bIns="0" rtlCol="0" anchor="t">
            <a:spAutoFit/>
          </a:bodyPr>
          <a:lstStyle/>
          <a:p>
            <a:pPr algn="ctr">
              <a:lnSpc>
                <a:spcPts val="3620"/>
              </a:lnSpc>
            </a:pPr>
            <a:r>
              <a:rPr lang="en-US" sz="2586" b="1" u="sng">
                <a:solidFill>
                  <a:srgbClr val="004AAD"/>
                </a:solidFill>
                <a:latin typeface="Open Sans Bold"/>
                <a:ea typeface="Open Sans Bold"/>
                <a:cs typeface="Open Sans Bold"/>
                <a:sym typeface="Open Sans Bold"/>
                <a:hlinkClick r:id="rId19" tooltip="https://www.uah.es/export/sites/uah/es/admision-y-ayudas/.galleries/Descargas-Acceso/ActosFraudulentosEvAU.pdf"/>
              </a:rPr>
              <a:t>ACUERDO SOBRE ACTOS FRAUDULENTOS DEL ESTUDIANTE QUE PARTICIPA EN LA EVAU</a:t>
            </a:r>
          </a:p>
        </p:txBody>
      </p:sp>
      <p:sp>
        <p:nvSpPr>
          <p:cNvPr id="17" name="TextBox 17"/>
          <p:cNvSpPr txBox="1"/>
          <p:nvPr/>
        </p:nvSpPr>
        <p:spPr>
          <a:xfrm>
            <a:off x="9476339" y="7658490"/>
            <a:ext cx="5856618" cy="949137"/>
          </a:xfrm>
          <a:prstGeom prst="rect">
            <a:avLst/>
          </a:prstGeom>
        </p:spPr>
        <p:txBody>
          <a:bodyPr lIns="0" tIns="0" rIns="0" bIns="0" rtlCol="0" anchor="t">
            <a:spAutoFit/>
          </a:bodyPr>
          <a:lstStyle/>
          <a:p>
            <a:pPr algn="ctr">
              <a:lnSpc>
                <a:spcPts val="3860"/>
              </a:lnSpc>
            </a:pPr>
            <a:r>
              <a:rPr lang="en-US" sz="2757" b="1" u="sng">
                <a:solidFill>
                  <a:srgbClr val="004AAD"/>
                </a:solidFill>
                <a:latin typeface="Open Sans Bold"/>
                <a:ea typeface="Open Sans Bold"/>
                <a:cs typeface="Open Sans Bold"/>
                <a:sym typeface="Open Sans Bold"/>
                <a:hlinkClick r:id="rId20" tooltip="https://www.uah.es/export/sites/uah/es/admision-y-ayudas/.galleries/Descargas-Acceso/CriteriosGenerales2021.pdf"/>
              </a:rPr>
              <a:t>CRITERIOS GENERALES DE EVALUACIÓN</a:t>
            </a:r>
          </a:p>
        </p:txBody>
      </p:sp>
      <p:sp>
        <p:nvSpPr>
          <p:cNvPr id="18" name="TextBox 18"/>
          <p:cNvSpPr txBox="1"/>
          <p:nvPr/>
        </p:nvSpPr>
        <p:spPr>
          <a:xfrm>
            <a:off x="6391387" y="2275185"/>
            <a:ext cx="8962906" cy="404223"/>
          </a:xfrm>
          <a:prstGeom prst="rect">
            <a:avLst/>
          </a:prstGeom>
        </p:spPr>
        <p:txBody>
          <a:bodyPr lIns="0" tIns="0" rIns="0" bIns="0" rtlCol="0" anchor="t">
            <a:spAutoFit/>
          </a:bodyPr>
          <a:lstStyle/>
          <a:p>
            <a:pPr algn="ctr">
              <a:lnSpc>
                <a:spcPts val="3444"/>
              </a:lnSpc>
            </a:pPr>
            <a:r>
              <a:rPr lang="en-US" sz="2460">
                <a:solidFill>
                  <a:srgbClr val="000000"/>
                </a:solidFill>
                <a:latin typeface="Open Sans"/>
                <a:ea typeface="Open Sans"/>
                <a:cs typeface="Open Sans"/>
                <a:sym typeface="Open Sans"/>
              </a:rPr>
              <a:t>Toda la información y mucho más está en la página de la </a:t>
            </a:r>
            <a:r>
              <a:rPr lang="en-US" sz="2460" b="1" i="1" u="sng">
                <a:solidFill>
                  <a:srgbClr val="004AAD"/>
                </a:solidFill>
                <a:latin typeface="Open Sans Bold Italics"/>
                <a:ea typeface="Open Sans Bold Italics"/>
                <a:cs typeface="Open Sans Bold Italics"/>
                <a:sym typeface="Open Sans Bold Italics"/>
                <a:hlinkClick r:id="rId21" tooltip="https://www.uah.es/es/admision-y-ayudas/grados/pruebas-de-acceso/Evaluacion-para-el-Acceso-a-la-Universidad/#informacion-general-de-la-evau"/>
              </a:rPr>
              <a:t>UAH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2395538" y="5778957"/>
            <a:ext cx="7315200" cy="27432"/>
          </a:xfrm>
          <a:custGeom>
            <a:avLst/>
            <a:gdLst/>
            <a:ahLst/>
            <a:cxnLst/>
            <a:rect l="l" t="t" r="r" b="b"/>
            <a:pathLst>
              <a:path w="7315200" h="27432">
                <a:moveTo>
                  <a:pt x="0" y="0"/>
                </a:moveTo>
                <a:lnTo>
                  <a:pt x="7315200" y="0"/>
                </a:lnTo>
                <a:lnTo>
                  <a:pt x="7315200" y="27432"/>
                </a:lnTo>
                <a:lnTo>
                  <a:pt x="0" y="274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3035865" y="5751525"/>
            <a:ext cx="7315200" cy="27432"/>
          </a:xfrm>
          <a:custGeom>
            <a:avLst/>
            <a:gdLst/>
            <a:ahLst/>
            <a:cxnLst/>
            <a:rect l="l" t="t" r="r" b="b"/>
            <a:pathLst>
              <a:path w="7315200" h="27432">
                <a:moveTo>
                  <a:pt x="0" y="0"/>
                </a:moveTo>
                <a:lnTo>
                  <a:pt x="7315200" y="0"/>
                </a:lnTo>
                <a:lnTo>
                  <a:pt x="7315200" y="27432"/>
                </a:lnTo>
                <a:lnTo>
                  <a:pt x="0" y="27432"/>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9258300"/>
            <a:ext cx="18288000" cy="1557867"/>
          </a:xfrm>
          <a:custGeom>
            <a:avLst/>
            <a:gdLst/>
            <a:ahLst/>
            <a:cxnLst/>
            <a:rect l="l" t="t" r="r" b="b"/>
            <a:pathLst>
              <a:path w="18288000" h="1557867">
                <a:moveTo>
                  <a:pt x="0" y="0"/>
                </a:moveTo>
                <a:lnTo>
                  <a:pt x="18288000" y="0"/>
                </a:lnTo>
                <a:lnTo>
                  <a:pt x="18288000" y="1557867"/>
                </a:lnTo>
                <a:lnTo>
                  <a:pt x="0" y="15578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0" y="-1325880"/>
            <a:ext cx="18288000" cy="2354580"/>
          </a:xfrm>
          <a:custGeom>
            <a:avLst/>
            <a:gdLst/>
            <a:ahLst/>
            <a:cxnLst/>
            <a:rect l="l" t="t" r="r" b="b"/>
            <a:pathLst>
              <a:path w="18288000" h="2354580">
                <a:moveTo>
                  <a:pt x="0" y="0"/>
                </a:moveTo>
                <a:lnTo>
                  <a:pt x="18288000" y="0"/>
                </a:lnTo>
                <a:lnTo>
                  <a:pt x="18288000" y="2354580"/>
                </a:lnTo>
                <a:lnTo>
                  <a:pt x="0" y="23545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TextBox 7"/>
          <p:cNvSpPr txBox="1"/>
          <p:nvPr/>
        </p:nvSpPr>
        <p:spPr>
          <a:xfrm>
            <a:off x="1202446" y="2055207"/>
            <a:ext cx="15726085" cy="2805774"/>
          </a:xfrm>
          <a:prstGeom prst="rect">
            <a:avLst/>
          </a:prstGeom>
        </p:spPr>
        <p:txBody>
          <a:bodyPr lIns="0" tIns="0" rIns="0" bIns="0" rtlCol="0" anchor="t">
            <a:spAutoFit/>
          </a:bodyPr>
          <a:lstStyle/>
          <a:p>
            <a:pPr algn="ctr">
              <a:lnSpc>
                <a:spcPts val="11251"/>
              </a:lnSpc>
              <a:spcBef>
                <a:spcPct val="0"/>
              </a:spcBef>
            </a:pPr>
            <a:r>
              <a:rPr lang="en-US" sz="8036" b="1">
                <a:solidFill>
                  <a:srgbClr val="FFFFFF"/>
                </a:solidFill>
                <a:latin typeface="Open Sans Hebrew Bold"/>
                <a:ea typeface="Open Sans Hebrew Bold"/>
                <a:cs typeface="Open Sans Hebrew Bold"/>
                <a:sym typeface="Open Sans Hebrew Bold"/>
              </a:rPr>
              <a:t>MATRÍCULA EVAU Y SOLICITUD TÍTULO BACHILLERATO</a:t>
            </a:r>
          </a:p>
        </p:txBody>
      </p:sp>
      <p:sp>
        <p:nvSpPr>
          <p:cNvPr id="8" name="TextBox 8"/>
          <p:cNvSpPr txBox="1"/>
          <p:nvPr/>
        </p:nvSpPr>
        <p:spPr>
          <a:xfrm>
            <a:off x="3170400" y="5548072"/>
            <a:ext cx="11192180" cy="396239"/>
          </a:xfrm>
          <a:prstGeom prst="rect">
            <a:avLst/>
          </a:prstGeom>
        </p:spPr>
        <p:txBody>
          <a:bodyPr lIns="0" tIns="0" rIns="0" bIns="0" rtlCol="0" anchor="t">
            <a:spAutoFit/>
          </a:bodyPr>
          <a:lstStyle/>
          <a:p>
            <a:pPr algn="ctr">
              <a:lnSpc>
                <a:spcPts val="3360"/>
              </a:lnSpc>
              <a:spcBef>
                <a:spcPct val="0"/>
              </a:spcBef>
            </a:pPr>
            <a:r>
              <a:rPr lang="en-US" sz="2400" spc="1080">
                <a:solidFill>
                  <a:srgbClr val="FFFFFF"/>
                </a:solidFill>
                <a:latin typeface="Open Sans"/>
                <a:ea typeface="Open Sans"/>
                <a:cs typeface="Open Sans"/>
                <a:sym typeface="Open Sans"/>
              </a:rPr>
              <a:t>SECRETARÍA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54368" y="1753810"/>
            <a:ext cx="17340717" cy="12268558"/>
          </a:xfrm>
          <a:custGeom>
            <a:avLst/>
            <a:gdLst/>
            <a:ahLst/>
            <a:cxnLst/>
            <a:rect l="l" t="t" r="r" b="b"/>
            <a:pathLst>
              <a:path w="17340717" h="12268558">
                <a:moveTo>
                  <a:pt x="0" y="0"/>
                </a:moveTo>
                <a:lnTo>
                  <a:pt x="17340717" y="0"/>
                </a:lnTo>
                <a:lnTo>
                  <a:pt x="17340717" y="12268557"/>
                </a:lnTo>
                <a:lnTo>
                  <a:pt x="0" y="1226855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62894" y="1527910"/>
            <a:ext cx="17059928" cy="63975"/>
          </a:xfrm>
          <a:custGeom>
            <a:avLst/>
            <a:gdLst/>
            <a:ahLst/>
            <a:cxnLst/>
            <a:rect l="l" t="t" r="r" b="b"/>
            <a:pathLst>
              <a:path w="17059928" h="63975">
                <a:moveTo>
                  <a:pt x="0" y="0"/>
                </a:moveTo>
                <a:lnTo>
                  <a:pt x="17059929" y="0"/>
                </a:lnTo>
                <a:lnTo>
                  <a:pt x="17059929" y="63975"/>
                </a:lnTo>
                <a:lnTo>
                  <a:pt x="0" y="639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17035970" y="7329334"/>
            <a:ext cx="446661" cy="2251170"/>
            <a:chOff x="0" y="0"/>
            <a:chExt cx="595548" cy="3001559"/>
          </a:xfrm>
        </p:grpSpPr>
        <p:sp>
          <p:nvSpPr>
            <p:cNvPr id="5" name="Freeform 5"/>
            <p:cNvSpPr/>
            <p:nvPr/>
          </p:nvSpPr>
          <p:spPr>
            <a:xfrm>
              <a:off x="0" y="375195"/>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0" y="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0" y="75039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0" y="1125585"/>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0" y="2626365"/>
              <a:ext cx="595548" cy="375195"/>
            </a:xfrm>
            <a:custGeom>
              <a:avLst/>
              <a:gdLst/>
              <a:ahLst/>
              <a:cxnLst/>
              <a:rect l="l" t="t" r="r" b="b"/>
              <a:pathLst>
                <a:path w="595548" h="375195">
                  <a:moveTo>
                    <a:pt x="0" y="0"/>
                  </a:moveTo>
                  <a:lnTo>
                    <a:pt x="595548" y="0"/>
                  </a:lnTo>
                  <a:lnTo>
                    <a:pt x="595548" y="375194"/>
                  </a:lnTo>
                  <a:lnTo>
                    <a:pt x="0" y="3751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0" y="225117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0" y="1875975"/>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0" y="150078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
        <p:nvSpPr>
          <p:cNvPr id="13" name="Freeform 13"/>
          <p:cNvSpPr/>
          <p:nvPr/>
        </p:nvSpPr>
        <p:spPr>
          <a:xfrm rot="918485">
            <a:off x="10257983" y="6103618"/>
            <a:ext cx="6087511" cy="4702602"/>
          </a:xfrm>
          <a:custGeom>
            <a:avLst/>
            <a:gdLst/>
            <a:ahLst/>
            <a:cxnLst/>
            <a:rect l="l" t="t" r="r" b="b"/>
            <a:pathLst>
              <a:path w="6087511" h="4702602">
                <a:moveTo>
                  <a:pt x="0" y="0"/>
                </a:moveTo>
                <a:lnTo>
                  <a:pt x="6087511" y="0"/>
                </a:lnTo>
                <a:lnTo>
                  <a:pt x="6087511" y="4702602"/>
                </a:lnTo>
                <a:lnTo>
                  <a:pt x="0" y="470260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a:off x="1002663" y="2587756"/>
            <a:ext cx="1393052" cy="1403258"/>
          </a:xfrm>
          <a:custGeom>
            <a:avLst/>
            <a:gdLst/>
            <a:ahLst/>
            <a:cxnLst/>
            <a:rect l="l" t="t" r="r" b="b"/>
            <a:pathLst>
              <a:path w="1393052" h="1403258">
                <a:moveTo>
                  <a:pt x="0" y="0"/>
                </a:moveTo>
                <a:lnTo>
                  <a:pt x="1393052" y="0"/>
                </a:lnTo>
                <a:lnTo>
                  <a:pt x="1393052" y="1403258"/>
                </a:lnTo>
                <a:lnTo>
                  <a:pt x="0" y="140325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TextBox 15"/>
          <p:cNvSpPr txBox="1"/>
          <p:nvPr/>
        </p:nvSpPr>
        <p:spPr>
          <a:xfrm>
            <a:off x="2652450" y="1949190"/>
            <a:ext cx="13693044" cy="3194310"/>
          </a:xfrm>
          <a:prstGeom prst="rect">
            <a:avLst/>
          </a:prstGeom>
        </p:spPr>
        <p:txBody>
          <a:bodyPr lIns="0" tIns="0" rIns="0" bIns="0" rtlCol="0" anchor="t">
            <a:spAutoFit/>
          </a:bodyPr>
          <a:lstStyle/>
          <a:p>
            <a:pPr algn="just">
              <a:lnSpc>
                <a:spcPts val="6383"/>
              </a:lnSpc>
              <a:spcBef>
                <a:spcPct val="0"/>
              </a:spcBef>
            </a:pPr>
            <a:endParaRPr/>
          </a:p>
          <a:p>
            <a:pPr algn="just">
              <a:lnSpc>
                <a:spcPts val="4787"/>
              </a:lnSpc>
              <a:spcBef>
                <a:spcPct val="0"/>
              </a:spcBef>
            </a:pPr>
            <a:r>
              <a:rPr lang="en-US" sz="3419" b="1">
                <a:solidFill>
                  <a:srgbClr val="004AAD"/>
                </a:solidFill>
                <a:latin typeface="Open Sans Bold"/>
                <a:ea typeface="Open Sans Bold"/>
                <a:cs typeface="Open Sans Bold"/>
                <a:sym typeface="Open Sans Bold"/>
              </a:rPr>
              <a:t>   </a:t>
            </a:r>
            <a:r>
              <a:rPr lang="en-US" sz="3419" b="1">
                <a:solidFill>
                  <a:srgbClr val="000000"/>
                </a:solidFill>
                <a:latin typeface="Open Sans Bold"/>
                <a:ea typeface="Open Sans Bold"/>
                <a:cs typeface="Open Sans Bold"/>
                <a:sym typeface="Open Sans Bold"/>
              </a:rPr>
              <a:t>Descargar el formulario de matrícula</a:t>
            </a:r>
          </a:p>
          <a:p>
            <a:pPr algn="just">
              <a:lnSpc>
                <a:spcPts val="4787"/>
              </a:lnSpc>
              <a:spcBef>
                <a:spcPct val="0"/>
              </a:spcBef>
            </a:pPr>
            <a:r>
              <a:rPr lang="en-US" sz="3419" u="sng">
                <a:solidFill>
                  <a:srgbClr val="004AAD"/>
                </a:solidFill>
                <a:latin typeface="Open Sans"/>
                <a:ea typeface="Open Sans"/>
                <a:cs typeface="Open Sans"/>
                <a:sym typeface="Open Sans"/>
                <a:hlinkClick r:id="rId12" tooltip="https://www.uah.es/es/admision-y-ayudas/grados/pruebas-de-acceso/Evaluacion-para-el-Acceso-a-la-Universidad/#matricula-evau"/>
              </a:rPr>
              <a:t>https://www.uah.es/es/admision-y-ayudas/grados/pruebas-de-acceso/Evaluacion-para-el-Acceso-a-la-Universidad/#matricula-evau</a:t>
            </a:r>
          </a:p>
          <a:p>
            <a:pPr algn="just">
              <a:lnSpc>
                <a:spcPts val="4787"/>
              </a:lnSpc>
              <a:spcBef>
                <a:spcPct val="0"/>
              </a:spcBef>
            </a:pPr>
            <a:endParaRPr lang="en-US" sz="3419" u="sng">
              <a:solidFill>
                <a:srgbClr val="004AAD"/>
              </a:solidFill>
              <a:latin typeface="Open Sans"/>
              <a:ea typeface="Open Sans"/>
              <a:cs typeface="Open Sans"/>
              <a:sym typeface="Open Sans"/>
              <a:hlinkClick r:id="rId12" tooltip="https://www.uah.es/es/admision-y-ayudas/grados/pruebas-de-acceso/Evaluacion-para-el-Acceso-a-la-Universidad/#matricula-evau"/>
            </a:endParaRPr>
          </a:p>
        </p:txBody>
      </p:sp>
      <p:sp>
        <p:nvSpPr>
          <p:cNvPr id="16" name="TextBox 16"/>
          <p:cNvSpPr txBox="1"/>
          <p:nvPr/>
        </p:nvSpPr>
        <p:spPr>
          <a:xfrm>
            <a:off x="154368" y="360700"/>
            <a:ext cx="17731703" cy="1002792"/>
          </a:xfrm>
          <a:prstGeom prst="rect">
            <a:avLst/>
          </a:prstGeom>
        </p:spPr>
        <p:txBody>
          <a:bodyPr lIns="0" tIns="0" rIns="0" bIns="0" rtlCol="0" anchor="t">
            <a:spAutoFit/>
          </a:bodyPr>
          <a:lstStyle/>
          <a:p>
            <a:pPr algn="ctr">
              <a:lnSpc>
                <a:spcPts val="8064"/>
              </a:lnSpc>
            </a:pPr>
            <a:r>
              <a:rPr lang="en-US" sz="6300" b="1">
                <a:solidFill>
                  <a:srgbClr val="000000"/>
                </a:solidFill>
                <a:latin typeface="Open Sans Hebrew Bold"/>
                <a:ea typeface="Open Sans Hebrew Bold"/>
                <a:cs typeface="Open Sans Hebrew Bold"/>
                <a:sym typeface="Open Sans Hebrew Bold"/>
              </a:rPr>
              <a:t>PASOS PARA REALIZAR LA MATRÍCULA EVAU </a:t>
            </a:r>
          </a:p>
        </p:txBody>
      </p:sp>
      <p:sp>
        <p:nvSpPr>
          <p:cNvPr id="17" name="TextBox 17"/>
          <p:cNvSpPr txBox="1"/>
          <p:nvPr/>
        </p:nvSpPr>
        <p:spPr>
          <a:xfrm>
            <a:off x="355280" y="1658560"/>
            <a:ext cx="3449239" cy="844468"/>
          </a:xfrm>
          <a:prstGeom prst="rect">
            <a:avLst/>
          </a:prstGeom>
        </p:spPr>
        <p:txBody>
          <a:bodyPr lIns="0" tIns="0" rIns="0" bIns="0" rtlCol="0" anchor="t">
            <a:spAutoFit/>
          </a:bodyPr>
          <a:lstStyle/>
          <a:p>
            <a:pPr algn="l">
              <a:lnSpc>
                <a:spcPts val="6917"/>
              </a:lnSpc>
            </a:pPr>
            <a:r>
              <a:rPr lang="en-US" sz="4940" b="1">
                <a:solidFill>
                  <a:srgbClr val="000000"/>
                </a:solidFill>
                <a:latin typeface="Open Sans Bold"/>
                <a:ea typeface="Open Sans Bold"/>
                <a:cs typeface="Open Sans Bold"/>
                <a:sym typeface="Open Sans Bold"/>
              </a:rPr>
              <a:t>EN CASA...</a:t>
            </a:r>
          </a:p>
        </p:txBody>
      </p:sp>
      <p:sp>
        <p:nvSpPr>
          <p:cNvPr id="18" name="TextBox 18"/>
          <p:cNvSpPr txBox="1"/>
          <p:nvPr/>
        </p:nvSpPr>
        <p:spPr>
          <a:xfrm>
            <a:off x="1310290" y="2798211"/>
            <a:ext cx="769610" cy="887097"/>
          </a:xfrm>
          <a:prstGeom prst="rect">
            <a:avLst/>
          </a:prstGeom>
        </p:spPr>
        <p:txBody>
          <a:bodyPr lIns="0" tIns="0" rIns="0" bIns="0" rtlCol="0" anchor="t">
            <a:spAutoFit/>
          </a:bodyPr>
          <a:lstStyle/>
          <a:p>
            <a:pPr algn="ctr">
              <a:lnSpc>
                <a:spcPts val="7279"/>
              </a:lnSpc>
            </a:pPr>
            <a:r>
              <a:rPr lang="en-US" sz="5199" b="1">
                <a:solidFill>
                  <a:srgbClr val="000000"/>
                </a:solidFill>
                <a:latin typeface="Open Sans Bold"/>
                <a:ea typeface="Open Sans Bold"/>
                <a:cs typeface="Open Sans Bold"/>
                <a:sym typeface="Open Sans Bold"/>
              </a:rPr>
              <a:t>1</a:t>
            </a:r>
          </a:p>
        </p:txBody>
      </p:sp>
      <p:sp>
        <p:nvSpPr>
          <p:cNvPr id="19" name="TextBox 19"/>
          <p:cNvSpPr txBox="1"/>
          <p:nvPr/>
        </p:nvSpPr>
        <p:spPr>
          <a:xfrm>
            <a:off x="2858505" y="5524500"/>
            <a:ext cx="13953403" cy="1251584"/>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Open Sans Bold"/>
                <a:ea typeface="Open Sans Bold"/>
                <a:cs typeface="Open Sans Bold"/>
                <a:sym typeface="Open Sans Bold"/>
              </a:rPr>
              <a:t>Cumplimentar el formulario, según las asignaturas a las que te quieras presentar. </a:t>
            </a:r>
          </a:p>
        </p:txBody>
      </p:sp>
      <p:sp>
        <p:nvSpPr>
          <p:cNvPr id="20" name="TextBox 20"/>
          <p:cNvSpPr txBox="1"/>
          <p:nvPr/>
        </p:nvSpPr>
        <p:spPr>
          <a:xfrm>
            <a:off x="2858505" y="8220557"/>
            <a:ext cx="5040392" cy="629919"/>
          </a:xfrm>
          <a:prstGeom prst="rect">
            <a:avLst/>
          </a:prstGeom>
        </p:spPr>
        <p:txBody>
          <a:bodyPr lIns="0" tIns="0" rIns="0" bIns="0" rtlCol="0" anchor="t">
            <a:spAutoFit/>
          </a:bodyPr>
          <a:lstStyle/>
          <a:p>
            <a:pPr algn="ctr">
              <a:lnSpc>
                <a:spcPts val="5180"/>
              </a:lnSpc>
              <a:spcBef>
                <a:spcPct val="0"/>
              </a:spcBef>
            </a:pPr>
            <a:r>
              <a:rPr lang="en-US" sz="3700" b="1">
                <a:solidFill>
                  <a:srgbClr val="000000"/>
                </a:solidFill>
                <a:latin typeface="Open Sans Bold"/>
                <a:ea typeface="Open Sans Bold"/>
                <a:cs typeface="Open Sans Bold"/>
                <a:sym typeface="Open Sans Bold"/>
              </a:rPr>
              <a:t>Firmarlo e imprimirlo</a:t>
            </a:r>
          </a:p>
        </p:txBody>
      </p:sp>
      <p:sp>
        <p:nvSpPr>
          <p:cNvPr id="21" name="Freeform 21"/>
          <p:cNvSpPr/>
          <p:nvPr/>
        </p:nvSpPr>
        <p:spPr>
          <a:xfrm>
            <a:off x="1002663" y="5295939"/>
            <a:ext cx="1393052" cy="1403258"/>
          </a:xfrm>
          <a:custGeom>
            <a:avLst/>
            <a:gdLst/>
            <a:ahLst/>
            <a:cxnLst/>
            <a:rect l="l" t="t" r="r" b="b"/>
            <a:pathLst>
              <a:path w="1393052" h="1403258">
                <a:moveTo>
                  <a:pt x="0" y="0"/>
                </a:moveTo>
                <a:lnTo>
                  <a:pt x="1393052" y="0"/>
                </a:lnTo>
                <a:lnTo>
                  <a:pt x="1393052" y="1403258"/>
                </a:lnTo>
                <a:lnTo>
                  <a:pt x="0" y="140325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2" name="Freeform 22"/>
          <p:cNvSpPr/>
          <p:nvPr/>
        </p:nvSpPr>
        <p:spPr>
          <a:xfrm>
            <a:off x="998569" y="7725257"/>
            <a:ext cx="1393052" cy="1403258"/>
          </a:xfrm>
          <a:custGeom>
            <a:avLst/>
            <a:gdLst/>
            <a:ahLst/>
            <a:cxnLst/>
            <a:rect l="l" t="t" r="r" b="b"/>
            <a:pathLst>
              <a:path w="1393052" h="1403258">
                <a:moveTo>
                  <a:pt x="0" y="0"/>
                </a:moveTo>
                <a:lnTo>
                  <a:pt x="1393052" y="0"/>
                </a:lnTo>
                <a:lnTo>
                  <a:pt x="1393052" y="1403257"/>
                </a:lnTo>
                <a:lnTo>
                  <a:pt x="0" y="140325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3" name="TextBox 23"/>
          <p:cNvSpPr txBox="1"/>
          <p:nvPr/>
        </p:nvSpPr>
        <p:spPr>
          <a:xfrm>
            <a:off x="1314384" y="5495925"/>
            <a:ext cx="769610" cy="887097"/>
          </a:xfrm>
          <a:prstGeom prst="rect">
            <a:avLst/>
          </a:prstGeom>
        </p:spPr>
        <p:txBody>
          <a:bodyPr lIns="0" tIns="0" rIns="0" bIns="0" rtlCol="0" anchor="t">
            <a:spAutoFit/>
          </a:bodyPr>
          <a:lstStyle/>
          <a:p>
            <a:pPr algn="ctr">
              <a:lnSpc>
                <a:spcPts val="7279"/>
              </a:lnSpc>
            </a:pPr>
            <a:r>
              <a:rPr lang="en-US" sz="5199" b="1">
                <a:solidFill>
                  <a:srgbClr val="000000"/>
                </a:solidFill>
                <a:latin typeface="Open Sans Bold"/>
                <a:ea typeface="Open Sans Bold"/>
                <a:cs typeface="Open Sans Bold"/>
                <a:sym typeface="Open Sans Bold"/>
              </a:rPr>
              <a:t>2</a:t>
            </a:r>
          </a:p>
        </p:txBody>
      </p:sp>
      <p:sp>
        <p:nvSpPr>
          <p:cNvPr id="24" name="TextBox 24"/>
          <p:cNvSpPr txBox="1"/>
          <p:nvPr/>
        </p:nvSpPr>
        <p:spPr>
          <a:xfrm>
            <a:off x="1314384" y="7935712"/>
            <a:ext cx="769610" cy="887097"/>
          </a:xfrm>
          <a:prstGeom prst="rect">
            <a:avLst/>
          </a:prstGeom>
        </p:spPr>
        <p:txBody>
          <a:bodyPr lIns="0" tIns="0" rIns="0" bIns="0" rtlCol="0" anchor="t">
            <a:spAutoFit/>
          </a:bodyPr>
          <a:lstStyle/>
          <a:p>
            <a:pPr algn="ctr">
              <a:lnSpc>
                <a:spcPts val="7279"/>
              </a:lnSpc>
            </a:pPr>
            <a:r>
              <a:rPr lang="en-US" sz="5199" b="1">
                <a:solidFill>
                  <a:srgbClr val="000000"/>
                </a:solidFill>
                <a:latin typeface="Open Sans Bold"/>
                <a:ea typeface="Open Sans Bold"/>
                <a:cs typeface="Open Sans Bold"/>
                <a:sym typeface="Open Sans Bold"/>
              </a:rPr>
              <a:t>3</a:t>
            </a:r>
          </a:p>
        </p:txBody>
      </p:sp>
      <p:sp>
        <p:nvSpPr>
          <p:cNvPr id="25" name="TextBox 25"/>
          <p:cNvSpPr txBox="1"/>
          <p:nvPr/>
        </p:nvSpPr>
        <p:spPr>
          <a:xfrm rot="927640">
            <a:off x="10875624" y="6890519"/>
            <a:ext cx="5329756" cy="795007"/>
          </a:xfrm>
          <a:prstGeom prst="rect">
            <a:avLst/>
          </a:prstGeom>
        </p:spPr>
        <p:txBody>
          <a:bodyPr lIns="0" tIns="0" rIns="0" bIns="0" rtlCol="0" anchor="t">
            <a:spAutoFit/>
          </a:bodyPr>
          <a:lstStyle/>
          <a:p>
            <a:pPr algn="ctr">
              <a:lnSpc>
                <a:spcPts val="6580"/>
              </a:lnSpc>
            </a:pPr>
            <a:r>
              <a:rPr lang="en-US" sz="4700" b="1">
                <a:solidFill>
                  <a:srgbClr val="FF0013"/>
                </a:solidFill>
                <a:latin typeface="Open Sans Bold"/>
                <a:ea typeface="Open Sans Bold"/>
                <a:cs typeface="Open Sans Bold"/>
                <a:sym typeface="Open Sans Bold"/>
              </a:rPr>
              <a:t>IMPORTANTE</a:t>
            </a:r>
          </a:p>
        </p:txBody>
      </p:sp>
      <p:sp>
        <p:nvSpPr>
          <p:cNvPr id="26" name="TextBox 26"/>
          <p:cNvSpPr txBox="1"/>
          <p:nvPr/>
        </p:nvSpPr>
        <p:spPr>
          <a:xfrm rot="854682">
            <a:off x="10823872" y="7662221"/>
            <a:ext cx="4972138" cy="1780540"/>
          </a:xfrm>
          <a:prstGeom prst="rect">
            <a:avLst/>
          </a:prstGeom>
        </p:spPr>
        <p:txBody>
          <a:bodyPr lIns="0" tIns="0" rIns="0" bIns="0" rtlCol="0" anchor="t">
            <a:spAutoFit/>
          </a:bodyPr>
          <a:lstStyle/>
          <a:p>
            <a:pPr algn="ctr">
              <a:lnSpc>
                <a:spcPts val="4759"/>
              </a:lnSpc>
            </a:pPr>
            <a:r>
              <a:rPr lang="en-US" sz="3399">
                <a:solidFill>
                  <a:srgbClr val="000000"/>
                </a:solidFill>
                <a:latin typeface="Open Sans"/>
                <a:ea typeface="Open Sans"/>
                <a:cs typeface="Open Sans"/>
                <a:sym typeface="Open Sans"/>
              </a:rPr>
              <a:t>Verifica que el DNI esté en vigor en la fecha del examen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146713" y="4013305"/>
            <a:ext cx="7994574" cy="18484563"/>
          </a:xfrm>
          <a:custGeom>
            <a:avLst/>
            <a:gdLst/>
            <a:ahLst/>
            <a:cxnLst/>
            <a:rect l="l" t="t" r="r" b="b"/>
            <a:pathLst>
              <a:path w="7994574" h="18484563">
                <a:moveTo>
                  <a:pt x="0" y="0"/>
                </a:moveTo>
                <a:lnTo>
                  <a:pt x="7994574" y="0"/>
                </a:lnTo>
                <a:lnTo>
                  <a:pt x="7994574" y="18484564"/>
                </a:lnTo>
                <a:lnTo>
                  <a:pt x="0" y="1848456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876522" y="78925"/>
            <a:ext cx="14659246" cy="9416229"/>
          </a:xfrm>
          <a:custGeom>
            <a:avLst/>
            <a:gdLst/>
            <a:ahLst/>
            <a:cxnLst/>
            <a:rect l="l" t="t" r="r" b="b"/>
            <a:pathLst>
              <a:path w="14659246" h="9416229">
                <a:moveTo>
                  <a:pt x="0" y="0"/>
                </a:moveTo>
                <a:lnTo>
                  <a:pt x="14659246" y="0"/>
                </a:lnTo>
                <a:lnTo>
                  <a:pt x="14659246" y="9416230"/>
                </a:lnTo>
                <a:lnTo>
                  <a:pt x="0" y="9416230"/>
                </a:lnTo>
                <a:lnTo>
                  <a:pt x="0" y="0"/>
                </a:lnTo>
                <a:close/>
              </a:path>
            </a:pathLst>
          </a:custGeom>
          <a:blipFill>
            <a:blip r:embed="rId4"/>
            <a:stretch>
              <a:fillRect t="-8380" b="-8380"/>
            </a:stretch>
          </a:blipFill>
        </p:spPr>
      </p:sp>
      <p:sp>
        <p:nvSpPr>
          <p:cNvPr id="4" name="TextBox 4"/>
          <p:cNvSpPr txBox="1"/>
          <p:nvPr/>
        </p:nvSpPr>
        <p:spPr>
          <a:xfrm>
            <a:off x="952580" y="9399905"/>
            <a:ext cx="6142881" cy="887095"/>
          </a:xfrm>
          <a:prstGeom prst="rect">
            <a:avLst/>
          </a:prstGeom>
        </p:spPr>
        <p:txBody>
          <a:bodyPr lIns="0" tIns="0" rIns="0" bIns="0" rtlCol="0" anchor="t">
            <a:spAutoFit/>
          </a:bodyPr>
          <a:lstStyle/>
          <a:p>
            <a:pPr algn="ctr">
              <a:lnSpc>
                <a:spcPts val="7279"/>
              </a:lnSpc>
            </a:pPr>
            <a:r>
              <a:rPr lang="en-US" sz="5199" b="1">
                <a:solidFill>
                  <a:srgbClr val="FFFFFF"/>
                </a:solidFill>
                <a:latin typeface="Open Sans Bold"/>
                <a:ea typeface="Open Sans Bold"/>
                <a:cs typeface="Open Sans Bold"/>
                <a:sym typeface="Open Sans Bold"/>
              </a:rPr>
              <a:t>IES MANUEL FALLA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54368" y="1753810"/>
            <a:ext cx="17340717" cy="12268558"/>
          </a:xfrm>
          <a:custGeom>
            <a:avLst/>
            <a:gdLst/>
            <a:ahLst/>
            <a:cxnLst/>
            <a:rect l="l" t="t" r="r" b="b"/>
            <a:pathLst>
              <a:path w="17340717" h="12268558">
                <a:moveTo>
                  <a:pt x="0" y="0"/>
                </a:moveTo>
                <a:lnTo>
                  <a:pt x="17340717" y="0"/>
                </a:lnTo>
                <a:lnTo>
                  <a:pt x="17340717" y="12268557"/>
                </a:lnTo>
                <a:lnTo>
                  <a:pt x="0" y="1226855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62894" y="1527910"/>
            <a:ext cx="17059928" cy="63975"/>
          </a:xfrm>
          <a:custGeom>
            <a:avLst/>
            <a:gdLst/>
            <a:ahLst/>
            <a:cxnLst/>
            <a:rect l="l" t="t" r="r" b="b"/>
            <a:pathLst>
              <a:path w="17059928" h="63975">
                <a:moveTo>
                  <a:pt x="0" y="0"/>
                </a:moveTo>
                <a:lnTo>
                  <a:pt x="17059929" y="0"/>
                </a:lnTo>
                <a:lnTo>
                  <a:pt x="17059929" y="63975"/>
                </a:lnTo>
                <a:lnTo>
                  <a:pt x="0" y="639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17035970" y="7329334"/>
            <a:ext cx="446661" cy="2251170"/>
            <a:chOff x="0" y="0"/>
            <a:chExt cx="595548" cy="3001559"/>
          </a:xfrm>
        </p:grpSpPr>
        <p:sp>
          <p:nvSpPr>
            <p:cNvPr id="5" name="Freeform 5"/>
            <p:cNvSpPr/>
            <p:nvPr/>
          </p:nvSpPr>
          <p:spPr>
            <a:xfrm>
              <a:off x="0" y="375195"/>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0" y="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0" y="75039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0" y="1125585"/>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0" y="2626365"/>
              <a:ext cx="595548" cy="375195"/>
            </a:xfrm>
            <a:custGeom>
              <a:avLst/>
              <a:gdLst/>
              <a:ahLst/>
              <a:cxnLst/>
              <a:rect l="l" t="t" r="r" b="b"/>
              <a:pathLst>
                <a:path w="595548" h="375195">
                  <a:moveTo>
                    <a:pt x="0" y="0"/>
                  </a:moveTo>
                  <a:lnTo>
                    <a:pt x="595548" y="0"/>
                  </a:lnTo>
                  <a:lnTo>
                    <a:pt x="595548" y="375194"/>
                  </a:lnTo>
                  <a:lnTo>
                    <a:pt x="0" y="3751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0" y="225117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0" y="1875975"/>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0" y="150078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
        <p:nvSpPr>
          <p:cNvPr id="13" name="Freeform 13"/>
          <p:cNvSpPr/>
          <p:nvPr/>
        </p:nvSpPr>
        <p:spPr>
          <a:xfrm>
            <a:off x="2454145" y="1753810"/>
            <a:ext cx="13477427" cy="8563081"/>
          </a:xfrm>
          <a:custGeom>
            <a:avLst/>
            <a:gdLst/>
            <a:ahLst/>
            <a:cxnLst/>
            <a:rect l="l" t="t" r="r" b="b"/>
            <a:pathLst>
              <a:path w="13477427" h="8563081">
                <a:moveTo>
                  <a:pt x="0" y="0"/>
                </a:moveTo>
                <a:lnTo>
                  <a:pt x="13477427" y="0"/>
                </a:lnTo>
                <a:lnTo>
                  <a:pt x="13477427" y="8563080"/>
                </a:lnTo>
                <a:lnTo>
                  <a:pt x="0" y="8563080"/>
                </a:lnTo>
                <a:lnTo>
                  <a:pt x="0" y="0"/>
                </a:lnTo>
                <a:close/>
              </a:path>
            </a:pathLst>
          </a:custGeom>
          <a:blipFill>
            <a:blip r:embed="rId8"/>
            <a:stretch>
              <a:fillRect/>
            </a:stretch>
          </a:blipFill>
        </p:spPr>
      </p:sp>
      <p:sp>
        <p:nvSpPr>
          <p:cNvPr id="14" name="TextBox 14"/>
          <p:cNvSpPr txBox="1"/>
          <p:nvPr/>
        </p:nvSpPr>
        <p:spPr>
          <a:xfrm>
            <a:off x="154368" y="360700"/>
            <a:ext cx="17731703" cy="1002792"/>
          </a:xfrm>
          <a:prstGeom prst="rect">
            <a:avLst/>
          </a:prstGeom>
        </p:spPr>
        <p:txBody>
          <a:bodyPr lIns="0" tIns="0" rIns="0" bIns="0" rtlCol="0" anchor="t">
            <a:spAutoFit/>
          </a:bodyPr>
          <a:lstStyle/>
          <a:p>
            <a:pPr algn="ctr">
              <a:lnSpc>
                <a:spcPts val="8064"/>
              </a:lnSpc>
            </a:pPr>
            <a:r>
              <a:rPr lang="en-US" sz="6300" b="1">
                <a:solidFill>
                  <a:srgbClr val="000000"/>
                </a:solidFill>
                <a:latin typeface="Open Sans Hebrew Bold"/>
                <a:ea typeface="Open Sans Hebrew Bold"/>
                <a:cs typeface="Open Sans Hebrew Bold"/>
                <a:sym typeface="Open Sans Hebrew Bold"/>
              </a:rPr>
              <a:t>PASOS PARA REALIZAR LA MATRÍCULA EVAU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41913" y="1753810"/>
            <a:ext cx="17340717" cy="12268558"/>
          </a:xfrm>
          <a:custGeom>
            <a:avLst/>
            <a:gdLst/>
            <a:ahLst/>
            <a:cxnLst/>
            <a:rect l="l" t="t" r="r" b="b"/>
            <a:pathLst>
              <a:path w="17340717" h="12268558">
                <a:moveTo>
                  <a:pt x="0" y="0"/>
                </a:moveTo>
                <a:lnTo>
                  <a:pt x="17340717" y="0"/>
                </a:lnTo>
                <a:lnTo>
                  <a:pt x="17340717" y="12268557"/>
                </a:lnTo>
                <a:lnTo>
                  <a:pt x="0" y="1226855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62894" y="1527910"/>
            <a:ext cx="17059928" cy="63975"/>
          </a:xfrm>
          <a:custGeom>
            <a:avLst/>
            <a:gdLst/>
            <a:ahLst/>
            <a:cxnLst/>
            <a:rect l="l" t="t" r="r" b="b"/>
            <a:pathLst>
              <a:path w="17059928" h="63975">
                <a:moveTo>
                  <a:pt x="0" y="0"/>
                </a:moveTo>
                <a:lnTo>
                  <a:pt x="17059929" y="0"/>
                </a:lnTo>
                <a:lnTo>
                  <a:pt x="17059929" y="63975"/>
                </a:lnTo>
                <a:lnTo>
                  <a:pt x="0" y="639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17035970" y="7329334"/>
            <a:ext cx="446661" cy="2251170"/>
            <a:chOff x="0" y="0"/>
            <a:chExt cx="595548" cy="3001559"/>
          </a:xfrm>
        </p:grpSpPr>
        <p:sp>
          <p:nvSpPr>
            <p:cNvPr id="5" name="Freeform 5"/>
            <p:cNvSpPr/>
            <p:nvPr/>
          </p:nvSpPr>
          <p:spPr>
            <a:xfrm>
              <a:off x="0" y="375195"/>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0" y="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0" y="75039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0" y="1125585"/>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0" y="2626365"/>
              <a:ext cx="595548" cy="375195"/>
            </a:xfrm>
            <a:custGeom>
              <a:avLst/>
              <a:gdLst/>
              <a:ahLst/>
              <a:cxnLst/>
              <a:rect l="l" t="t" r="r" b="b"/>
              <a:pathLst>
                <a:path w="595548" h="375195">
                  <a:moveTo>
                    <a:pt x="0" y="0"/>
                  </a:moveTo>
                  <a:lnTo>
                    <a:pt x="595548" y="0"/>
                  </a:lnTo>
                  <a:lnTo>
                    <a:pt x="595548" y="375194"/>
                  </a:lnTo>
                  <a:lnTo>
                    <a:pt x="0" y="3751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0" y="225117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0" y="1875975"/>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0" y="150078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
        <p:nvSpPr>
          <p:cNvPr id="13" name="Freeform 13"/>
          <p:cNvSpPr/>
          <p:nvPr/>
        </p:nvSpPr>
        <p:spPr>
          <a:xfrm>
            <a:off x="874592" y="5223826"/>
            <a:ext cx="1393052" cy="1403258"/>
          </a:xfrm>
          <a:custGeom>
            <a:avLst/>
            <a:gdLst/>
            <a:ahLst/>
            <a:cxnLst/>
            <a:rect l="l" t="t" r="r" b="b"/>
            <a:pathLst>
              <a:path w="1393052" h="1403258">
                <a:moveTo>
                  <a:pt x="0" y="0"/>
                </a:moveTo>
                <a:lnTo>
                  <a:pt x="1393053" y="0"/>
                </a:lnTo>
                <a:lnTo>
                  <a:pt x="1393053" y="1403258"/>
                </a:lnTo>
                <a:lnTo>
                  <a:pt x="0" y="140325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a:off x="874592" y="2706143"/>
            <a:ext cx="1393052" cy="1403258"/>
          </a:xfrm>
          <a:custGeom>
            <a:avLst/>
            <a:gdLst/>
            <a:ahLst/>
            <a:cxnLst/>
            <a:rect l="l" t="t" r="r" b="b"/>
            <a:pathLst>
              <a:path w="1393052" h="1403258">
                <a:moveTo>
                  <a:pt x="0" y="0"/>
                </a:moveTo>
                <a:lnTo>
                  <a:pt x="1393053" y="0"/>
                </a:lnTo>
                <a:lnTo>
                  <a:pt x="1393053" y="1403258"/>
                </a:lnTo>
                <a:lnTo>
                  <a:pt x="0" y="140325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15"/>
          <p:cNvSpPr/>
          <p:nvPr/>
        </p:nvSpPr>
        <p:spPr>
          <a:xfrm>
            <a:off x="4199067" y="8293575"/>
            <a:ext cx="12234402" cy="1890771"/>
          </a:xfrm>
          <a:custGeom>
            <a:avLst/>
            <a:gdLst/>
            <a:ahLst/>
            <a:cxnLst/>
            <a:rect l="l" t="t" r="r" b="b"/>
            <a:pathLst>
              <a:path w="12234402" h="1890771">
                <a:moveTo>
                  <a:pt x="0" y="0"/>
                </a:moveTo>
                <a:lnTo>
                  <a:pt x="12234402" y="0"/>
                </a:lnTo>
                <a:lnTo>
                  <a:pt x="12234402" y="1890772"/>
                </a:lnTo>
                <a:lnTo>
                  <a:pt x="0" y="18907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Freeform 16"/>
          <p:cNvSpPr/>
          <p:nvPr/>
        </p:nvSpPr>
        <p:spPr>
          <a:xfrm>
            <a:off x="11814782" y="2128419"/>
            <a:ext cx="5129207" cy="5263179"/>
          </a:xfrm>
          <a:custGeom>
            <a:avLst/>
            <a:gdLst/>
            <a:ahLst/>
            <a:cxnLst/>
            <a:rect l="l" t="t" r="r" b="b"/>
            <a:pathLst>
              <a:path w="5129207" h="5263179">
                <a:moveTo>
                  <a:pt x="0" y="0"/>
                </a:moveTo>
                <a:lnTo>
                  <a:pt x="5129207" y="0"/>
                </a:lnTo>
                <a:lnTo>
                  <a:pt x="5129207" y="5263179"/>
                </a:lnTo>
                <a:lnTo>
                  <a:pt x="0" y="526317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TextBox 17"/>
          <p:cNvSpPr txBox="1"/>
          <p:nvPr/>
        </p:nvSpPr>
        <p:spPr>
          <a:xfrm>
            <a:off x="2267645" y="4550886"/>
            <a:ext cx="9088835" cy="3580764"/>
          </a:xfrm>
          <a:prstGeom prst="rect">
            <a:avLst/>
          </a:prstGeom>
        </p:spPr>
        <p:txBody>
          <a:bodyPr lIns="0" tIns="0" rIns="0" bIns="0" rtlCol="0" anchor="t">
            <a:spAutoFit/>
          </a:bodyPr>
          <a:lstStyle/>
          <a:p>
            <a:pPr algn="just">
              <a:lnSpc>
                <a:spcPts val="4760"/>
              </a:lnSpc>
              <a:spcBef>
                <a:spcPct val="0"/>
              </a:spcBef>
            </a:pPr>
            <a:r>
              <a:rPr lang="en-US" sz="3400" b="1">
                <a:solidFill>
                  <a:srgbClr val="000000"/>
                </a:solidFill>
                <a:latin typeface="Open Sans Bold"/>
                <a:ea typeface="Open Sans Bold"/>
                <a:cs typeface="Open Sans Bold"/>
                <a:sym typeface="Open Sans Bold"/>
              </a:rPr>
              <a:t>Una vez hemos matriculado desde el centro, os damos una carta de pago que debéis llevar a una sucursal del Banco Santander y abonar allí. (OJO HORARIOS de BANCA, también se puede hacer el abono por el CAJERO) </a:t>
            </a:r>
          </a:p>
        </p:txBody>
      </p:sp>
      <p:sp>
        <p:nvSpPr>
          <p:cNvPr id="18" name="TextBox 18"/>
          <p:cNvSpPr txBox="1"/>
          <p:nvPr/>
        </p:nvSpPr>
        <p:spPr>
          <a:xfrm>
            <a:off x="154368" y="360700"/>
            <a:ext cx="17731703" cy="1002792"/>
          </a:xfrm>
          <a:prstGeom prst="rect">
            <a:avLst/>
          </a:prstGeom>
        </p:spPr>
        <p:txBody>
          <a:bodyPr lIns="0" tIns="0" rIns="0" bIns="0" rtlCol="0" anchor="t">
            <a:spAutoFit/>
          </a:bodyPr>
          <a:lstStyle/>
          <a:p>
            <a:pPr algn="ctr">
              <a:lnSpc>
                <a:spcPts val="8064"/>
              </a:lnSpc>
            </a:pPr>
            <a:r>
              <a:rPr lang="en-US" sz="6300" b="1">
                <a:solidFill>
                  <a:srgbClr val="000000"/>
                </a:solidFill>
                <a:latin typeface="Open Sans Hebrew Bold"/>
                <a:ea typeface="Open Sans Hebrew Bold"/>
                <a:cs typeface="Open Sans Hebrew Bold"/>
                <a:sym typeface="Open Sans Hebrew Bold"/>
              </a:rPr>
              <a:t>PASOS PARA REALIZAR LA MATRÍCULA EVAU </a:t>
            </a:r>
          </a:p>
        </p:txBody>
      </p:sp>
      <p:sp>
        <p:nvSpPr>
          <p:cNvPr id="19" name="TextBox 19"/>
          <p:cNvSpPr txBox="1"/>
          <p:nvPr/>
        </p:nvSpPr>
        <p:spPr>
          <a:xfrm>
            <a:off x="355280" y="1658560"/>
            <a:ext cx="5899010" cy="844468"/>
          </a:xfrm>
          <a:prstGeom prst="rect">
            <a:avLst/>
          </a:prstGeom>
        </p:spPr>
        <p:txBody>
          <a:bodyPr lIns="0" tIns="0" rIns="0" bIns="0" rtlCol="0" anchor="t">
            <a:spAutoFit/>
          </a:bodyPr>
          <a:lstStyle/>
          <a:p>
            <a:pPr algn="l">
              <a:lnSpc>
                <a:spcPts val="6917"/>
              </a:lnSpc>
            </a:pPr>
            <a:r>
              <a:rPr lang="en-US" sz="4940" b="1">
                <a:solidFill>
                  <a:srgbClr val="131212"/>
                </a:solidFill>
                <a:latin typeface="Open Sans Bold"/>
                <a:ea typeface="Open Sans Bold"/>
                <a:cs typeface="Open Sans Bold"/>
                <a:sym typeface="Open Sans Bold"/>
              </a:rPr>
              <a:t>EN EL INSTITUTO...</a:t>
            </a:r>
          </a:p>
        </p:txBody>
      </p:sp>
      <p:sp>
        <p:nvSpPr>
          <p:cNvPr id="20" name="TextBox 20"/>
          <p:cNvSpPr txBox="1"/>
          <p:nvPr/>
        </p:nvSpPr>
        <p:spPr>
          <a:xfrm>
            <a:off x="1186314" y="5357176"/>
            <a:ext cx="769610" cy="887097"/>
          </a:xfrm>
          <a:prstGeom prst="rect">
            <a:avLst/>
          </a:prstGeom>
        </p:spPr>
        <p:txBody>
          <a:bodyPr lIns="0" tIns="0" rIns="0" bIns="0" rtlCol="0" anchor="t">
            <a:spAutoFit/>
          </a:bodyPr>
          <a:lstStyle/>
          <a:p>
            <a:pPr algn="ctr">
              <a:lnSpc>
                <a:spcPts val="7279"/>
              </a:lnSpc>
            </a:pPr>
            <a:r>
              <a:rPr lang="en-US" sz="5199" b="1">
                <a:solidFill>
                  <a:srgbClr val="000000"/>
                </a:solidFill>
                <a:latin typeface="Open Sans Bold"/>
                <a:ea typeface="Open Sans Bold"/>
                <a:cs typeface="Open Sans Bold"/>
                <a:sym typeface="Open Sans Bold"/>
              </a:rPr>
              <a:t>2</a:t>
            </a:r>
          </a:p>
        </p:txBody>
      </p:sp>
      <p:sp>
        <p:nvSpPr>
          <p:cNvPr id="21" name="TextBox 21"/>
          <p:cNvSpPr txBox="1"/>
          <p:nvPr/>
        </p:nvSpPr>
        <p:spPr>
          <a:xfrm>
            <a:off x="1186314" y="2916599"/>
            <a:ext cx="769610" cy="887097"/>
          </a:xfrm>
          <a:prstGeom prst="rect">
            <a:avLst/>
          </a:prstGeom>
        </p:spPr>
        <p:txBody>
          <a:bodyPr lIns="0" tIns="0" rIns="0" bIns="0" rtlCol="0" anchor="t">
            <a:spAutoFit/>
          </a:bodyPr>
          <a:lstStyle/>
          <a:p>
            <a:pPr algn="ctr">
              <a:lnSpc>
                <a:spcPts val="7279"/>
              </a:lnSpc>
            </a:pPr>
            <a:r>
              <a:rPr lang="en-US" sz="5199" b="1">
                <a:solidFill>
                  <a:srgbClr val="000000"/>
                </a:solidFill>
                <a:latin typeface="Open Sans Bold"/>
                <a:ea typeface="Open Sans Bold"/>
                <a:cs typeface="Open Sans Bold"/>
                <a:sym typeface="Open Sans Bold"/>
              </a:rPr>
              <a:t>1</a:t>
            </a:r>
          </a:p>
        </p:txBody>
      </p:sp>
      <p:sp>
        <p:nvSpPr>
          <p:cNvPr id="22" name="TextBox 22"/>
          <p:cNvSpPr txBox="1"/>
          <p:nvPr/>
        </p:nvSpPr>
        <p:spPr>
          <a:xfrm>
            <a:off x="2662056" y="3084240"/>
            <a:ext cx="7184470" cy="580389"/>
          </a:xfrm>
          <a:prstGeom prst="rect">
            <a:avLst/>
          </a:prstGeom>
        </p:spPr>
        <p:txBody>
          <a:bodyPr lIns="0" tIns="0" rIns="0" bIns="0" rtlCol="0" anchor="t">
            <a:spAutoFit/>
          </a:bodyPr>
          <a:lstStyle/>
          <a:p>
            <a:pPr algn="ctr">
              <a:lnSpc>
                <a:spcPts val="4760"/>
              </a:lnSpc>
              <a:spcBef>
                <a:spcPct val="0"/>
              </a:spcBef>
            </a:pPr>
            <a:r>
              <a:rPr lang="en-US" sz="3400" b="1">
                <a:solidFill>
                  <a:srgbClr val="000000"/>
                </a:solidFill>
                <a:latin typeface="Open Sans Bold"/>
                <a:ea typeface="Open Sans Bold"/>
                <a:cs typeface="Open Sans Bold"/>
                <a:sym typeface="Open Sans Bold"/>
              </a:rPr>
              <a:t>Traer el impreso cumplimentado.</a:t>
            </a:r>
          </a:p>
        </p:txBody>
      </p:sp>
      <p:sp>
        <p:nvSpPr>
          <p:cNvPr id="23" name="TextBox 23"/>
          <p:cNvSpPr txBox="1"/>
          <p:nvPr/>
        </p:nvSpPr>
        <p:spPr>
          <a:xfrm>
            <a:off x="4514947" y="8563610"/>
            <a:ext cx="11602643" cy="1313179"/>
          </a:xfrm>
          <a:prstGeom prst="rect">
            <a:avLst/>
          </a:prstGeom>
        </p:spPr>
        <p:txBody>
          <a:bodyPr lIns="0" tIns="0" rIns="0" bIns="0" rtlCol="0" anchor="t">
            <a:spAutoFit/>
          </a:bodyPr>
          <a:lstStyle/>
          <a:p>
            <a:pPr algn="ctr">
              <a:lnSpc>
                <a:spcPts val="5320"/>
              </a:lnSpc>
              <a:spcBef>
                <a:spcPct val="0"/>
              </a:spcBef>
            </a:pPr>
            <a:r>
              <a:rPr lang="en-US" sz="3800">
                <a:solidFill>
                  <a:srgbClr val="000000"/>
                </a:solidFill>
                <a:latin typeface="Open Sans"/>
                <a:ea typeface="Open Sans"/>
                <a:cs typeface="Open Sans"/>
                <a:sym typeface="Open Sans"/>
              </a:rPr>
              <a:t>Una vez realizado el pago en el banco, ya no es necesario traer ningún justificante al centro.</a:t>
            </a:r>
          </a:p>
        </p:txBody>
      </p:sp>
      <p:sp>
        <p:nvSpPr>
          <p:cNvPr id="24" name="TextBox 24"/>
          <p:cNvSpPr txBox="1"/>
          <p:nvPr/>
        </p:nvSpPr>
        <p:spPr>
          <a:xfrm>
            <a:off x="12237715" y="4550886"/>
            <a:ext cx="4357628" cy="2454274"/>
          </a:xfrm>
          <a:prstGeom prst="rect">
            <a:avLst/>
          </a:prstGeom>
        </p:spPr>
        <p:txBody>
          <a:bodyPr lIns="0" tIns="0" rIns="0" bIns="0" rtlCol="0" anchor="t">
            <a:spAutoFit/>
          </a:bodyPr>
          <a:lstStyle/>
          <a:p>
            <a:pPr algn="ctr">
              <a:lnSpc>
                <a:spcPts val="4900"/>
              </a:lnSpc>
            </a:pPr>
            <a:r>
              <a:rPr lang="en-US" sz="3500" b="1">
                <a:solidFill>
                  <a:srgbClr val="FFFBF8"/>
                </a:solidFill>
                <a:latin typeface="Open Sans Bold"/>
                <a:ea typeface="Open Sans Bold"/>
                <a:cs typeface="Open Sans Bold"/>
                <a:sym typeface="Open Sans Bold"/>
              </a:rPr>
              <a:t>EXCLUSIVAMENTE</a:t>
            </a:r>
          </a:p>
          <a:p>
            <a:pPr algn="ctr">
              <a:lnSpc>
                <a:spcPts val="4900"/>
              </a:lnSpc>
            </a:pPr>
            <a:endParaRPr lang="en-US" sz="3500" b="1">
              <a:solidFill>
                <a:srgbClr val="FFFBF8"/>
              </a:solidFill>
              <a:latin typeface="Open Sans Bold"/>
              <a:ea typeface="Open Sans Bold"/>
              <a:cs typeface="Open Sans Bold"/>
              <a:sym typeface="Open Sans Bold"/>
            </a:endParaRPr>
          </a:p>
          <a:p>
            <a:pPr algn="ctr">
              <a:lnSpc>
                <a:spcPts val="4900"/>
              </a:lnSpc>
            </a:pPr>
            <a:r>
              <a:rPr lang="en-US" sz="3500" b="1">
                <a:solidFill>
                  <a:srgbClr val="FFFBF8"/>
                </a:solidFill>
                <a:latin typeface="Open Sans Bold"/>
                <a:ea typeface="Open Sans Bold"/>
                <a:cs typeface="Open Sans Bold"/>
                <a:sym typeface="Open Sans Bold"/>
              </a:rPr>
              <a:t>16 Y 17 DE MAYO</a:t>
            </a:r>
          </a:p>
          <a:p>
            <a:pPr algn="ctr">
              <a:lnSpc>
                <a:spcPts val="4900"/>
              </a:lnSpc>
            </a:pPr>
            <a:r>
              <a:rPr lang="en-US" sz="3500" b="1">
                <a:solidFill>
                  <a:srgbClr val="FFFBF8"/>
                </a:solidFill>
                <a:latin typeface="Open Sans Bold"/>
                <a:ea typeface="Open Sans Bold"/>
                <a:cs typeface="Open Sans Bold"/>
                <a:sym typeface="Open Sans Bold"/>
              </a:rPr>
              <a:t>DE 8.00 A 14.00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473641" y="0"/>
            <a:ext cx="17340717" cy="12268558"/>
          </a:xfrm>
          <a:custGeom>
            <a:avLst/>
            <a:gdLst/>
            <a:ahLst/>
            <a:cxnLst/>
            <a:rect l="l" t="t" r="r" b="b"/>
            <a:pathLst>
              <a:path w="17340717" h="12268558">
                <a:moveTo>
                  <a:pt x="0" y="0"/>
                </a:moveTo>
                <a:lnTo>
                  <a:pt x="17340718" y="0"/>
                </a:lnTo>
                <a:lnTo>
                  <a:pt x="17340718" y="12268558"/>
                </a:lnTo>
                <a:lnTo>
                  <a:pt x="0" y="1226855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7035970" y="7329334"/>
            <a:ext cx="446661" cy="2251170"/>
            <a:chOff x="0" y="0"/>
            <a:chExt cx="595548" cy="3001559"/>
          </a:xfrm>
        </p:grpSpPr>
        <p:sp>
          <p:nvSpPr>
            <p:cNvPr id="4" name="Freeform 4"/>
            <p:cNvSpPr/>
            <p:nvPr/>
          </p:nvSpPr>
          <p:spPr>
            <a:xfrm>
              <a:off x="0" y="375195"/>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0" y="75039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0" y="1125585"/>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0" y="2626365"/>
              <a:ext cx="595548" cy="375195"/>
            </a:xfrm>
            <a:custGeom>
              <a:avLst/>
              <a:gdLst/>
              <a:ahLst/>
              <a:cxnLst/>
              <a:rect l="l" t="t" r="r" b="b"/>
              <a:pathLst>
                <a:path w="595548" h="375195">
                  <a:moveTo>
                    <a:pt x="0" y="0"/>
                  </a:moveTo>
                  <a:lnTo>
                    <a:pt x="595548" y="0"/>
                  </a:lnTo>
                  <a:lnTo>
                    <a:pt x="595548" y="375194"/>
                  </a:lnTo>
                  <a:lnTo>
                    <a:pt x="0" y="3751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0" y="225117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0" y="1875975"/>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0" y="150078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2" name="Freeform 12"/>
          <p:cNvSpPr/>
          <p:nvPr/>
        </p:nvSpPr>
        <p:spPr>
          <a:xfrm>
            <a:off x="2005201" y="221757"/>
            <a:ext cx="14816819" cy="9843485"/>
          </a:xfrm>
          <a:custGeom>
            <a:avLst/>
            <a:gdLst/>
            <a:ahLst/>
            <a:cxnLst/>
            <a:rect l="l" t="t" r="r" b="b"/>
            <a:pathLst>
              <a:path w="14816819" h="9843485">
                <a:moveTo>
                  <a:pt x="0" y="0"/>
                </a:moveTo>
                <a:lnTo>
                  <a:pt x="14816819" y="0"/>
                </a:lnTo>
                <a:lnTo>
                  <a:pt x="14816819" y="9843486"/>
                </a:lnTo>
                <a:lnTo>
                  <a:pt x="0" y="9843486"/>
                </a:lnTo>
                <a:lnTo>
                  <a:pt x="0" y="0"/>
                </a:lnTo>
                <a:close/>
              </a:path>
            </a:pathLst>
          </a:custGeom>
          <a:blipFill>
            <a:blip r:embed="rId6"/>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412111" y="21498"/>
            <a:ext cx="17340717" cy="12268558"/>
          </a:xfrm>
          <a:custGeom>
            <a:avLst/>
            <a:gdLst/>
            <a:ahLst/>
            <a:cxnLst/>
            <a:rect l="l" t="t" r="r" b="b"/>
            <a:pathLst>
              <a:path w="17340717" h="12268558">
                <a:moveTo>
                  <a:pt x="0" y="0"/>
                </a:moveTo>
                <a:lnTo>
                  <a:pt x="17340717" y="0"/>
                </a:lnTo>
                <a:lnTo>
                  <a:pt x="17340717" y="12268557"/>
                </a:lnTo>
                <a:lnTo>
                  <a:pt x="0" y="1226855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62894" y="1527910"/>
            <a:ext cx="17059928" cy="63975"/>
          </a:xfrm>
          <a:custGeom>
            <a:avLst/>
            <a:gdLst/>
            <a:ahLst/>
            <a:cxnLst/>
            <a:rect l="l" t="t" r="r" b="b"/>
            <a:pathLst>
              <a:path w="17059928" h="63975">
                <a:moveTo>
                  <a:pt x="0" y="0"/>
                </a:moveTo>
                <a:lnTo>
                  <a:pt x="17059929" y="0"/>
                </a:lnTo>
                <a:lnTo>
                  <a:pt x="17059929" y="63975"/>
                </a:lnTo>
                <a:lnTo>
                  <a:pt x="0" y="639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17035970" y="7329334"/>
            <a:ext cx="446661" cy="2251170"/>
            <a:chOff x="0" y="0"/>
            <a:chExt cx="595548" cy="3001559"/>
          </a:xfrm>
        </p:grpSpPr>
        <p:sp>
          <p:nvSpPr>
            <p:cNvPr id="5" name="Freeform 5"/>
            <p:cNvSpPr/>
            <p:nvPr/>
          </p:nvSpPr>
          <p:spPr>
            <a:xfrm>
              <a:off x="0" y="375195"/>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0" y="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0" y="75039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0" y="1125585"/>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0" y="2626365"/>
              <a:ext cx="595548" cy="375195"/>
            </a:xfrm>
            <a:custGeom>
              <a:avLst/>
              <a:gdLst/>
              <a:ahLst/>
              <a:cxnLst/>
              <a:rect l="l" t="t" r="r" b="b"/>
              <a:pathLst>
                <a:path w="595548" h="375195">
                  <a:moveTo>
                    <a:pt x="0" y="0"/>
                  </a:moveTo>
                  <a:lnTo>
                    <a:pt x="595548" y="0"/>
                  </a:lnTo>
                  <a:lnTo>
                    <a:pt x="595548" y="375194"/>
                  </a:lnTo>
                  <a:lnTo>
                    <a:pt x="0" y="3751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0" y="225117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0" y="1875975"/>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0" y="150078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
        <p:nvSpPr>
          <p:cNvPr id="13" name="Freeform 13"/>
          <p:cNvSpPr/>
          <p:nvPr/>
        </p:nvSpPr>
        <p:spPr>
          <a:xfrm>
            <a:off x="412111" y="3982636"/>
            <a:ext cx="5331654" cy="3554436"/>
          </a:xfrm>
          <a:custGeom>
            <a:avLst/>
            <a:gdLst/>
            <a:ahLst/>
            <a:cxnLst/>
            <a:rect l="l" t="t" r="r" b="b"/>
            <a:pathLst>
              <a:path w="5331654" h="3554436">
                <a:moveTo>
                  <a:pt x="0" y="0"/>
                </a:moveTo>
                <a:lnTo>
                  <a:pt x="5331654" y="0"/>
                </a:lnTo>
                <a:lnTo>
                  <a:pt x="5331654" y="3554436"/>
                </a:lnTo>
                <a:lnTo>
                  <a:pt x="0" y="3554436"/>
                </a:lnTo>
                <a:lnTo>
                  <a:pt x="0" y="0"/>
                </a:lnTo>
                <a:close/>
              </a:path>
            </a:pathLst>
          </a:custGeom>
          <a:blipFill>
            <a:blip r:embed="rId8"/>
            <a:stretch>
              <a:fillRect/>
            </a:stretch>
          </a:blipFill>
        </p:spPr>
      </p:sp>
      <p:sp>
        <p:nvSpPr>
          <p:cNvPr id="14" name="Freeform 14"/>
          <p:cNvSpPr/>
          <p:nvPr/>
        </p:nvSpPr>
        <p:spPr>
          <a:xfrm>
            <a:off x="5464199" y="5861960"/>
            <a:ext cx="5576073" cy="3718543"/>
          </a:xfrm>
          <a:custGeom>
            <a:avLst/>
            <a:gdLst/>
            <a:ahLst/>
            <a:cxnLst/>
            <a:rect l="l" t="t" r="r" b="b"/>
            <a:pathLst>
              <a:path w="5576073" h="3718543">
                <a:moveTo>
                  <a:pt x="0" y="0"/>
                </a:moveTo>
                <a:lnTo>
                  <a:pt x="5576072" y="0"/>
                </a:lnTo>
                <a:lnTo>
                  <a:pt x="5576072" y="3718544"/>
                </a:lnTo>
                <a:lnTo>
                  <a:pt x="0" y="3718544"/>
                </a:lnTo>
                <a:lnTo>
                  <a:pt x="0" y="0"/>
                </a:lnTo>
                <a:close/>
              </a:path>
            </a:pathLst>
          </a:custGeom>
          <a:blipFill>
            <a:blip r:embed="rId9"/>
            <a:stretch>
              <a:fillRect/>
            </a:stretch>
          </a:blipFill>
        </p:spPr>
      </p:sp>
      <p:sp>
        <p:nvSpPr>
          <p:cNvPr id="15" name="Freeform 15"/>
          <p:cNvSpPr/>
          <p:nvPr/>
        </p:nvSpPr>
        <p:spPr>
          <a:xfrm>
            <a:off x="10789472" y="7007758"/>
            <a:ext cx="5556129" cy="3691353"/>
          </a:xfrm>
          <a:custGeom>
            <a:avLst/>
            <a:gdLst/>
            <a:ahLst/>
            <a:cxnLst/>
            <a:rect l="l" t="t" r="r" b="b"/>
            <a:pathLst>
              <a:path w="5556129" h="3691353">
                <a:moveTo>
                  <a:pt x="0" y="0"/>
                </a:moveTo>
                <a:lnTo>
                  <a:pt x="5556129" y="0"/>
                </a:lnTo>
                <a:lnTo>
                  <a:pt x="5556129" y="3691353"/>
                </a:lnTo>
                <a:lnTo>
                  <a:pt x="0" y="3691353"/>
                </a:lnTo>
                <a:lnTo>
                  <a:pt x="0" y="0"/>
                </a:lnTo>
                <a:close/>
              </a:path>
            </a:pathLst>
          </a:custGeom>
          <a:blipFill>
            <a:blip r:embed="rId10"/>
            <a:stretch>
              <a:fillRect/>
            </a:stretch>
          </a:blipFill>
        </p:spPr>
      </p:sp>
      <p:sp>
        <p:nvSpPr>
          <p:cNvPr id="16" name="Freeform 16"/>
          <p:cNvSpPr/>
          <p:nvPr/>
        </p:nvSpPr>
        <p:spPr>
          <a:xfrm>
            <a:off x="662894" y="1355150"/>
            <a:ext cx="4728912" cy="2382190"/>
          </a:xfrm>
          <a:custGeom>
            <a:avLst/>
            <a:gdLst/>
            <a:ahLst/>
            <a:cxnLst/>
            <a:rect l="l" t="t" r="r" b="b"/>
            <a:pathLst>
              <a:path w="4728912" h="2382190">
                <a:moveTo>
                  <a:pt x="0" y="0"/>
                </a:moveTo>
                <a:lnTo>
                  <a:pt x="4728913" y="0"/>
                </a:lnTo>
                <a:lnTo>
                  <a:pt x="4728913" y="2382189"/>
                </a:lnTo>
                <a:lnTo>
                  <a:pt x="0" y="238218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7" name="Freeform 17"/>
          <p:cNvSpPr/>
          <p:nvPr/>
        </p:nvSpPr>
        <p:spPr>
          <a:xfrm rot="2180178">
            <a:off x="16405328" y="-189446"/>
            <a:ext cx="2695002" cy="2145895"/>
          </a:xfrm>
          <a:custGeom>
            <a:avLst/>
            <a:gdLst/>
            <a:ahLst/>
            <a:cxnLst/>
            <a:rect l="l" t="t" r="r" b="b"/>
            <a:pathLst>
              <a:path w="2695002" h="2145895">
                <a:moveTo>
                  <a:pt x="0" y="0"/>
                </a:moveTo>
                <a:lnTo>
                  <a:pt x="2695001" y="0"/>
                </a:lnTo>
                <a:lnTo>
                  <a:pt x="2695001" y="2145895"/>
                </a:lnTo>
                <a:lnTo>
                  <a:pt x="0" y="214589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8" name="Freeform 18"/>
          <p:cNvSpPr/>
          <p:nvPr/>
        </p:nvSpPr>
        <p:spPr>
          <a:xfrm>
            <a:off x="6320207" y="1559897"/>
            <a:ext cx="10093264" cy="4138238"/>
          </a:xfrm>
          <a:custGeom>
            <a:avLst/>
            <a:gdLst/>
            <a:ahLst/>
            <a:cxnLst/>
            <a:rect l="l" t="t" r="r" b="b"/>
            <a:pathLst>
              <a:path w="10093264" h="4138238">
                <a:moveTo>
                  <a:pt x="0" y="0"/>
                </a:moveTo>
                <a:lnTo>
                  <a:pt x="10093264" y="0"/>
                </a:lnTo>
                <a:lnTo>
                  <a:pt x="10093264" y="4138239"/>
                </a:lnTo>
                <a:lnTo>
                  <a:pt x="0" y="413823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9" name="TextBox 19"/>
          <p:cNvSpPr txBox="1"/>
          <p:nvPr/>
        </p:nvSpPr>
        <p:spPr>
          <a:xfrm>
            <a:off x="1347501" y="159041"/>
            <a:ext cx="15295611" cy="1025443"/>
          </a:xfrm>
          <a:prstGeom prst="rect">
            <a:avLst/>
          </a:prstGeom>
        </p:spPr>
        <p:txBody>
          <a:bodyPr lIns="0" tIns="0" rIns="0" bIns="0" rtlCol="0" anchor="t">
            <a:spAutoFit/>
          </a:bodyPr>
          <a:lstStyle/>
          <a:p>
            <a:pPr algn="l">
              <a:lnSpc>
                <a:spcPts val="8412"/>
              </a:lnSpc>
            </a:pPr>
            <a:r>
              <a:rPr lang="en-US" sz="6008" b="1">
                <a:solidFill>
                  <a:srgbClr val="000000"/>
                </a:solidFill>
                <a:latin typeface="Open Sans Bold"/>
                <a:ea typeface="Open Sans Bold"/>
                <a:cs typeface="Open Sans Bold"/>
                <a:sym typeface="Open Sans Bold"/>
              </a:rPr>
              <a:t>EL DÍA DEL EXAMEN HAY QUE LLEVAR...</a:t>
            </a:r>
          </a:p>
        </p:txBody>
      </p:sp>
      <p:sp>
        <p:nvSpPr>
          <p:cNvPr id="20" name="TextBox 20"/>
          <p:cNvSpPr txBox="1"/>
          <p:nvPr/>
        </p:nvSpPr>
        <p:spPr>
          <a:xfrm>
            <a:off x="6320207" y="2078597"/>
            <a:ext cx="9711391" cy="2803524"/>
          </a:xfrm>
          <a:prstGeom prst="rect">
            <a:avLst/>
          </a:prstGeom>
        </p:spPr>
        <p:txBody>
          <a:bodyPr lIns="0" tIns="0" rIns="0" bIns="0" rtlCol="0" anchor="t">
            <a:spAutoFit/>
          </a:bodyPr>
          <a:lstStyle/>
          <a:p>
            <a:pPr marL="863606" lvl="1" indent="-431803" algn="just">
              <a:lnSpc>
                <a:spcPts val="5600"/>
              </a:lnSpc>
              <a:buFont typeface="Arial"/>
              <a:buChar char="•"/>
            </a:pPr>
            <a:r>
              <a:rPr lang="en-US" sz="4000" b="1">
                <a:solidFill>
                  <a:srgbClr val="131212"/>
                </a:solidFill>
                <a:latin typeface="Open Sans Bold"/>
                <a:ea typeface="Open Sans Bold"/>
                <a:cs typeface="Open Sans Bold"/>
                <a:sym typeface="Open Sans Bold"/>
              </a:rPr>
              <a:t>DNI</a:t>
            </a:r>
          </a:p>
          <a:p>
            <a:pPr marL="863606" lvl="1" indent="-431803" algn="just">
              <a:lnSpc>
                <a:spcPts val="5600"/>
              </a:lnSpc>
              <a:buFont typeface="Arial"/>
              <a:buChar char="•"/>
            </a:pPr>
            <a:r>
              <a:rPr lang="en-US" sz="4000" b="1">
                <a:solidFill>
                  <a:srgbClr val="131212"/>
                </a:solidFill>
                <a:latin typeface="Open Sans Bold"/>
                <a:ea typeface="Open Sans Bold"/>
                <a:cs typeface="Open Sans Bold"/>
                <a:sym typeface="Open Sans Bold"/>
              </a:rPr>
              <a:t>Resguardo de matrícula</a:t>
            </a:r>
          </a:p>
          <a:p>
            <a:pPr marL="863606" lvl="1" indent="-431803" algn="just">
              <a:lnSpc>
                <a:spcPts val="5600"/>
              </a:lnSpc>
              <a:buFont typeface="Arial"/>
              <a:buChar char="•"/>
            </a:pPr>
            <a:r>
              <a:rPr lang="en-US" sz="4000" b="1">
                <a:solidFill>
                  <a:srgbClr val="131212"/>
                </a:solidFill>
                <a:latin typeface="Open Sans Bold"/>
                <a:ea typeface="Open Sans Bold"/>
                <a:cs typeface="Open Sans Bold"/>
                <a:sym typeface="Open Sans Bold"/>
              </a:rPr>
              <a:t>Resguardo del abono de la carta de pago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54368" y="1753810"/>
            <a:ext cx="17340717" cy="12268558"/>
          </a:xfrm>
          <a:custGeom>
            <a:avLst/>
            <a:gdLst/>
            <a:ahLst/>
            <a:cxnLst/>
            <a:rect l="l" t="t" r="r" b="b"/>
            <a:pathLst>
              <a:path w="17340717" h="12268558">
                <a:moveTo>
                  <a:pt x="0" y="0"/>
                </a:moveTo>
                <a:lnTo>
                  <a:pt x="17340717" y="0"/>
                </a:lnTo>
                <a:lnTo>
                  <a:pt x="17340717" y="12268557"/>
                </a:lnTo>
                <a:lnTo>
                  <a:pt x="0" y="1226855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62894" y="1527910"/>
            <a:ext cx="17059928" cy="63975"/>
          </a:xfrm>
          <a:custGeom>
            <a:avLst/>
            <a:gdLst/>
            <a:ahLst/>
            <a:cxnLst/>
            <a:rect l="l" t="t" r="r" b="b"/>
            <a:pathLst>
              <a:path w="17059928" h="63975">
                <a:moveTo>
                  <a:pt x="0" y="0"/>
                </a:moveTo>
                <a:lnTo>
                  <a:pt x="17059929" y="0"/>
                </a:lnTo>
                <a:lnTo>
                  <a:pt x="17059929" y="63975"/>
                </a:lnTo>
                <a:lnTo>
                  <a:pt x="0" y="639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17035970" y="7329334"/>
            <a:ext cx="446661" cy="2251170"/>
            <a:chOff x="0" y="0"/>
            <a:chExt cx="595548" cy="3001559"/>
          </a:xfrm>
        </p:grpSpPr>
        <p:sp>
          <p:nvSpPr>
            <p:cNvPr id="5" name="Freeform 5"/>
            <p:cNvSpPr/>
            <p:nvPr/>
          </p:nvSpPr>
          <p:spPr>
            <a:xfrm>
              <a:off x="0" y="375195"/>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0" y="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0" y="75039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0" y="1125585"/>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0" y="2626365"/>
              <a:ext cx="595548" cy="375195"/>
            </a:xfrm>
            <a:custGeom>
              <a:avLst/>
              <a:gdLst/>
              <a:ahLst/>
              <a:cxnLst/>
              <a:rect l="l" t="t" r="r" b="b"/>
              <a:pathLst>
                <a:path w="595548" h="375195">
                  <a:moveTo>
                    <a:pt x="0" y="0"/>
                  </a:moveTo>
                  <a:lnTo>
                    <a:pt x="595548" y="0"/>
                  </a:lnTo>
                  <a:lnTo>
                    <a:pt x="595548" y="375194"/>
                  </a:lnTo>
                  <a:lnTo>
                    <a:pt x="0" y="3751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0" y="225117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0" y="1875975"/>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0" y="150078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
        <p:nvSpPr>
          <p:cNvPr id="13" name="Freeform 13"/>
          <p:cNvSpPr/>
          <p:nvPr/>
        </p:nvSpPr>
        <p:spPr>
          <a:xfrm rot="918485">
            <a:off x="10766486" y="3001485"/>
            <a:ext cx="6566468" cy="5072597"/>
          </a:xfrm>
          <a:custGeom>
            <a:avLst/>
            <a:gdLst/>
            <a:ahLst/>
            <a:cxnLst/>
            <a:rect l="l" t="t" r="r" b="b"/>
            <a:pathLst>
              <a:path w="6566468" h="5072597">
                <a:moveTo>
                  <a:pt x="0" y="0"/>
                </a:moveTo>
                <a:lnTo>
                  <a:pt x="6566468" y="0"/>
                </a:lnTo>
                <a:lnTo>
                  <a:pt x="6566468" y="5072597"/>
                </a:lnTo>
                <a:lnTo>
                  <a:pt x="0" y="507259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a:off x="998569" y="3462561"/>
            <a:ext cx="1393052" cy="1403258"/>
          </a:xfrm>
          <a:custGeom>
            <a:avLst/>
            <a:gdLst/>
            <a:ahLst/>
            <a:cxnLst/>
            <a:rect l="l" t="t" r="r" b="b"/>
            <a:pathLst>
              <a:path w="1393052" h="1403258">
                <a:moveTo>
                  <a:pt x="0" y="0"/>
                </a:moveTo>
                <a:lnTo>
                  <a:pt x="1393052" y="0"/>
                </a:lnTo>
                <a:lnTo>
                  <a:pt x="1393052" y="1403258"/>
                </a:lnTo>
                <a:lnTo>
                  <a:pt x="0" y="140325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TextBox 15"/>
          <p:cNvSpPr txBox="1"/>
          <p:nvPr/>
        </p:nvSpPr>
        <p:spPr>
          <a:xfrm>
            <a:off x="154368" y="360700"/>
            <a:ext cx="17731703" cy="1002792"/>
          </a:xfrm>
          <a:prstGeom prst="rect">
            <a:avLst/>
          </a:prstGeom>
        </p:spPr>
        <p:txBody>
          <a:bodyPr lIns="0" tIns="0" rIns="0" bIns="0" rtlCol="0" anchor="t">
            <a:spAutoFit/>
          </a:bodyPr>
          <a:lstStyle/>
          <a:p>
            <a:pPr algn="ctr">
              <a:lnSpc>
                <a:spcPts val="8064"/>
              </a:lnSpc>
            </a:pPr>
            <a:r>
              <a:rPr lang="en-US" sz="6300" b="1">
                <a:solidFill>
                  <a:srgbClr val="000000"/>
                </a:solidFill>
                <a:latin typeface="Open Sans Hebrew Bold"/>
                <a:ea typeface="Open Sans Hebrew Bold"/>
                <a:cs typeface="Open Sans Hebrew Bold"/>
                <a:sym typeface="Open Sans Hebrew Bold"/>
              </a:rPr>
              <a:t>SOLICITUD TÍTULO BACHILLERATO </a:t>
            </a:r>
          </a:p>
        </p:txBody>
      </p:sp>
      <p:sp>
        <p:nvSpPr>
          <p:cNvPr id="16" name="TextBox 16"/>
          <p:cNvSpPr txBox="1"/>
          <p:nvPr/>
        </p:nvSpPr>
        <p:spPr>
          <a:xfrm>
            <a:off x="1038458" y="1772860"/>
            <a:ext cx="16456628" cy="2208130"/>
          </a:xfrm>
          <a:prstGeom prst="rect">
            <a:avLst/>
          </a:prstGeom>
        </p:spPr>
        <p:txBody>
          <a:bodyPr lIns="0" tIns="0" rIns="0" bIns="0" rtlCol="0" anchor="t">
            <a:spAutoFit/>
          </a:bodyPr>
          <a:lstStyle/>
          <a:p>
            <a:pPr algn="l">
              <a:lnSpc>
                <a:spcPts val="6917"/>
              </a:lnSpc>
            </a:pPr>
            <a:r>
              <a:rPr lang="en-US" sz="4940" b="1">
                <a:solidFill>
                  <a:srgbClr val="000000"/>
                </a:solidFill>
                <a:latin typeface="Open Sans Bold"/>
                <a:ea typeface="Open Sans Bold"/>
                <a:cs typeface="Open Sans Bold"/>
                <a:sym typeface="Open Sans Bold"/>
              </a:rPr>
              <a:t>CONSULTAR LA WEB DEL CENTRO (SECRETARÍA)</a:t>
            </a:r>
          </a:p>
          <a:p>
            <a:pPr algn="l">
              <a:lnSpc>
                <a:spcPts val="3837"/>
              </a:lnSpc>
            </a:pPr>
            <a:endParaRPr lang="en-US" sz="4940" b="1">
              <a:solidFill>
                <a:srgbClr val="000000"/>
              </a:solidFill>
              <a:latin typeface="Open Sans Bold"/>
              <a:ea typeface="Open Sans Bold"/>
              <a:cs typeface="Open Sans Bold"/>
              <a:sym typeface="Open Sans Bold"/>
            </a:endParaRPr>
          </a:p>
          <a:p>
            <a:pPr algn="l">
              <a:lnSpc>
                <a:spcPts val="6917"/>
              </a:lnSpc>
            </a:pPr>
            <a:endParaRPr lang="en-US" sz="4940" b="1">
              <a:solidFill>
                <a:srgbClr val="000000"/>
              </a:solidFill>
              <a:latin typeface="Open Sans Bold"/>
              <a:ea typeface="Open Sans Bold"/>
              <a:cs typeface="Open Sans Bold"/>
              <a:sym typeface="Open Sans Bold"/>
            </a:endParaRPr>
          </a:p>
        </p:txBody>
      </p:sp>
      <p:sp>
        <p:nvSpPr>
          <p:cNvPr id="17" name="TextBox 17"/>
          <p:cNvSpPr txBox="1"/>
          <p:nvPr/>
        </p:nvSpPr>
        <p:spPr>
          <a:xfrm>
            <a:off x="1310290" y="3673017"/>
            <a:ext cx="769610" cy="887097"/>
          </a:xfrm>
          <a:prstGeom prst="rect">
            <a:avLst/>
          </a:prstGeom>
        </p:spPr>
        <p:txBody>
          <a:bodyPr lIns="0" tIns="0" rIns="0" bIns="0" rtlCol="0" anchor="t">
            <a:spAutoFit/>
          </a:bodyPr>
          <a:lstStyle/>
          <a:p>
            <a:pPr algn="ctr">
              <a:lnSpc>
                <a:spcPts val="7279"/>
              </a:lnSpc>
            </a:pPr>
            <a:r>
              <a:rPr lang="en-US" sz="5199" b="1">
                <a:solidFill>
                  <a:srgbClr val="000000"/>
                </a:solidFill>
                <a:latin typeface="Open Sans Bold"/>
                <a:ea typeface="Open Sans Bold"/>
                <a:cs typeface="Open Sans Bold"/>
                <a:sym typeface="Open Sans Bold"/>
              </a:rPr>
              <a:t>1</a:t>
            </a:r>
          </a:p>
        </p:txBody>
      </p:sp>
      <p:sp>
        <p:nvSpPr>
          <p:cNvPr id="18" name="TextBox 18"/>
          <p:cNvSpPr txBox="1"/>
          <p:nvPr/>
        </p:nvSpPr>
        <p:spPr>
          <a:xfrm>
            <a:off x="2621689" y="5471108"/>
            <a:ext cx="8059558" cy="932813"/>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Open Sans Bold"/>
                <a:ea typeface="Open Sans Bold"/>
                <a:cs typeface="Open Sans Bold"/>
                <a:sym typeface="Open Sans Bold"/>
              </a:rPr>
              <a:t>Cumplimentar solicitud del título</a:t>
            </a:r>
          </a:p>
          <a:p>
            <a:pPr algn="l">
              <a:lnSpc>
                <a:spcPts val="2380"/>
              </a:lnSpc>
              <a:spcBef>
                <a:spcPct val="0"/>
              </a:spcBef>
            </a:pPr>
            <a:endParaRPr lang="en-US" sz="3600" b="1">
              <a:solidFill>
                <a:srgbClr val="000000"/>
              </a:solidFill>
              <a:latin typeface="Open Sans Bold"/>
              <a:ea typeface="Open Sans Bold"/>
              <a:cs typeface="Open Sans Bold"/>
              <a:sym typeface="Open Sans Bold"/>
            </a:endParaRPr>
          </a:p>
        </p:txBody>
      </p:sp>
      <p:sp>
        <p:nvSpPr>
          <p:cNvPr id="19" name="Freeform 19"/>
          <p:cNvSpPr/>
          <p:nvPr/>
        </p:nvSpPr>
        <p:spPr>
          <a:xfrm>
            <a:off x="1047662" y="5513346"/>
            <a:ext cx="1393052" cy="1403258"/>
          </a:xfrm>
          <a:custGeom>
            <a:avLst/>
            <a:gdLst/>
            <a:ahLst/>
            <a:cxnLst/>
            <a:rect l="l" t="t" r="r" b="b"/>
            <a:pathLst>
              <a:path w="1393052" h="1403258">
                <a:moveTo>
                  <a:pt x="0" y="0"/>
                </a:moveTo>
                <a:lnTo>
                  <a:pt x="1393052" y="0"/>
                </a:lnTo>
                <a:lnTo>
                  <a:pt x="1393052" y="1403258"/>
                </a:lnTo>
                <a:lnTo>
                  <a:pt x="0" y="140325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0" name="Freeform 20"/>
          <p:cNvSpPr/>
          <p:nvPr/>
        </p:nvSpPr>
        <p:spPr>
          <a:xfrm>
            <a:off x="998569" y="7725257"/>
            <a:ext cx="1393052" cy="1403258"/>
          </a:xfrm>
          <a:custGeom>
            <a:avLst/>
            <a:gdLst/>
            <a:ahLst/>
            <a:cxnLst/>
            <a:rect l="l" t="t" r="r" b="b"/>
            <a:pathLst>
              <a:path w="1393052" h="1403258">
                <a:moveTo>
                  <a:pt x="0" y="0"/>
                </a:moveTo>
                <a:lnTo>
                  <a:pt x="1393052" y="0"/>
                </a:lnTo>
                <a:lnTo>
                  <a:pt x="1393052" y="1403257"/>
                </a:lnTo>
                <a:lnTo>
                  <a:pt x="0" y="140325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1" name="TextBox 21"/>
          <p:cNvSpPr txBox="1"/>
          <p:nvPr/>
        </p:nvSpPr>
        <p:spPr>
          <a:xfrm>
            <a:off x="1359383" y="5723801"/>
            <a:ext cx="769610" cy="887097"/>
          </a:xfrm>
          <a:prstGeom prst="rect">
            <a:avLst/>
          </a:prstGeom>
        </p:spPr>
        <p:txBody>
          <a:bodyPr lIns="0" tIns="0" rIns="0" bIns="0" rtlCol="0" anchor="t">
            <a:spAutoFit/>
          </a:bodyPr>
          <a:lstStyle/>
          <a:p>
            <a:pPr algn="ctr">
              <a:lnSpc>
                <a:spcPts val="7279"/>
              </a:lnSpc>
            </a:pPr>
            <a:r>
              <a:rPr lang="en-US" sz="5199" b="1">
                <a:solidFill>
                  <a:srgbClr val="000000"/>
                </a:solidFill>
                <a:latin typeface="Open Sans Bold"/>
                <a:ea typeface="Open Sans Bold"/>
                <a:cs typeface="Open Sans Bold"/>
                <a:sym typeface="Open Sans Bold"/>
              </a:rPr>
              <a:t>2</a:t>
            </a:r>
          </a:p>
        </p:txBody>
      </p:sp>
      <p:sp>
        <p:nvSpPr>
          <p:cNvPr id="22" name="TextBox 22"/>
          <p:cNvSpPr txBox="1"/>
          <p:nvPr/>
        </p:nvSpPr>
        <p:spPr>
          <a:xfrm>
            <a:off x="1314384" y="7935712"/>
            <a:ext cx="769610" cy="887097"/>
          </a:xfrm>
          <a:prstGeom prst="rect">
            <a:avLst/>
          </a:prstGeom>
        </p:spPr>
        <p:txBody>
          <a:bodyPr lIns="0" tIns="0" rIns="0" bIns="0" rtlCol="0" anchor="t">
            <a:spAutoFit/>
          </a:bodyPr>
          <a:lstStyle/>
          <a:p>
            <a:pPr algn="ctr">
              <a:lnSpc>
                <a:spcPts val="7279"/>
              </a:lnSpc>
            </a:pPr>
            <a:r>
              <a:rPr lang="en-US" sz="5199" b="1">
                <a:solidFill>
                  <a:srgbClr val="000000"/>
                </a:solidFill>
                <a:latin typeface="Open Sans Bold"/>
                <a:ea typeface="Open Sans Bold"/>
                <a:cs typeface="Open Sans Bold"/>
                <a:sym typeface="Open Sans Bold"/>
              </a:rPr>
              <a:t>3</a:t>
            </a:r>
          </a:p>
        </p:txBody>
      </p:sp>
      <p:sp>
        <p:nvSpPr>
          <p:cNvPr id="23" name="TextBox 23"/>
          <p:cNvSpPr txBox="1"/>
          <p:nvPr/>
        </p:nvSpPr>
        <p:spPr>
          <a:xfrm>
            <a:off x="2621689" y="3701592"/>
            <a:ext cx="13953403" cy="613409"/>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Open Sans Bold"/>
                <a:ea typeface="Open Sans Bold"/>
                <a:cs typeface="Open Sans Bold"/>
                <a:sym typeface="Open Sans Bold"/>
              </a:rPr>
              <a:t>Pago de tasas según el modelo 030</a:t>
            </a:r>
          </a:p>
        </p:txBody>
      </p:sp>
      <p:sp>
        <p:nvSpPr>
          <p:cNvPr id="24" name="TextBox 24"/>
          <p:cNvSpPr txBox="1"/>
          <p:nvPr/>
        </p:nvSpPr>
        <p:spPr>
          <a:xfrm>
            <a:off x="2440714" y="7899202"/>
            <a:ext cx="11337733" cy="1780539"/>
          </a:xfrm>
          <a:prstGeom prst="rect">
            <a:avLst/>
          </a:prstGeom>
        </p:spPr>
        <p:txBody>
          <a:bodyPr lIns="0" tIns="0" rIns="0" bIns="0" rtlCol="0" anchor="t">
            <a:spAutoFit/>
          </a:bodyPr>
          <a:lstStyle/>
          <a:p>
            <a:pPr algn="ctr">
              <a:lnSpc>
                <a:spcPts val="4760"/>
              </a:lnSpc>
              <a:spcBef>
                <a:spcPct val="0"/>
              </a:spcBef>
            </a:pPr>
            <a:r>
              <a:rPr lang="en-US" sz="3400" b="1">
                <a:solidFill>
                  <a:srgbClr val="000000"/>
                </a:solidFill>
                <a:latin typeface="Open Sans Bold"/>
                <a:ea typeface="Open Sans Bold"/>
                <a:cs typeface="Open Sans Bold"/>
                <a:sym typeface="Open Sans Bold"/>
              </a:rPr>
              <a:t>Fotocopia DNI en vigor y título de familia numerosa o algún otro criterio que afecte al precio de las tasas públicas.</a:t>
            </a:r>
          </a:p>
        </p:txBody>
      </p:sp>
      <p:sp>
        <p:nvSpPr>
          <p:cNvPr id="25" name="TextBox 25"/>
          <p:cNvSpPr txBox="1"/>
          <p:nvPr/>
        </p:nvSpPr>
        <p:spPr>
          <a:xfrm rot="893802">
            <a:off x="11050645" y="3999467"/>
            <a:ext cx="6498651" cy="3583939"/>
          </a:xfrm>
          <a:prstGeom prst="rect">
            <a:avLst/>
          </a:prstGeom>
        </p:spPr>
        <p:txBody>
          <a:bodyPr lIns="0" tIns="0" rIns="0" bIns="0" rtlCol="0" anchor="t">
            <a:spAutoFit/>
          </a:bodyPr>
          <a:lstStyle/>
          <a:p>
            <a:pPr algn="ctr">
              <a:lnSpc>
                <a:spcPts val="4060"/>
              </a:lnSpc>
              <a:spcBef>
                <a:spcPct val="0"/>
              </a:spcBef>
            </a:pPr>
            <a:r>
              <a:rPr lang="en-US" sz="2900" b="1">
                <a:solidFill>
                  <a:srgbClr val="000000"/>
                </a:solidFill>
                <a:latin typeface="Open Sans Bold"/>
                <a:ea typeface="Open Sans Bold"/>
                <a:cs typeface="Open Sans Bold"/>
                <a:sym typeface="Open Sans Bold"/>
              </a:rPr>
              <a:t>EL MISMO DÍA QUE VENÍS AL INSTITUTO A REALIZAR LA MATRÍCULA DE EvAU, ES MUY RECOMENDABLE QUE APROVECHÉIS Y TRAMITÉIS LA SOLICITUD DEL TÍTULO DE BACHILLERATO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2743200" y="6572558"/>
            <a:ext cx="12801600" cy="32004"/>
          </a:xfrm>
          <a:custGeom>
            <a:avLst/>
            <a:gdLst/>
            <a:ahLst/>
            <a:cxnLst/>
            <a:rect l="l" t="t" r="r" b="b"/>
            <a:pathLst>
              <a:path w="12801600" h="32004">
                <a:moveTo>
                  <a:pt x="0" y="0"/>
                </a:moveTo>
                <a:lnTo>
                  <a:pt x="12801600" y="0"/>
                </a:lnTo>
                <a:lnTo>
                  <a:pt x="12801600" y="32004"/>
                </a:lnTo>
                <a:lnTo>
                  <a:pt x="0" y="320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2743200" y="3108107"/>
            <a:ext cx="12801600" cy="32004"/>
          </a:xfrm>
          <a:custGeom>
            <a:avLst/>
            <a:gdLst/>
            <a:ahLst/>
            <a:cxnLst/>
            <a:rect l="l" t="t" r="r" b="b"/>
            <a:pathLst>
              <a:path w="12801600" h="32004">
                <a:moveTo>
                  <a:pt x="0" y="0"/>
                </a:moveTo>
                <a:lnTo>
                  <a:pt x="12801600" y="0"/>
                </a:lnTo>
                <a:lnTo>
                  <a:pt x="12801600" y="32004"/>
                </a:lnTo>
                <a:lnTo>
                  <a:pt x="0" y="320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5400000">
            <a:off x="16187542" y="-2831497"/>
            <a:ext cx="3605593" cy="4114800"/>
          </a:xfrm>
          <a:custGeom>
            <a:avLst/>
            <a:gdLst/>
            <a:ahLst/>
            <a:cxnLst/>
            <a:rect l="l" t="t" r="r" b="b"/>
            <a:pathLst>
              <a:path w="3605593" h="4114800">
                <a:moveTo>
                  <a:pt x="0" y="0"/>
                </a:moveTo>
                <a:lnTo>
                  <a:pt x="3605593" y="0"/>
                </a:lnTo>
                <a:lnTo>
                  <a:pt x="360559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TextBox 6"/>
          <p:cNvSpPr txBox="1"/>
          <p:nvPr/>
        </p:nvSpPr>
        <p:spPr>
          <a:xfrm>
            <a:off x="2743200" y="3690091"/>
            <a:ext cx="12801600" cy="2231130"/>
          </a:xfrm>
          <a:prstGeom prst="rect">
            <a:avLst/>
          </a:prstGeom>
        </p:spPr>
        <p:txBody>
          <a:bodyPr lIns="0" tIns="0" rIns="0" bIns="0" rtlCol="0" anchor="t">
            <a:spAutoFit/>
          </a:bodyPr>
          <a:lstStyle/>
          <a:p>
            <a:pPr algn="ctr">
              <a:lnSpc>
                <a:spcPts val="18249"/>
              </a:lnSpc>
              <a:spcBef>
                <a:spcPct val="0"/>
              </a:spcBef>
            </a:pPr>
            <a:r>
              <a:rPr lang="en-US" sz="13035" b="1">
                <a:solidFill>
                  <a:srgbClr val="FFFFFF"/>
                </a:solidFill>
                <a:latin typeface="Open Sans Hebrew Bold"/>
                <a:ea typeface="Open Sans Hebrew Bold"/>
                <a:cs typeface="Open Sans Hebrew Bold"/>
                <a:sym typeface="Open Sans Hebrew Bold"/>
              </a:rPr>
              <a:t>¡¡¡SUERTE!!!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67403" y="3434628"/>
            <a:ext cx="540586" cy="540586"/>
          </a:xfrm>
          <a:custGeom>
            <a:avLst/>
            <a:gdLst/>
            <a:ahLst/>
            <a:cxnLst/>
            <a:rect l="l" t="t" r="r" b="b"/>
            <a:pathLst>
              <a:path w="540586" h="540586">
                <a:moveTo>
                  <a:pt x="0" y="0"/>
                </a:moveTo>
                <a:lnTo>
                  <a:pt x="540585" y="0"/>
                </a:lnTo>
                <a:lnTo>
                  <a:pt x="540585" y="540585"/>
                </a:lnTo>
                <a:lnTo>
                  <a:pt x="0" y="5405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350305" y="9278220"/>
            <a:ext cx="18288000" cy="1557867"/>
          </a:xfrm>
          <a:custGeom>
            <a:avLst/>
            <a:gdLst/>
            <a:ahLst/>
            <a:cxnLst/>
            <a:rect l="l" t="t" r="r" b="b"/>
            <a:pathLst>
              <a:path w="18288000" h="1557867">
                <a:moveTo>
                  <a:pt x="0" y="0"/>
                </a:moveTo>
                <a:lnTo>
                  <a:pt x="18288000" y="0"/>
                </a:lnTo>
                <a:lnTo>
                  <a:pt x="18288000" y="1557866"/>
                </a:lnTo>
                <a:lnTo>
                  <a:pt x="0" y="15578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2620649">
            <a:off x="588453" y="7503654"/>
            <a:ext cx="3382842" cy="955653"/>
          </a:xfrm>
          <a:custGeom>
            <a:avLst/>
            <a:gdLst/>
            <a:ahLst/>
            <a:cxnLst/>
            <a:rect l="l" t="t" r="r" b="b"/>
            <a:pathLst>
              <a:path w="3382842" h="955653">
                <a:moveTo>
                  <a:pt x="0" y="0"/>
                </a:moveTo>
                <a:lnTo>
                  <a:pt x="3382842" y="0"/>
                </a:lnTo>
                <a:lnTo>
                  <a:pt x="3382842" y="955652"/>
                </a:lnTo>
                <a:lnTo>
                  <a:pt x="0" y="9556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2557035">
            <a:off x="14655681" y="7343672"/>
            <a:ext cx="646899" cy="1888758"/>
          </a:xfrm>
          <a:custGeom>
            <a:avLst/>
            <a:gdLst/>
            <a:ahLst/>
            <a:cxnLst/>
            <a:rect l="l" t="t" r="r" b="b"/>
            <a:pathLst>
              <a:path w="646899" h="1888758">
                <a:moveTo>
                  <a:pt x="0" y="0"/>
                </a:moveTo>
                <a:lnTo>
                  <a:pt x="646900" y="0"/>
                </a:lnTo>
                <a:lnTo>
                  <a:pt x="646900" y="1888757"/>
                </a:lnTo>
                <a:lnTo>
                  <a:pt x="0" y="188875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8348835">
            <a:off x="8471001" y="7586086"/>
            <a:ext cx="763572" cy="598450"/>
          </a:xfrm>
          <a:custGeom>
            <a:avLst/>
            <a:gdLst/>
            <a:ahLst/>
            <a:cxnLst/>
            <a:rect l="l" t="t" r="r" b="b"/>
            <a:pathLst>
              <a:path w="763572" h="598450">
                <a:moveTo>
                  <a:pt x="0" y="0"/>
                </a:moveTo>
                <a:lnTo>
                  <a:pt x="763572" y="0"/>
                </a:lnTo>
                <a:lnTo>
                  <a:pt x="763572" y="598450"/>
                </a:lnTo>
                <a:lnTo>
                  <a:pt x="0" y="5984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100548" y="1764264"/>
            <a:ext cx="3613679" cy="1799583"/>
          </a:xfrm>
          <a:custGeom>
            <a:avLst/>
            <a:gdLst/>
            <a:ahLst/>
            <a:cxnLst/>
            <a:rect l="l" t="t" r="r" b="b"/>
            <a:pathLst>
              <a:path w="3613679" h="1799583">
                <a:moveTo>
                  <a:pt x="0" y="0"/>
                </a:moveTo>
                <a:lnTo>
                  <a:pt x="3613678" y="0"/>
                </a:lnTo>
                <a:lnTo>
                  <a:pt x="3613678" y="1799583"/>
                </a:lnTo>
                <a:lnTo>
                  <a:pt x="0" y="179958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a:off x="-40504" y="0"/>
            <a:ext cx="18328504" cy="1561317"/>
          </a:xfrm>
          <a:custGeom>
            <a:avLst/>
            <a:gdLst/>
            <a:ahLst/>
            <a:cxnLst/>
            <a:rect l="l" t="t" r="r" b="b"/>
            <a:pathLst>
              <a:path w="18328504" h="1561317">
                <a:moveTo>
                  <a:pt x="0" y="0"/>
                </a:moveTo>
                <a:lnTo>
                  <a:pt x="18328504" y="0"/>
                </a:lnTo>
                <a:lnTo>
                  <a:pt x="18328504" y="1561317"/>
                </a:lnTo>
                <a:lnTo>
                  <a:pt x="0" y="15613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6997560" y="1787440"/>
            <a:ext cx="3613679" cy="1799583"/>
          </a:xfrm>
          <a:custGeom>
            <a:avLst/>
            <a:gdLst/>
            <a:ahLst/>
            <a:cxnLst/>
            <a:rect l="l" t="t" r="r" b="b"/>
            <a:pathLst>
              <a:path w="3613679" h="1799583">
                <a:moveTo>
                  <a:pt x="0" y="0"/>
                </a:moveTo>
                <a:lnTo>
                  <a:pt x="3613679" y="0"/>
                </a:lnTo>
                <a:lnTo>
                  <a:pt x="3613679" y="1799583"/>
                </a:lnTo>
                <a:lnTo>
                  <a:pt x="0" y="179958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13492070" y="1787440"/>
            <a:ext cx="3613679" cy="1799583"/>
          </a:xfrm>
          <a:custGeom>
            <a:avLst/>
            <a:gdLst/>
            <a:ahLst/>
            <a:cxnLst/>
            <a:rect l="l" t="t" r="r" b="b"/>
            <a:pathLst>
              <a:path w="3613679" h="1799583">
                <a:moveTo>
                  <a:pt x="0" y="0"/>
                </a:moveTo>
                <a:lnTo>
                  <a:pt x="3613678" y="0"/>
                </a:lnTo>
                <a:lnTo>
                  <a:pt x="3613678" y="1799583"/>
                </a:lnTo>
                <a:lnTo>
                  <a:pt x="0" y="179958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TextBox 11"/>
          <p:cNvSpPr txBox="1"/>
          <p:nvPr/>
        </p:nvSpPr>
        <p:spPr>
          <a:xfrm>
            <a:off x="5550061" y="3918063"/>
            <a:ext cx="5379009" cy="3648710"/>
          </a:xfrm>
          <a:prstGeom prst="rect">
            <a:avLst/>
          </a:prstGeom>
        </p:spPr>
        <p:txBody>
          <a:bodyPr lIns="0" tIns="0" rIns="0" bIns="0" rtlCol="0" anchor="t">
            <a:spAutoFit/>
          </a:bodyPr>
          <a:lstStyle/>
          <a:p>
            <a:pPr marL="561344" lvl="1" indent="-280672" algn="l">
              <a:lnSpc>
                <a:spcPts val="3640"/>
              </a:lnSpc>
              <a:buFont typeface="Arial"/>
              <a:buChar char="•"/>
            </a:pPr>
            <a:r>
              <a:rPr lang="en-US" sz="2600">
                <a:solidFill>
                  <a:srgbClr val="000000"/>
                </a:solidFill>
                <a:latin typeface="Open Sans"/>
                <a:ea typeface="Open Sans"/>
                <a:cs typeface="Open Sans"/>
                <a:sym typeface="Open Sans"/>
              </a:rPr>
              <a:t>Enseñanzas artísticas superiores</a:t>
            </a:r>
          </a:p>
          <a:p>
            <a:pPr marL="561344" lvl="1" indent="-280672" algn="l">
              <a:lnSpc>
                <a:spcPts val="3640"/>
              </a:lnSpc>
              <a:buFont typeface="Arial"/>
              <a:buChar char="•"/>
            </a:pPr>
            <a:r>
              <a:rPr lang="en-US" sz="2600">
                <a:solidFill>
                  <a:srgbClr val="000000"/>
                </a:solidFill>
                <a:latin typeface="Open Sans"/>
                <a:ea typeface="Open Sans"/>
                <a:cs typeface="Open Sans"/>
                <a:sym typeface="Open Sans"/>
              </a:rPr>
              <a:t>Enseñanzas deportivas grado superior. </a:t>
            </a:r>
          </a:p>
          <a:p>
            <a:pPr marL="561344" lvl="1" indent="-280672" algn="l">
              <a:lnSpc>
                <a:spcPts val="3640"/>
              </a:lnSpc>
              <a:buFont typeface="Arial"/>
              <a:buChar char="•"/>
            </a:pPr>
            <a:r>
              <a:rPr lang="en-US" sz="2600">
                <a:solidFill>
                  <a:srgbClr val="000000"/>
                </a:solidFill>
                <a:latin typeface="Open Sans"/>
                <a:ea typeface="Open Sans"/>
                <a:cs typeface="Open Sans"/>
                <a:sym typeface="Open Sans"/>
              </a:rPr>
              <a:t>Ciclo formativo de grado superior</a:t>
            </a:r>
          </a:p>
          <a:p>
            <a:pPr marL="561344" lvl="1" indent="-280672" algn="l">
              <a:lnSpc>
                <a:spcPts val="3640"/>
              </a:lnSpc>
              <a:buFont typeface="Arial"/>
              <a:buChar char="•"/>
            </a:pPr>
            <a:r>
              <a:rPr lang="en-US" sz="2600">
                <a:solidFill>
                  <a:srgbClr val="000000"/>
                </a:solidFill>
                <a:latin typeface="Open Sans"/>
                <a:ea typeface="Open Sans"/>
                <a:cs typeface="Open Sans"/>
                <a:sym typeface="Open Sans"/>
              </a:rPr>
              <a:t>Enseñanzas profesionales diseño y artes grado superior</a:t>
            </a:r>
          </a:p>
        </p:txBody>
      </p:sp>
      <p:sp>
        <p:nvSpPr>
          <p:cNvPr id="12" name="Freeform 12"/>
          <p:cNvSpPr/>
          <p:nvPr/>
        </p:nvSpPr>
        <p:spPr>
          <a:xfrm rot="1767442">
            <a:off x="4315043" y="1158805"/>
            <a:ext cx="2470035" cy="7383258"/>
          </a:xfrm>
          <a:custGeom>
            <a:avLst/>
            <a:gdLst/>
            <a:ahLst/>
            <a:cxnLst/>
            <a:rect l="l" t="t" r="r" b="b"/>
            <a:pathLst>
              <a:path w="2470035" h="7383258">
                <a:moveTo>
                  <a:pt x="0" y="0"/>
                </a:moveTo>
                <a:lnTo>
                  <a:pt x="2470036" y="0"/>
                </a:lnTo>
                <a:lnTo>
                  <a:pt x="2470036" y="7383258"/>
                </a:lnTo>
                <a:lnTo>
                  <a:pt x="0" y="738325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3" name="Freeform 13"/>
          <p:cNvSpPr/>
          <p:nvPr/>
        </p:nvSpPr>
        <p:spPr>
          <a:xfrm>
            <a:off x="5149413" y="8032228"/>
            <a:ext cx="7948670" cy="1462927"/>
          </a:xfrm>
          <a:custGeom>
            <a:avLst/>
            <a:gdLst/>
            <a:ahLst/>
            <a:cxnLst/>
            <a:rect l="l" t="t" r="r" b="b"/>
            <a:pathLst>
              <a:path w="7948670" h="1462927">
                <a:moveTo>
                  <a:pt x="0" y="0"/>
                </a:moveTo>
                <a:lnTo>
                  <a:pt x="7948670" y="0"/>
                </a:lnTo>
                <a:lnTo>
                  <a:pt x="7948670" y="1462927"/>
                </a:lnTo>
                <a:lnTo>
                  <a:pt x="0" y="1462927"/>
                </a:lnTo>
                <a:lnTo>
                  <a:pt x="0" y="0"/>
                </a:lnTo>
                <a:close/>
              </a:path>
            </a:pathLst>
          </a:custGeom>
          <a:blipFill>
            <a:blip r:embed="rId16"/>
            <a:stretch>
              <a:fillRect t="-205628"/>
            </a:stretch>
          </a:blipFill>
        </p:spPr>
      </p:sp>
      <p:sp>
        <p:nvSpPr>
          <p:cNvPr id="14" name="TextBox 14"/>
          <p:cNvSpPr txBox="1"/>
          <p:nvPr/>
        </p:nvSpPr>
        <p:spPr>
          <a:xfrm>
            <a:off x="434181" y="2426883"/>
            <a:ext cx="3138993" cy="502920"/>
          </a:xfrm>
          <a:prstGeom prst="rect">
            <a:avLst/>
          </a:prstGeom>
        </p:spPr>
        <p:txBody>
          <a:bodyPr lIns="0" tIns="0" rIns="0" bIns="0" rtlCol="0" anchor="t">
            <a:spAutoFit/>
          </a:bodyPr>
          <a:lstStyle/>
          <a:p>
            <a:pPr algn="l">
              <a:lnSpc>
                <a:spcPts val="3989"/>
              </a:lnSpc>
            </a:pPr>
            <a:r>
              <a:rPr lang="en-US" sz="3499">
                <a:solidFill>
                  <a:srgbClr val="000000"/>
                </a:solidFill>
                <a:latin typeface="Open Sans Bold"/>
                <a:ea typeface="Open Sans Bold"/>
                <a:cs typeface="Open Sans Bold"/>
                <a:sym typeface="Open Sans Bold"/>
              </a:rPr>
              <a:t>Con EVAU</a:t>
            </a:r>
          </a:p>
        </p:txBody>
      </p:sp>
      <p:sp>
        <p:nvSpPr>
          <p:cNvPr id="15" name="TextBox 15"/>
          <p:cNvSpPr txBox="1"/>
          <p:nvPr/>
        </p:nvSpPr>
        <p:spPr>
          <a:xfrm>
            <a:off x="100548" y="-123825"/>
            <a:ext cx="18288000" cy="1111238"/>
          </a:xfrm>
          <a:prstGeom prst="rect">
            <a:avLst/>
          </a:prstGeom>
        </p:spPr>
        <p:txBody>
          <a:bodyPr lIns="0" tIns="0" rIns="0" bIns="0" rtlCol="0" anchor="t">
            <a:spAutoFit/>
          </a:bodyPr>
          <a:lstStyle/>
          <a:p>
            <a:pPr algn="ctr">
              <a:lnSpc>
                <a:spcPts val="9100"/>
              </a:lnSpc>
            </a:pPr>
            <a:r>
              <a:rPr lang="en-US" sz="6500" b="1">
                <a:solidFill>
                  <a:srgbClr val="000000"/>
                </a:solidFill>
                <a:latin typeface="Open Sans Bold"/>
                <a:ea typeface="Open Sans Bold"/>
                <a:cs typeface="Open Sans Bold"/>
                <a:sym typeface="Open Sans Bold"/>
              </a:rPr>
              <a:t>OPCIONES AL TERMINAR BACHILLERATO</a:t>
            </a:r>
          </a:p>
        </p:txBody>
      </p:sp>
      <p:sp>
        <p:nvSpPr>
          <p:cNvPr id="16" name="TextBox 16"/>
          <p:cNvSpPr txBox="1"/>
          <p:nvPr/>
        </p:nvSpPr>
        <p:spPr>
          <a:xfrm>
            <a:off x="7234903" y="2426883"/>
            <a:ext cx="3138993" cy="502920"/>
          </a:xfrm>
          <a:prstGeom prst="rect">
            <a:avLst/>
          </a:prstGeom>
        </p:spPr>
        <p:txBody>
          <a:bodyPr lIns="0" tIns="0" rIns="0" bIns="0" rtlCol="0" anchor="t">
            <a:spAutoFit/>
          </a:bodyPr>
          <a:lstStyle/>
          <a:p>
            <a:pPr algn="l">
              <a:lnSpc>
                <a:spcPts val="3989"/>
              </a:lnSpc>
            </a:pPr>
            <a:r>
              <a:rPr lang="en-US" sz="3499">
                <a:solidFill>
                  <a:srgbClr val="000000"/>
                </a:solidFill>
                <a:latin typeface="Open Sans Bold"/>
                <a:ea typeface="Open Sans Bold"/>
                <a:cs typeface="Open Sans Bold"/>
                <a:sym typeface="Open Sans Bold"/>
              </a:rPr>
              <a:t>Sin EVAU</a:t>
            </a:r>
          </a:p>
        </p:txBody>
      </p:sp>
      <p:sp>
        <p:nvSpPr>
          <p:cNvPr id="17" name="TextBox 17"/>
          <p:cNvSpPr txBox="1"/>
          <p:nvPr/>
        </p:nvSpPr>
        <p:spPr>
          <a:xfrm>
            <a:off x="13611441" y="2215363"/>
            <a:ext cx="3374937" cy="972312"/>
          </a:xfrm>
          <a:prstGeom prst="rect">
            <a:avLst/>
          </a:prstGeom>
        </p:spPr>
        <p:txBody>
          <a:bodyPr lIns="0" tIns="0" rIns="0" bIns="0" rtlCol="0" anchor="t">
            <a:spAutoFit/>
          </a:bodyPr>
          <a:lstStyle/>
          <a:p>
            <a:pPr algn="l">
              <a:lnSpc>
                <a:spcPts val="3989"/>
              </a:lnSpc>
            </a:pPr>
            <a:r>
              <a:rPr lang="en-US" sz="3499">
                <a:solidFill>
                  <a:srgbClr val="000000"/>
                </a:solidFill>
                <a:latin typeface="Open Sans Bold"/>
                <a:ea typeface="Open Sans Bold"/>
                <a:cs typeface="Open Sans Bold"/>
                <a:sym typeface="Open Sans Bold"/>
              </a:rPr>
              <a:t>Funcionariado</a:t>
            </a:r>
          </a:p>
          <a:p>
            <a:pPr algn="ctr">
              <a:lnSpc>
                <a:spcPts val="1938"/>
              </a:lnSpc>
            </a:pPr>
            <a:r>
              <a:rPr lang="en-US" sz="1700" i="1">
                <a:solidFill>
                  <a:srgbClr val="000000"/>
                </a:solidFill>
                <a:latin typeface="Open Sans Bold Italics"/>
                <a:ea typeface="Open Sans Bold Italics"/>
                <a:cs typeface="Open Sans Bold Italics"/>
                <a:sym typeface="Open Sans Bold Italics"/>
              </a:rPr>
              <a:t>(título de bachiller o equivalente)</a:t>
            </a:r>
          </a:p>
        </p:txBody>
      </p:sp>
      <p:sp>
        <p:nvSpPr>
          <p:cNvPr id="18" name="TextBox 18"/>
          <p:cNvSpPr txBox="1"/>
          <p:nvPr/>
        </p:nvSpPr>
        <p:spPr>
          <a:xfrm>
            <a:off x="100548" y="3990671"/>
            <a:ext cx="3923473" cy="2277110"/>
          </a:xfrm>
          <a:prstGeom prst="rect">
            <a:avLst/>
          </a:prstGeom>
        </p:spPr>
        <p:txBody>
          <a:bodyPr lIns="0" tIns="0" rIns="0" bIns="0" rtlCol="0" anchor="t">
            <a:spAutoFit/>
          </a:bodyPr>
          <a:lstStyle/>
          <a:p>
            <a:pPr marL="561344" lvl="1" indent="-280672" algn="just">
              <a:lnSpc>
                <a:spcPts val="3640"/>
              </a:lnSpc>
              <a:buFont typeface="Arial"/>
              <a:buChar char="•"/>
            </a:pPr>
            <a:r>
              <a:rPr lang="en-US" sz="2600">
                <a:solidFill>
                  <a:srgbClr val="000000"/>
                </a:solidFill>
                <a:latin typeface="Open Sans"/>
                <a:ea typeface="Open Sans"/>
                <a:cs typeface="Open Sans"/>
                <a:sym typeface="Open Sans"/>
              </a:rPr>
              <a:t>Grado Universitario</a:t>
            </a:r>
          </a:p>
          <a:p>
            <a:pPr algn="just">
              <a:lnSpc>
                <a:spcPts val="3640"/>
              </a:lnSpc>
            </a:pPr>
            <a:endParaRPr lang="en-US" sz="2600">
              <a:solidFill>
                <a:srgbClr val="000000"/>
              </a:solidFill>
              <a:latin typeface="Open Sans"/>
              <a:ea typeface="Open Sans"/>
              <a:cs typeface="Open Sans"/>
              <a:sym typeface="Open Sans"/>
            </a:endParaRPr>
          </a:p>
          <a:p>
            <a:pPr marL="561344" lvl="1" indent="-280672" algn="just">
              <a:lnSpc>
                <a:spcPts val="3640"/>
              </a:lnSpc>
              <a:buFont typeface="Arial"/>
              <a:buChar char="•"/>
            </a:pPr>
            <a:r>
              <a:rPr lang="en-US" sz="2600">
                <a:solidFill>
                  <a:srgbClr val="000000"/>
                </a:solidFill>
                <a:latin typeface="Open Sans"/>
                <a:ea typeface="Open Sans"/>
                <a:cs typeface="Open Sans"/>
                <a:sym typeface="Open Sans"/>
              </a:rPr>
              <a:t>Cuerpos y fuerzas de seguridad del estado (escala superior)</a:t>
            </a:r>
          </a:p>
        </p:txBody>
      </p:sp>
      <p:sp>
        <p:nvSpPr>
          <p:cNvPr id="19" name="TextBox 19"/>
          <p:cNvSpPr txBox="1"/>
          <p:nvPr/>
        </p:nvSpPr>
        <p:spPr>
          <a:xfrm>
            <a:off x="12043140" y="3755997"/>
            <a:ext cx="5945274" cy="4105910"/>
          </a:xfrm>
          <a:prstGeom prst="rect">
            <a:avLst/>
          </a:prstGeom>
        </p:spPr>
        <p:txBody>
          <a:bodyPr lIns="0" tIns="0" rIns="0" bIns="0" rtlCol="0" anchor="t">
            <a:spAutoFit/>
          </a:bodyPr>
          <a:lstStyle/>
          <a:p>
            <a:pPr marL="561344" lvl="1" indent="-280672" algn="l">
              <a:lnSpc>
                <a:spcPts val="3640"/>
              </a:lnSpc>
              <a:buFont typeface="Arial"/>
              <a:buChar char="•"/>
            </a:pPr>
            <a:r>
              <a:rPr lang="en-US" sz="2600">
                <a:solidFill>
                  <a:srgbClr val="000000"/>
                </a:solidFill>
                <a:latin typeface="Open Sans"/>
                <a:ea typeface="Open Sans"/>
                <a:cs typeface="Open Sans"/>
                <a:sym typeface="Open Sans"/>
              </a:rPr>
              <a:t>Cuerpos y fuerzas de seguridad y del estado: policía, bomberos, guardia civil...</a:t>
            </a:r>
          </a:p>
          <a:p>
            <a:pPr marL="561344" lvl="1" indent="-280672" algn="l">
              <a:lnSpc>
                <a:spcPts val="3640"/>
              </a:lnSpc>
              <a:buFont typeface="Arial"/>
              <a:buChar char="•"/>
            </a:pPr>
            <a:r>
              <a:rPr lang="en-US" sz="2600">
                <a:solidFill>
                  <a:srgbClr val="000000"/>
                </a:solidFill>
                <a:latin typeface="Open Sans"/>
                <a:ea typeface="Open Sans"/>
                <a:cs typeface="Open Sans"/>
                <a:sym typeface="Open Sans"/>
              </a:rPr>
              <a:t> Otros: ayudante de instituciones penitenciarias, auxiliar administrativo, de justicia....</a:t>
            </a:r>
          </a:p>
          <a:p>
            <a:pPr algn="l">
              <a:lnSpc>
                <a:spcPts val="3640"/>
              </a:lnSpc>
            </a:pPr>
            <a:r>
              <a:rPr lang="en-US" sz="2600">
                <a:solidFill>
                  <a:srgbClr val="000000"/>
                </a:solidFill>
                <a:latin typeface="Open Sans"/>
                <a:ea typeface="Open Sans"/>
                <a:cs typeface="Open Sans"/>
                <a:sym typeface="Open Sans"/>
              </a:rPr>
              <a:t>Para acceder a escala superior se requerirá mayor titulación académica. </a:t>
            </a:r>
          </a:p>
          <a:p>
            <a:pPr algn="l">
              <a:lnSpc>
                <a:spcPts val="3640"/>
              </a:lnSpc>
            </a:pPr>
            <a:endParaRPr lang="en-US" sz="2600">
              <a:solidFill>
                <a:srgbClr val="000000"/>
              </a:solidFill>
              <a:latin typeface="Open Sans"/>
              <a:ea typeface="Open Sans"/>
              <a:cs typeface="Open Sans"/>
              <a:sym typeface="Open Sans"/>
            </a:endParaRPr>
          </a:p>
        </p:txBody>
      </p:sp>
      <p:sp>
        <p:nvSpPr>
          <p:cNvPr id="20" name="TextBox 20"/>
          <p:cNvSpPr txBox="1"/>
          <p:nvPr/>
        </p:nvSpPr>
        <p:spPr>
          <a:xfrm>
            <a:off x="5402855" y="7966681"/>
            <a:ext cx="7149465" cy="1144258"/>
          </a:xfrm>
          <a:prstGeom prst="rect">
            <a:avLst/>
          </a:prstGeom>
        </p:spPr>
        <p:txBody>
          <a:bodyPr lIns="0" tIns="0" rIns="0" bIns="0" rtlCol="0" anchor="t">
            <a:spAutoFit/>
          </a:bodyPr>
          <a:lstStyle/>
          <a:p>
            <a:pPr algn="ctr">
              <a:lnSpc>
                <a:spcPts val="9380"/>
              </a:lnSpc>
            </a:pPr>
            <a:r>
              <a:rPr lang="en-US" sz="6700" b="1">
                <a:solidFill>
                  <a:srgbClr val="000000"/>
                </a:solidFill>
                <a:latin typeface="Open Sans Bold"/>
                <a:ea typeface="Open Sans Bold"/>
                <a:cs typeface="Open Sans Bold"/>
                <a:sym typeface="Open Sans Bold"/>
              </a:rPr>
              <a:t>Mercado Laboral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4740090" y="5736235"/>
            <a:ext cx="7315200" cy="27432"/>
          </a:xfrm>
          <a:custGeom>
            <a:avLst/>
            <a:gdLst/>
            <a:ahLst/>
            <a:cxnLst/>
            <a:rect l="l" t="t" r="r" b="b"/>
            <a:pathLst>
              <a:path w="7315200" h="27432">
                <a:moveTo>
                  <a:pt x="0" y="0"/>
                </a:moveTo>
                <a:lnTo>
                  <a:pt x="7315200" y="0"/>
                </a:lnTo>
                <a:lnTo>
                  <a:pt x="7315200" y="27432"/>
                </a:lnTo>
                <a:lnTo>
                  <a:pt x="0" y="274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3767290" y="5736235"/>
            <a:ext cx="7315200" cy="27432"/>
          </a:xfrm>
          <a:custGeom>
            <a:avLst/>
            <a:gdLst/>
            <a:ahLst/>
            <a:cxnLst/>
            <a:rect l="l" t="t" r="r" b="b"/>
            <a:pathLst>
              <a:path w="7315200" h="27432">
                <a:moveTo>
                  <a:pt x="0" y="0"/>
                </a:moveTo>
                <a:lnTo>
                  <a:pt x="7315200" y="0"/>
                </a:lnTo>
                <a:lnTo>
                  <a:pt x="7315200" y="27432"/>
                </a:lnTo>
                <a:lnTo>
                  <a:pt x="0" y="27432"/>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9258300"/>
            <a:ext cx="18288000" cy="1557867"/>
          </a:xfrm>
          <a:custGeom>
            <a:avLst/>
            <a:gdLst/>
            <a:ahLst/>
            <a:cxnLst/>
            <a:rect l="l" t="t" r="r" b="b"/>
            <a:pathLst>
              <a:path w="18288000" h="1557867">
                <a:moveTo>
                  <a:pt x="0" y="0"/>
                </a:moveTo>
                <a:lnTo>
                  <a:pt x="18288000" y="0"/>
                </a:lnTo>
                <a:lnTo>
                  <a:pt x="18288000" y="1557867"/>
                </a:lnTo>
                <a:lnTo>
                  <a:pt x="0" y="15578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0" y="0"/>
            <a:ext cx="18288000" cy="9258300"/>
          </a:xfrm>
          <a:custGeom>
            <a:avLst/>
            <a:gdLst/>
            <a:ahLst/>
            <a:cxnLst/>
            <a:rect l="l" t="t" r="r" b="b"/>
            <a:pathLst>
              <a:path w="18288000" h="9258300">
                <a:moveTo>
                  <a:pt x="0" y="0"/>
                </a:moveTo>
                <a:lnTo>
                  <a:pt x="18288000" y="0"/>
                </a:lnTo>
                <a:lnTo>
                  <a:pt x="18288000" y="9258300"/>
                </a:lnTo>
                <a:lnTo>
                  <a:pt x="0" y="9258300"/>
                </a:lnTo>
                <a:lnTo>
                  <a:pt x="0" y="0"/>
                </a:lnTo>
                <a:close/>
              </a:path>
            </a:pathLst>
          </a:custGeom>
          <a:blipFill>
            <a:blip r:embed="rId8"/>
            <a:stretch>
              <a:fillRect t="-43209" b="-54320"/>
            </a:stretch>
          </a:blipFill>
        </p:spPr>
      </p:sp>
      <p:sp>
        <p:nvSpPr>
          <p:cNvPr id="7" name="TextBox 7"/>
          <p:cNvSpPr txBox="1"/>
          <p:nvPr/>
        </p:nvSpPr>
        <p:spPr>
          <a:xfrm>
            <a:off x="2745701" y="244737"/>
            <a:ext cx="12796598" cy="4384413"/>
          </a:xfrm>
          <a:prstGeom prst="rect">
            <a:avLst/>
          </a:prstGeom>
        </p:spPr>
        <p:txBody>
          <a:bodyPr lIns="0" tIns="0" rIns="0" bIns="0" rtlCol="0" anchor="t">
            <a:spAutoFit/>
          </a:bodyPr>
          <a:lstStyle/>
          <a:p>
            <a:pPr algn="ctr">
              <a:lnSpc>
                <a:spcPts val="17689"/>
              </a:lnSpc>
            </a:pPr>
            <a:r>
              <a:rPr lang="en-US" sz="12635" b="1">
                <a:solidFill>
                  <a:srgbClr val="FEA302"/>
                </a:solidFill>
                <a:latin typeface="Open Sans Hebrew Bold"/>
                <a:ea typeface="Open Sans Hebrew Bold"/>
                <a:cs typeface="Open Sans Hebrew Bold"/>
                <a:sym typeface="Open Sans Hebrew Bold"/>
              </a:rPr>
              <a:t>EVAU</a:t>
            </a:r>
          </a:p>
          <a:p>
            <a:pPr algn="ctr">
              <a:lnSpc>
                <a:spcPts val="17689"/>
              </a:lnSpc>
            </a:pPr>
            <a:r>
              <a:rPr lang="en-US" sz="12635" b="1">
                <a:solidFill>
                  <a:srgbClr val="FEA302"/>
                </a:solidFill>
                <a:latin typeface="Open Sans Hebrew Bold"/>
                <a:ea typeface="Open Sans Hebrew Bold"/>
                <a:cs typeface="Open Sans Hebrew Bold"/>
                <a:sym typeface="Open Sans Hebrew Bold"/>
              </a:rPr>
              <a:t> Y </a:t>
            </a:r>
          </a:p>
          <a:p>
            <a:pPr algn="ctr">
              <a:lnSpc>
                <a:spcPts val="17689"/>
              </a:lnSpc>
              <a:spcBef>
                <a:spcPct val="0"/>
              </a:spcBef>
            </a:pPr>
            <a:r>
              <a:rPr lang="en-US" sz="12635" b="1">
                <a:solidFill>
                  <a:srgbClr val="FEA302"/>
                </a:solidFill>
                <a:latin typeface="Open Sans Hebrew Bold"/>
                <a:ea typeface="Open Sans Hebrew Bold"/>
                <a:cs typeface="Open Sans Hebrew Bold"/>
                <a:sym typeface="Open Sans Hebrew Bold"/>
              </a:rPr>
              <a:t>UNIVERSIDAD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1570" y="212349"/>
            <a:ext cx="5919887" cy="9258300"/>
          </a:xfrm>
          <a:custGeom>
            <a:avLst/>
            <a:gdLst/>
            <a:ahLst/>
            <a:cxnLst/>
            <a:rect l="l" t="t" r="r" b="b"/>
            <a:pathLst>
              <a:path w="5919887" h="9258300">
                <a:moveTo>
                  <a:pt x="0" y="0"/>
                </a:moveTo>
                <a:lnTo>
                  <a:pt x="5919888" y="0"/>
                </a:lnTo>
                <a:lnTo>
                  <a:pt x="5919888" y="9258300"/>
                </a:lnTo>
                <a:lnTo>
                  <a:pt x="0" y="9258300"/>
                </a:lnTo>
                <a:lnTo>
                  <a:pt x="0" y="0"/>
                </a:lnTo>
                <a:close/>
              </a:path>
            </a:pathLst>
          </a:custGeom>
          <a:blipFill>
            <a:blip r:embed="rId2"/>
            <a:stretch>
              <a:fillRect l="-14855" t="-10905" r="-921"/>
            </a:stretch>
          </a:blipFill>
        </p:spPr>
      </p:sp>
      <p:sp>
        <p:nvSpPr>
          <p:cNvPr id="3" name="Freeform 3"/>
          <p:cNvSpPr/>
          <p:nvPr/>
        </p:nvSpPr>
        <p:spPr>
          <a:xfrm>
            <a:off x="16667403" y="7019049"/>
            <a:ext cx="540586" cy="540586"/>
          </a:xfrm>
          <a:custGeom>
            <a:avLst/>
            <a:gdLst/>
            <a:ahLst/>
            <a:cxnLst/>
            <a:rect l="l" t="t" r="r" b="b"/>
            <a:pathLst>
              <a:path w="540586" h="540586">
                <a:moveTo>
                  <a:pt x="0" y="0"/>
                </a:moveTo>
                <a:lnTo>
                  <a:pt x="540585" y="0"/>
                </a:lnTo>
                <a:lnTo>
                  <a:pt x="540585" y="540586"/>
                </a:lnTo>
                <a:lnTo>
                  <a:pt x="0" y="5405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5538045" y="6677328"/>
            <a:ext cx="5250803" cy="1764614"/>
          </a:xfrm>
          <a:custGeom>
            <a:avLst/>
            <a:gdLst/>
            <a:ahLst/>
            <a:cxnLst/>
            <a:rect l="l" t="t" r="r" b="b"/>
            <a:pathLst>
              <a:path w="5250803" h="1764614">
                <a:moveTo>
                  <a:pt x="0" y="0"/>
                </a:moveTo>
                <a:lnTo>
                  <a:pt x="5250802" y="0"/>
                </a:lnTo>
                <a:lnTo>
                  <a:pt x="5250802" y="1764614"/>
                </a:lnTo>
                <a:lnTo>
                  <a:pt x="0" y="17646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5544427" y="3378886"/>
            <a:ext cx="5250803" cy="1764614"/>
          </a:xfrm>
          <a:custGeom>
            <a:avLst/>
            <a:gdLst/>
            <a:ahLst/>
            <a:cxnLst/>
            <a:rect l="l" t="t" r="r" b="b"/>
            <a:pathLst>
              <a:path w="5250803" h="1764614">
                <a:moveTo>
                  <a:pt x="0" y="0"/>
                </a:moveTo>
                <a:lnTo>
                  <a:pt x="5250802" y="0"/>
                </a:lnTo>
                <a:lnTo>
                  <a:pt x="5250802" y="1764614"/>
                </a:lnTo>
                <a:lnTo>
                  <a:pt x="0" y="17646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0795229" y="2270926"/>
            <a:ext cx="7492771" cy="3980534"/>
          </a:xfrm>
          <a:custGeom>
            <a:avLst/>
            <a:gdLst/>
            <a:ahLst/>
            <a:cxnLst/>
            <a:rect l="l" t="t" r="r" b="b"/>
            <a:pathLst>
              <a:path w="7492771" h="3980534">
                <a:moveTo>
                  <a:pt x="0" y="0"/>
                </a:moveTo>
                <a:lnTo>
                  <a:pt x="7492771" y="0"/>
                </a:lnTo>
                <a:lnTo>
                  <a:pt x="7492771" y="3980534"/>
                </a:lnTo>
                <a:lnTo>
                  <a:pt x="0" y="398053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TextBox 7"/>
          <p:cNvSpPr txBox="1"/>
          <p:nvPr/>
        </p:nvSpPr>
        <p:spPr>
          <a:xfrm>
            <a:off x="9144000" y="-57150"/>
            <a:ext cx="7026132" cy="1119505"/>
          </a:xfrm>
          <a:prstGeom prst="rect">
            <a:avLst/>
          </a:prstGeom>
        </p:spPr>
        <p:txBody>
          <a:bodyPr lIns="0" tIns="0" rIns="0" bIns="0" rtlCol="0" anchor="t">
            <a:spAutoFit/>
          </a:bodyPr>
          <a:lstStyle/>
          <a:p>
            <a:pPr algn="r">
              <a:lnSpc>
                <a:spcPts val="8959"/>
              </a:lnSpc>
            </a:pPr>
            <a:r>
              <a:rPr lang="en-US" sz="6999">
                <a:solidFill>
                  <a:srgbClr val="000000"/>
                </a:solidFill>
                <a:latin typeface="Open Sans Bold"/>
                <a:ea typeface="Open Sans Bold"/>
                <a:cs typeface="Open Sans Bold"/>
                <a:sym typeface="Open Sans Bold"/>
              </a:rPr>
              <a:t>EVAU, ¿QUÉ ES?</a:t>
            </a:r>
          </a:p>
        </p:txBody>
      </p:sp>
      <p:sp>
        <p:nvSpPr>
          <p:cNvPr id="8" name="TextBox 8"/>
          <p:cNvSpPr txBox="1"/>
          <p:nvPr/>
        </p:nvSpPr>
        <p:spPr>
          <a:xfrm>
            <a:off x="7960418" y="1250925"/>
            <a:ext cx="9997261" cy="1299057"/>
          </a:xfrm>
          <a:prstGeom prst="rect">
            <a:avLst/>
          </a:prstGeom>
        </p:spPr>
        <p:txBody>
          <a:bodyPr lIns="0" tIns="0" rIns="0" bIns="0" rtlCol="0" anchor="t">
            <a:spAutoFit/>
          </a:bodyPr>
          <a:lstStyle/>
          <a:p>
            <a:pPr algn="just">
              <a:lnSpc>
                <a:spcPts val="3473"/>
              </a:lnSpc>
            </a:pPr>
            <a:r>
              <a:rPr lang="en-US" sz="2481">
                <a:solidFill>
                  <a:srgbClr val="000000"/>
                </a:solidFill>
                <a:latin typeface="Playfair Display"/>
                <a:ea typeface="Playfair Display"/>
                <a:cs typeface="Playfair Display"/>
                <a:sym typeface="Playfair Display"/>
              </a:rPr>
              <a:t>La EvAU es la prueba que deben superar los alumnos que han obtenido el título de Bachillerato español para poder acceder a estudios oficiales de grado en la universidad.</a:t>
            </a:r>
          </a:p>
        </p:txBody>
      </p:sp>
      <p:sp>
        <p:nvSpPr>
          <p:cNvPr id="9" name="TextBox 9"/>
          <p:cNvSpPr txBox="1"/>
          <p:nvPr/>
        </p:nvSpPr>
        <p:spPr>
          <a:xfrm>
            <a:off x="16179" y="9605587"/>
            <a:ext cx="3511514" cy="521334"/>
          </a:xfrm>
          <a:prstGeom prst="rect">
            <a:avLst/>
          </a:prstGeom>
        </p:spPr>
        <p:txBody>
          <a:bodyPr lIns="0" tIns="0" rIns="0" bIns="0" rtlCol="0" anchor="t">
            <a:spAutoFit/>
          </a:bodyPr>
          <a:lstStyle/>
          <a:p>
            <a:pPr algn="ctr">
              <a:lnSpc>
                <a:spcPts val="4340"/>
              </a:lnSpc>
            </a:pPr>
            <a:r>
              <a:rPr lang="en-US" sz="3100" b="1">
                <a:solidFill>
                  <a:srgbClr val="FFFFFF"/>
                </a:solidFill>
                <a:latin typeface="Open Sans Bold"/>
                <a:ea typeface="Open Sans Bold"/>
                <a:cs typeface="Open Sans Bold"/>
                <a:sym typeface="Open Sans Bold"/>
              </a:rPr>
              <a:t>IES SIMONE VEIL </a:t>
            </a:r>
          </a:p>
        </p:txBody>
      </p:sp>
      <p:sp>
        <p:nvSpPr>
          <p:cNvPr id="10" name="TextBox 10"/>
          <p:cNvSpPr txBox="1"/>
          <p:nvPr/>
        </p:nvSpPr>
        <p:spPr>
          <a:xfrm>
            <a:off x="5927770" y="3535695"/>
            <a:ext cx="4658049" cy="1607805"/>
          </a:xfrm>
          <a:prstGeom prst="rect">
            <a:avLst/>
          </a:prstGeom>
        </p:spPr>
        <p:txBody>
          <a:bodyPr lIns="0" tIns="0" rIns="0" bIns="0" rtlCol="0" anchor="t">
            <a:spAutoFit/>
          </a:bodyPr>
          <a:lstStyle/>
          <a:p>
            <a:pPr algn="ctr">
              <a:lnSpc>
                <a:spcPts val="6458"/>
              </a:lnSpc>
            </a:pPr>
            <a:r>
              <a:rPr lang="en-US" sz="4612" b="1">
                <a:solidFill>
                  <a:srgbClr val="000000"/>
                </a:solidFill>
                <a:latin typeface="Open Sans Bold"/>
                <a:ea typeface="Open Sans Bold"/>
                <a:cs typeface="Open Sans Bold"/>
                <a:sym typeface="Open Sans Bold"/>
              </a:rPr>
              <a:t>Bloque obligatorio</a:t>
            </a:r>
          </a:p>
        </p:txBody>
      </p:sp>
      <p:sp>
        <p:nvSpPr>
          <p:cNvPr id="11" name="TextBox 11"/>
          <p:cNvSpPr txBox="1"/>
          <p:nvPr/>
        </p:nvSpPr>
        <p:spPr>
          <a:xfrm>
            <a:off x="5855540" y="6712870"/>
            <a:ext cx="4209756" cy="1607805"/>
          </a:xfrm>
          <a:prstGeom prst="rect">
            <a:avLst/>
          </a:prstGeom>
        </p:spPr>
        <p:txBody>
          <a:bodyPr lIns="0" tIns="0" rIns="0" bIns="0" rtlCol="0" anchor="t">
            <a:spAutoFit/>
          </a:bodyPr>
          <a:lstStyle/>
          <a:p>
            <a:pPr algn="ctr">
              <a:lnSpc>
                <a:spcPts val="6458"/>
              </a:lnSpc>
            </a:pPr>
            <a:r>
              <a:rPr lang="en-US" sz="4612" b="1">
                <a:solidFill>
                  <a:srgbClr val="000000"/>
                </a:solidFill>
                <a:latin typeface="Open Sans Bold"/>
                <a:ea typeface="Open Sans Bold"/>
                <a:cs typeface="Open Sans Bold"/>
                <a:sym typeface="Open Sans Bold"/>
              </a:rPr>
              <a:t>Fase voluntaria </a:t>
            </a:r>
          </a:p>
        </p:txBody>
      </p:sp>
      <p:sp>
        <p:nvSpPr>
          <p:cNvPr id="12" name="TextBox 12"/>
          <p:cNvSpPr txBox="1"/>
          <p:nvPr/>
        </p:nvSpPr>
        <p:spPr>
          <a:xfrm>
            <a:off x="9139238" y="4652327"/>
            <a:ext cx="9525" cy="887095"/>
          </a:xfrm>
          <a:prstGeom prst="rect">
            <a:avLst/>
          </a:prstGeom>
        </p:spPr>
        <p:txBody>
          <a:bodyPr lIns="0" tIns="0" rIns="0" bIns="0" rtlCol="0" anchor="t">
            <a:spAutoFit/>
          </a:bodyPr>
          <a:lstStyle/>
          <a:p>
            <a:pPr algn="ctr">
              <a:lnSpc>
                <a:spcPts val="7279"/>
              </a:lnSpc>
            </a:pPr>
            <a:endParaRPr/>
          </a:p>
        </p:txBody>
      </p:sp>
      <p:sp>
        <p:nvSpPr>
          <p:cNvPr id="13" name="TextBox 13"/>
          <p:cNvSpPr txBox="1"/>
          <p:nvPr/>
        </p:nvSpPr>
        <p:spPr>
          <a:xfrm>
            <a:off x="11112787" y="3103906"/>
            <a:ext cx="6844892" cy="2247900"/>
          </a:xfrm>
          <a:prstGeom prst="rect">
            <a:avLst/>
          </a:prstGeom>
        </p:spPr>
        <p:txBody>
          <a:bodyPr lIns="0" tIns="0" rIns="0" bIns="0" rtlCol="0" anchor="t">
            <a:spAutoFit/>
          </a:bodyPr>
          <a:lstStyle/>
          <a:p>
            <a:pPr algn="ctr">
              <a:lnSpc>
                <a:spcPts val="4759"/>
              </a:lnSpc>
            </a:pPr>
            <a:r>
              <a:rPr lang="en-US" sz="3399">
                <a:solidFill>
                  <a:srgbClr val="000000"/>
                </a:solidFill>
                <a:latin typeface="Open Sans"/>
                <a:ea typeface="Open Sans"/>
                <a:cs typeface="Open Sans"/>
                <a:sym typeface="Open Sans"/>
              </a:rPr>
              <a:t>Fase de acceso/ imprescindible aprobarlo para acceder a la Universidad.</a:t>
            </a:r>
          </a:p>
          <a:p>
            <a:pPr algn="ctr">
              <a:lnSpc>
                <a:spcPts val="3640"/>
              </a:lnSpc>
            </a:pPr>
            <a:r>
              <a:rPr lang="en-US" sz="2600">
                <a:solidFill>
                  <a:srgbClr val="000000"/>
                </a:solidFill>
                <a:latin typeface="Open Sans"/>
                <a:ea typeface="Open Sans"/>
                <a:cs typeface="Open Sans"/>
                <a:sym typeface="Open Sans"/>
              </a:rPr>
              <a:t>(CAU: 60% Bachillerato+40% fase acceso) </a:t>
            </a:r>
          </a:p>
        </p:txBody>
      </p:sp>
      <p:sp>
        <p:nvSpPr>
          <p:cNvPr id="14" name="Freeform 14"/>
          <p:cNvSpPr/>
          <p:nvPr/>
        </p:nvSpPr>
        <p:spPr>
          <a:xfrm>
            <a:off x="10795229" y="5589930"/>
            <a:ext cx="7492771" cy="3980534"/>
          </a:xfrm>
          <a:custGeom>
            <a:avLst/>
            <a:gdLst/>
            <a:ahLst/>
            <a:cxnLst/>
            <a:rect l="l" t="t" r="r" b="b"/>
            <a:pathLst>
              <a:path w="7492771" h="3980534">
                <a:moveTo>
                  <a:pt x="0" y="0"/>
                </a:moveTo>
                <a:lnTo>
                  <a:pt x="7492771" y="0"/>
                </a:lnTo>
                <a:lnTo>
                  <a:pt x="7492771" y="3980535"/>
                </a:lnTo>
                <a:lnTo>
                  <a:pt x="0" y="398053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5" name="TextBox 15"/>
          <p:cNvSpPr txBox="1"/>
          <p:nvPr/>
        </p:nvSpPr>
        <p:spPr>
          <a:xfrm>
            <a:off x="11119169" y="6803910"/>
            <a:ext cx="6844892" cy="1144905"/>
          </a:xfrm>
          <a:prstGeom prst="rect">
            <a:avLst/>
          </a:prstGeom>
        </p:spPr>
        <p:txBody>
          <a:bodyPr lIns="0" tIns="0" rIns="0" bIns="0" rtlCol="0" anchor="t">
            <a:spAutoFit/>
          </a:bodyPr>
          <a:lstStyle/>
          <a:p>
            <a:pPr algn="ctr">
              <a:lnSpc>
                <a:spcPts val="4620"/>
              </a:lnSpc>
            </a:pPr>
            <a:r>
              <a:rPr lang="en-US" sz="3300">
                <a:solidFill>
                  <a:srgbClr val="000000"/>
                </a:solidFill>
                <a:latin typeface="Open Sans"/>
                <a:ea typeface="Open Sans"/>
                <a:cs typeface="Open Sans"/>
                <a:sym typeface="Open Sans"/>
              </a:rPr>
              <a:t>Optativa, finalidad de mejorar nota. Ligado a ponderaciones. </a:t>
            </a:r>
          </a:p>
        </p:txBody>
      </p:sp>
      <p:sp>
        <p:nvSpPr>
          <p:cNvPr id="16" name="TextBox 16"/>
          <p:cNvSpPr txBox="1"/>
          <p:nvPr/>
        </p:nvSpPr>
        <p:spPr>
          <a:xfrm>
            <a:off x="6539743" y="9221412"/>
            <a:ext cx="11741875" cy="905508"/>
          </a:xfrm>
          <a:prstGeom prst="rect">
            <a:avLst/>
          </a:prstGeom>
        </p:spPr>
        <p:txBody>
          <a:bodyPr lIns="0" tIns="0" rIns="0" bIns="0" rtlCol="0" anchor="t">
            <a:spAutoFit/>
          </a:bodyPr>
          <a:lstStyle/>
          <a:p>
            <a:pPr algn="ctr">
              <a:lnSpc>
                <a:spcPts val="3640"/>
              </a:lnSpc>
            </a:pPr>
            <a:r>
              <a:rPr lang="en-US" sz="2600" b="1">
                <a:solidFill>
                  <a:srgbClr val="000000"/>
                </a:solidFill>
                <a:latin typeface="Open Sans Bold"/>
                <a:ea typeface="Open Sans Bold"/>
                <a:cs typeface="Open Sans Bold"/>
                <a:sym typeface="Open Sans Bold"/>
              </a:rPr>
              <a:t>Se puede subir nota en sucesivas convocatorias, tanto del bloque obligatorio, como de cualquiera de las materias de la parte optativa.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98902">
            <a:off x="12117740" y="3833170"/>
            <a:ext cx="6510739" cy="4606348"/>
          </a:xfrm>
          <a:custGeom>
            <a:avLst/>
            <a:gdLst/>
            <a:ahLst/>
            <a:cxnLst/>
            <a:rect l="l" t="t" r="r" b="b"/>
            <a:pathLst>
              <a:path w="6510739" h="4606348">
                <a:moveTo>
                  <a:pt x="0" y="0"/>
                </a:moveTo>
                <a:lnTo>
                  <a:pt x="6510739" y="0"/>
                </a:lnTo>
                <a:lnTo>
                  <a:pt x="6510739" y="4606348"/>
                </a:lnTo>
                <a:lnTo>
                  <a:pt x="0" y="46063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w="38100" cap="sq">
            <a:solidFill>
              <a:srgbClr val="000000"/>
            </a:solidFill>
            <a:prstDash val="solid"/>
            <a:miter/>
          </a:ln>
        </p:spPr>
      </p:sp>
      <p:sp>
        <p:nvSpPr>
          <p:cNvPr id="3" name="Freeform 3"/>
          <p:cNvSpPr/>
          <p:nvPr/>
        </p:nvSpPr>
        <p:spPr>
          <a:xfrm>
            <a:off x="514432" y="1471646"/>
            <a:ext cx="16351940" cy="9545445"/>
          </a:xfrm>
          <a:custGeom>
            <a:avLst/>
            <a:gdLst/>
            <a:ahLst/>
            <a:cxnLst/>
            <a:rect l="l" t="t" r="r" b="b"/>
            <a:pathLst>
              <a:path w="16351940" h="9545445">
                <a:moveTo>
                  <a:pt x="0" y="0"/>
                </a:moveTo>
                <a:lnTo>
                  <a:pt x="16351940" y="0"/>
                </a:lnTo>
                <a:lnTo>
                  <a:pt x="16351940" y="9545445"/>
                </a:lnTo>
                <a:lnTo>
                  <a:pt x="0" y="95454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922883" y="1301721"/>
            <a:ext cx="16559747" cy="62099"/>
          </a:xfrm>
          <a:custGeom>
            <a:avLst/>
            <a:gdLst/>
            <a:ahLst/>
            <a:cxnLst/>
            <a:rect l="l" t="t" r="r" b="b"/>
            <a:pathLst>
              <a:path w="16559747" h="62099">
                <a:moveTo>
                  <a:pt x="0" y="0"/>
                </a:moveTo>
                <a:lnTo>
                  <a:pt x="16559747" y="0"/>
                </a:lnTo>
                <a:lnTo>
                  <a:pt x="16559747" y="62099"/>
                </a:lnTo>
                <a:lnTo>
                  <a:pt x="0" y="620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5" name="Group 5"/>
          <p:cNvGrpSpPr/>
          <p:nvPr/>
        </p:nvGrpSpPr>
        <p:grpSpPr>
          <a:xfrm>
            <a:off x="17035970" y="7329334"/>
            <a:ext cx="446661" cy="2251170"/>
            <a:chOff x="0" y="0"/>
            <a:chExt cx="595548" cy="3001559"/>
          </a:xfrm>
        </p:grpSpPr>
        <p:sp>
          <p:nvSpPr>
            <p:cNvPr id="6" name="Freeform 6"/>
            <p:cNvSpPr/>
            <p:nvPr/>
          </p:nvSpPr>
          <p:spPr>
            <a:xfrm>
              <a:off x="0" y="375195"/>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0" y="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0" y="75039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0" y="1125585"/>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0" y="2626365"/>
              <a:ext cx="595548" cy="375195"/>
            </a:xfrm>
            <a:custGeom>
              <a:avLst/>
              <a:gdLst/>
              <a:ahLst/>
              <a:cxnLst/>
              <a:rect l="l" t="t" r="r" b="b"/>
              <a:pathLst>
                <a:path w="595548" h="375195">
                  <a:moveTo>
                    <a:pt x="0" y="0"/>
                  </a:moveTo>
                  <a:lnTo>
                    <a:pt x="595548" y="0"/>
                  </a:lnTo>
                  <a:lnTo>
                    <a:pt x="595548" y="375194"/>
                  </a:lnTo>
                  <a:lnTo>
                    <a:pt x="0" y="37519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a:off x="0" y="225117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0" y="1875975"/>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0" y="150078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sp>
        <p:nvSpPr>
          <p:cNvPr id="14" name="Freeform 14"/>
          <p:cNvSpPr/>
          <p:nvPr/>
        </p:nvSpPr>
        <p:spPr>
          <a:xfrm>
            <a:off x="0" y="9258300"/>
            <a:ext cx="4074059" cy="1028700"/>
          </a:xfrm>
          <a:custGeom>
            <a:avLst/>
            <a:gdLst/>
            <a:ahLst/>
            <a:cxnLst/>
            <a:rect l="l" t="t" r="r" b="b"/>
            <a:pathLst>
              <a:path w="4074059" h="1028700">
                <a:moveTo>
                  <a:pt x="0" y="0"/>
                </a:moveTo>
                <a:lnTo>
                  <a:pt x="4074059" y="0"/>
                </a:lnTo>
                <a:lnTo>
                  <a:pt x="4074059" y="1028700"/>
                </a:lnTo>
                <a:lnTo>
                  <a:pt x="0" y="10287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rot="499836">
            <a:off x="9997203" y="6345834"/>
            <a:ext cx="7018223" cy="3877568"/>
          </a:xfrm>
          <a:custGeom>
            <a:avLst/>
            <a:gdLst/>
            <a:ahLst/>
            <a:cxnLst/>
            <a:rect l="l" t="t" r="r" b="b"/>
            <a:pathLst>
              <a:path w="7018223" h="3877568">
                <a:moveTo>
                  <a:pt x="0" y="0"/>
                </a:moveTo>
                <a:lnTo>
                  <a:pt x="7018223" y="0"/>
                </a:lnTo>
                <a:lnTo>
                  <a:pt x="7018223" y="3877569"/>
                </a:lnTo>
                <a:lnTo>
                  <a:pt x="0" y="38775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TextBox 16"/>
          <p:cNvSpPr txBox="1"/>
          <p:nvPr/>
        </p:nvSpPr>
        <p:spPr>
          <a:xfrm>
            <a:off x="803093" y="2423795"/>
            <a:ext cx="13461180" cy="3300730"/>
          </a:xfrm>
          <a:prstGeom prst="rect">
            <a:avLst/>
          </a:prstGeom>
        </p:spPr>
        <p:txBody>
          <a:bodyPr lIns="0" tIns="0" rIns="0" bIns="0" rtlCol="0" anchor="t">
            <a:spAutoFit/>
          </a:bodyPr>
          <a:lstStyle/>
          <a:p>
            <a:pPr marL="712470" lvl="1" indent="-356235" algn="l">
              <a:lnSpc>
                <a:spcPts val="4620"/>
              </a:lnSpc>
              <a:buFont typeface="Arial"/>
              <a:buChar char="•"/>
            </a:pPr>
            <a:r>
              <a:rPr lang="en-US" sz="3300">
                <a:solidFill>
                  <a:srgbClr val="000000"/>
                </a:solidFill>
                <a:latin typeface="Playfair Display"/>
                <a:ea typeface="Playfair Display"/>
                <a:cs typeface="Playfair Display"/>
                <a:sym typeface="Playfair Display"/>
              </a:rPr>
              <a:t>Lengua Castellana y Literatura</a:t>
            </a:r>
          </a:p>
          <a:p>
            <a:pPr marL="712470" lvl="1" indent="-356235" algn="l">
              <a:lnSpc>
                <a:spcPts val="4620"/>
              </a:lnSpc>
              <a:buFont typeface="Arial"/>
              <a:buChar char="•"/>
            </a:pPr>
            <a:r>
              <a:rPr lang="en-US" sz="3300">
                <a:solidFill>
                  <a:srgbClr val="000000"/>
                </a:solidFill>
                <a:latin typeface="Playfair Display"/>
                <a:ea typeface="Playfair Display"/>
                <a:cs typeface="Playfair Display"/>
                <a:sym typeface="Playfair Display"/>
              </a:rPr>
              <a:t>Historia de España/Hª de la Filosofía (a elección del alumnado, cursada )</a:t>
            </a:r>
          </a:p>
          <a:p>
            <a:pPr marL="712470" lvl="1" indent="-356235" algn="l">
              <a:lnSpc>
                <a:spcPts val="4620"/>
              </a:lnSpc>
              <a:buFont typeface="Arial"/>
              <a:buChar char="•"/>
            </a:pPr>
            <a:r>
              <a:rPr lang="en-US" sz="3300">
                <a:solidFill>
                  <a:srgbClr val="000000"/>
                </a:solidFill>
                <a:latin typeface="Playfair Display"/>
                <a:ea typeface="Playfair Display"/>
                <a:cs typeface="Playfair Display"/>
                <a:sym typeface="Playfair Display"/>
              </a:rPr>
              <a:t>Primera lengua extranjera II (Cursada)</a:t>
            </a:r>
          </a:p>
          <a:p>
            <a:pPr marL="712470" lvl="1" indent="-356235" algn="l">
              <a:lnSpc>
                <a:spcPts val="4620"/>
              </a:lnSpc>
              <a:buFont typeface="Arial"/>
              <a:buChar char="•"/>
            </a:pPr>
            <a:r>
              <a:rPr lang="en-US" sz="3300">
                <a:solidFill>
                  <a:srgbClr val="000000"/>
                </a:solidFill>
                <a:latin typeface="Playfair Display"/>
                <a:ea typeface="Playfair Display"/>
                <a:cs typeface="Playfair Display"/>
                <a:sym typeface="Playfair Display"/>
              </a:rPr>
              <a:t>Materia específica obligatoria de la modalidad o vía(*) </a:t>
            </a:r>
          </a:p>
          <a:p>
            <a:pPr algn="l">
              <a:lnSpc>
                <a:spcPts val="3220"/>
              </a:lnSpc>
            </a:pPr>
            <a:r>
              <a:rPr lang="en-US" sz="2300">
                <a:solidFill>
                  <a:srgbClr val="000000"/>
                </a:solidFill>
                <a:latin typeface="Playfair Display"/>
                <a:ea typeface="Playfair Display"/>
                <a:cs typeface="Playfair Display"/>
                <a:sym typeface="Playfair Display"/>
              </a:rPr>
              <a:t>(*) </a:t>
            </a:r>
            <a:r>
              <a:rPr lang="en-US" sz="2300" i="1">
                <a:solidFill>
                  <a:srgbClr val="000000"/>
                </a:solidFill>
                <a:latin typeface="Playfair Display Italics"/>
                <a:ea typeface="Playfair Display Italics"/>
                <a:cs typeface="Playfair Display Italics"/>
                <a:sym typeface="Playfair Display Italics"/>
              </a:rPr>
              <a:t>Artículo 3.2 y Disposición Adicional Tercera 8</a:t>
            </a:r>
          </a:p>
        </p:txBody>
      </p:sp>
      <p:sp>
        <p:nvSpPr>
          <p:cNvPr id="17" name="Freeform 17"/>
          <p:cNvSpPr/>
          <p:nvPr/>
        </p:nvSpPr>
        <p:spPr>
          <a:xfrm rot="-732091">
            <a:off x="13471296" y="2291128"/>
            <a:ext cx="3484277" cy="1925063"/>
          </a:xfrm>
          <a:custGeom>
            <a:avLst/>
            <a:gdLst/>
            <a:ahLst/>
            <a:cxnLst/>
            <a:rect l="l" t="t" r="r" b="b"/>
            <a:pathLst>
              <a:path w="3484277" h="1925063">
                <a:moveTo>
                  <a:pt x="0" y="0"/>
                </a:moveTo>
                <a:lnTo>
                  <a:pt x="3484277" y="0"/>
                </a:lnTo>
                <a:lnTo>
                  <a:pt x="3484277" y="1925064"/>
                </a:lnTo>
                <a:lnTo>
                  <a:pt x="0" y="19250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rot="5400000">
            <a:off x="838835" y="6514218"/>
            <a:ext cx="3981450" cy="2668765"/>
          </a:xfrm>
          <a:custGeom>
            <a:avLst/>
            <a:gdLst/>
            <a:ahLst/>
            <a:cxnLst/>
            <a:rect l="l" t="t" r="r" b="b"/>
            <a:pathLst>
              <a:path w="3981450" h="2668765">
                <a:moveTo>
                  <a:pt x="0" y="0"/>
                </a:moveTo>
                <a:lnTo>
                  <a:pt x="3981450" y="0"/>
                </a:lnTo>
                <a:lnTo>
                  <a:pt x="3981450" y="2668764"/>
                </a:lnTo>
                <a:lnTo>
                  <a:pt x="0" y="266876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TextBox 19"/>
          <p:cNvSpPr txBox="1"/>
          <p:nvPr/>
        </p:nvSpPr>
        <p:spPr>
          <a:xfrm>
            <a:off x="265278" y="45798"/>
            <a:ext cx="16770691" cy="1119505"/>
          </a:xfrm>
          <a:prstGeom prst="rect">
            <a:avLst/>
          </a:prstGeom>
        </p:spPr>
        <p:txBody>
          <a:bodyPr lIns="0" tIns="0" rIns="0" bIns="0" rtlCol="0" anchor="t">
            <a:spAutoFit/>
          </a:bodyPr>
          <a:lstStyle/>
          <a:p>
            <a:pPr algn="ctr">
              <a:lnSpc>
                <a:spcPts val="8959"/>
              </a:lnSpc>
            </a:pPr>
            <a:r>
              <a:rPr lang="en-US" sz="6999" b="1">
                <a:solidFill>
                  <a:srgbClr val="000000"/>
                </a:solidFill>
                <a:latin typeface="Open Sans Hebrew Bold"/>
                <a:ea typeface="Open Sans Hebrew Bold"/>
                <a:cs typeface="Open Sans Hebrew Bold"/>
                <a:sym typeface="Open Sans Hebrew Bold"/>
              </a:rPr>
              <a:t>BLOQUE OBLIGATORIO EVAU 2024</a:t>
            </a:r>
          </a:p>
        </p:txBody>
      </p:sp>
      <p:sp>
        <p:nvSpPr>
          <p:cNvPr id="20" name="TextBox 20"/>
          <p:cNvSpPr txBox="1"/>
          <p:nvPr/>
        </p:nvSpPr>
        <p:spPr>
          <a:xfrm>
            <a:off x="1574225" y="1465898"/>
            <a:ext cx="12170275" cy="1482726"/>
          </a:xfrm>
          <a:prstGeom prst="rect">
            <a:avLst/>
          </a:prstGeom>
        </p:spPr>
        <p:txBody>
          <a:bodyPr lIns="0" tIns="0" rIns="0" bIns="0" rtlCol="0" anchor="t">
            <a:spAutoFit/>
          </a:bodyPr>
          <a:lstStyle/>
          <a:p>
            <a:pPr algn="ctr">
              <a:lnSpc>
                <a:spcPts val="6159"/>
              </a:lnSpc>
            </a:pPr>
            <a:r>
              <a:rPr lang="en-US" sz="4399" b="1">
                <a:solidFill>
                  <a:srgbClr val="000000"/>
                </a:solidFill>
                <a:latin typeface="Open Sans Bold Bold"/>
                <a:ea typeface="Open Sans Bold Bold"/>
                <a:cs typeface="Open Sans Bold Bold"/>
                <a:sym typeface="Open Sans Bold Bold"/>
              </a:rPr>
              <a:t>4 EXÁMENES (HASTA 10 PUNTOS) </a:t>
            </a:r>
          </a:p>
          <a:p>
            <a:pPr algn="ctr">
              <a:lnSpc>
                <a:spcPts val="5739"/>
              </a:lnSpc>
              <a:spcBef>
                <a:spcPct val="0"/>
              </a:spcBef>
            </a:pPr>
            <a:endParaRPr lang="en-US" sz="4399" b="1">
              <a:solidFill>
                <a:srgbClr val="000000"/>
              </a:solidFill>
              <a:latin typeface="Open Sans Bold Bold"/>
              <a:ea typeface="Open Sans Bold Bold"/>
              <a:cs typeface="Open Sans Bold Bold"/>
              <a:sym typeface="Open Sans Bold Bold"/>
            </a:endParaRPr>
          </a:p>
        </p:txBody>
      </p:sp>
      <p:sp>
        <p:nvSpPr>
          <p:cNvPr id="21" name="TextBox 21"/>
          <p:cNvSpPr txBox="1"/>
          <p:nvPr/>
        </p:nvSpPr>
        <p:spPr>
          <a:xfrm>
            <a:off x="32089" y="9515528"/>
            <a:ext cx="4435885" cy="715455"/>
          </a:xfrm>
          <a:prstGeom prst="rect">
            <a:avLst/>
          </a:prstGeom>
        </p:spPr>
        <p:txBody>
          <a:bodyPr lIns="0" tIns="0" rIns="0" bIns="0" rtlCol="0" anchor="t">
            <a:spAutoFit/>
          </a:bodyPr>
          <a:lstStyle/>
          <a:p>
            <a:pPr algn="ctr">
              <a:lnSpc>
                <a:spcPts val="5877"/>
              </a:lnSpc>
            </a:pPr>
            <a:r>
              <a:rPr lang="en-US" sz="4197" b="1">
                <a:solidFill>
                  <a:srgbClr val="FFFFFF"/>
                </a:solidFill>
                <a:latin typeface="Open Sans Bold"/>
                <a:ea typeface="Open Sans Bold"/>
                <a:cs typeface="Open Sans Bold"/>
                <a:sym typeface="Open Sans Bold"/>
              </a:rPr>
              <a:t>IES SIMONE VEIL </a:t>
            </a:r>
          </a:p>
        </p:txBody>
      </p:sp>
      <p:sp>
        <p:nvSpPr>
          <p:cNvPr id="22" name="TextBox 22"/>
          <p:cNvSpPr txBox="1"/>
          <p:nvPr/>
        </p:nvSpPr>
        <p:spPr>
          <a:xfrm rot="509495">
            <a:off x="10181050" y="6390551"/>
            <a:ext cx="6260777" cy="3453130"/>
          </a:xfrm>
          <a:prstGeom prst="rect">
            <a:avLst/>
          </a:prstGeom>
        </p:spPr>
        <p:txBody>
          <a:bodyPr lIns="0" tIns="0" rIns="0" bIns="0" rtlCol="0" anchor="t">
            <a:spAutoFit/>
          </a:bodyPr>
          <a:lstStyle/>
          <a:p>
            <a:pPr algn="ctr">
              <a:lnSpc>
                <a:spcPts val="3920"/>
              </a:lnSpc>
            </a:pPr>
            <a:r>
              <a:rPr lang="en-US" sz="2800">
                <a:solidFill>
                  <a:srgbClr val="000000"/>
                </a:solidFill>
                <a:latin typeface="Open Sans"/>
                <a:ea typeface="Open Sans"/>
                <a:cs typeface="Open Sans"/>
                <a:sym typeface="Open Sans"/>
              </a:rPr>
              <a:t>SE HACE LA MEDIA DE LOS 4 EXÁMENES. SI ESTA ES IGUAL O SUPERIOR A 4 PUNTOS, SE HACE LA CORRESPONDIENTE PONDERACIÓN CON LA MEDIA DE BACHILLERATO Y SE OBTIENE LA CAU.</a:t>
            </a:r>
          </a:p>
          <a:p>
            <a:pPr algn="ctr">
              <a:lnSpc>
                <a:spcPts val="3920"/>
              </a:lnSpc>
            </a:pPr>
            <a:r>
              <a:rPr lang="en-US" sz="2800">
                <a:solidFill>
                  <a:srgbClr val="000000"/>
                </a:solidFill>
                <a:latin typeface="Open Sans"/>
                <a:ea typeface="Open Sans"/>
                <a:cs typeface="Open Sans"/>
                <a:sym typeface="Open Sans"/>
              </a:rPr>
              <a:t> </a:t>
            </a:r>
          </a:p>
        </p:txBody>
      </p:sp>
      <p:sp>
        <p:nvSpPr>
          <p:cNvPr id="23" name="TextBox 23"/>
          <p:cNvSpPr txBox="1"/>
          <p:nvPr/>
        </p:nvSpPr>
        <p:spPr>
          <a:xfrm>
            <a:off x="1416129" y="6130927"/>
            <a:ext cx="2826861" cy="3818894"/>
          </a:xfrm>
          <a:prstGeom prst="rect">
            <a:avLst/>
          </a:prstGeom>
        </p:spPr>
        <p:txBody>
          <a:bodyPr lIns="0" tIns="0" rIns="0" bIns="0" rtlCol="0" anchor="t">
            <a:spAutoFit/>
          </a:bodyPr>
          <a:lstStyle/>
          <a:p>
            <a:pPr algn="ctr">
              <a:lnSpc>
                <a:spcPts val="3396"/>
              </a:lnSpc>
            </a:pPr>
            <a:r>
              <a:rPr lang="en-US" sz="2425" b="1" u="sng">
                <a:solidFill>
                  <a:srgbClr val="000000"/>
                </a:solidFill>
                <a:latin typeface="Open Sans Bold"/>
                <a:ea typeface="Open Sans Bold"/>
                <a:cs typeface="Open Sans Bold"/>
                <a:sym typeface="Open Sans Bold"/>
              </a:rPr>
              <a:t>CIENCIA Y TECNOLOGÍA</a:t>
            </a:r>
          </a:p>
          <a:p>
            <a:pPr algn="ctr">
              <a:lnSpc>
                <a:spcPts val="3396"/>
              </a:lnSpc>
            </a:pPr>
            <a:r>
              <a:rPr lang="en-US" sz="2425">
                <a:solidFill>
                  <a:srgbClr val="000000"/>
                </a:solidFill>
                <a:latin typeface="Open Sans"/>
                <a:ea typeface="Open Sans"/>
                <a:cs typeface="Open Sans"/>
                <a:sym typeface="Open Sans"/>
              </a:rPr>
              <a:t>(a elegir entre)</a:t>
            </a:r>
          </a:p>
          <a:p>
            <a:pPr marL="523752" lvl="1" indent="-261876" algn="l">
              <a:lnSpc>
                <a:spcPts val="3396"/>
              </a:lnSpc>
              <a:buFont typeface="Arial"/>
              <a:buChar char="•"/>
            </a:pPr>
            <a:r>
              <a:rPr lang="en-US" sz="2425">
                <a:solidFill>
                  <a:srgbClr val="000000"/>
                </a:solidFill>
                <a:latin typeface="Open Sans"/>
                <a:ea typeface="Open Sans"/>
                <a:cs typeface="Open Sans"/>
                <a:sym typeface="Open Sans"/>
              </a:rPr>
              <a:t>Matemáticas aplicadas a las ciencias sociales.</a:t>
            </a:r>
          </a:p>
          <a:p>
            <a:pPr marL="523752" lvl="1" indent="-261876" algn="l">
              <a:lnSpc>
                <a:spcPts val="3396"/>
              </a:lnSpc>
              <a:buFont typeface="Arial"/>
              <a:buChar char="•"/>
            </a:pPr>
            <a:r>
              <a:rPr lang="en-US" sz="2425">
                <a:solidFill>
                  <a:srgbClr val="000000"/>
                </a:solidFill>
                <a:latin typeface="Open Sans"/>
                <a:ea typeface="Open Sans"/>
                <a:cs typeface="Open Sans"/>
                <a:sym typeface="Open Sans"/>
              </a:rPr>
              <a:t>Matemáticas II. </a:t>
            </a:r>
          </a:p>
          <a:p>
            <a:pPr algn="ctr">
              <a:lnSpc>
                <a:spcPts val="3396"/>
              </a:lnSpc>
            </a:pPr>
            <a:endParaRPr lang="en-US" sz="2425">
              <a:solidFill>
                <a:srgbClr val="000000"/>
              </a:solidFill>
              <a:latin typeface="Open Sans"/>
              <a:ea typeface="Open Sans"/>
              <a:cs typeface="Open Sans"/>
              <a:sym typeface="Open Sans"/>
            </a:endParaRPr>
          </a:p>
        </p:txBody>
      </p:sp>
      <p:sp>
        <p:nvSpPr>
          <p:cNvPr id="24" name="TextBox 24"/>
          <p:cNvSpPr txBox="1"/>
          <p:nvPr/>
        </p:nvSpPr>
        <p:spPr>
          <a:xfrm rot="-681084">
            <a:off x="13480781" y="2630742"/>
            <a:ext cx="3087264" cy="1180465"/>
          </a:xfrm>
          <a:prstGeom prst="rect">
            <a:avLst/>
          </a:prstGeom>
        </p:spPr>
        <p:txBody>
          <a:bodyPr lIns="0" tIns="0" rIns="0" bIns="0" rtlCol="0" anchor="t">
            <a:spAutoFit/>
          </a:bodyPr>
          <a:lstStyle/>
          <a:p>
            <a:pPr algn="ctr">
              <a:lnSpc>
                <a:spcPts val="4759"/>
              </a:lnSpc>
            </a:pPr>
            <a:r>
              <a:rPr lang="en-US" sz="3399">
                <a:solidFill>
                  <a:srgbClr val="FFFFFF"/>
                </a:solidFill>
                <a:latin typeface="Open Sans"/>
                <a:ea typeface="Open Sans"/>
                <a:cs typeface="Open Sans"/>
                <a:sym typeface="Open Sans"/>
              </a:rPr>
              <a:t>Si se aprueba, no caduca</a:t>
            </a:r>
          </a:p>
        </p:txBody>
      </p:sp>
      <p:sp>
        <p:nvSpPr>
          <p:cNvPr id="25" name="TextBox 25"/>
          <p:cNvSpPr txBox="1"/>
          <p:nvPr/>
        </p:nvSpPr>
        <p:spPr>
          <a:xfrm>
            <a:off x="4912762" y="6045552"/>
            <a:ext cx="2573076" cy="3534951"/>
          </a:xfrm>
          <a:prstGeom prst="rect">
            <a:avLst/>
          </a:prstGeom>
        </p:spPr>
        <p:txBody>
          <a:bodyPr lIns="0" tIns="0" rIns="0" bIns="0" rtlCol="0" anchor="t">
            <a:spAutoFit/>
          </a:bodyPr>
          <a:lstStyle/>
          <a:p>
            <a:pPr algn="ctr">
              <a:lnSpc>
                <a:spcPts val="3132"/>
              </a:lnSpc>
            </a:pPr>
            <a:r>
              <a:rPr lang="en-US" sz="2237" b="1" u="sng">
                <a:solidFill>
                  <a:srgbClr val="000000"/>
                </a:solidFill>
                <a:latin typeface="Open Sans Bold"/>
                <a:ea typeface="Open Sans Bold"/>
                <a:cs typeface="Open Sans Bold"/>
                <a:sym typeface="Open Sans Bold"/>
              </a:rPr>
              <a:t>HUMANIDADES Y CCSS</a:t>
            </a:r>
          </a:p>
          <a:p>
            <a:pPr algn="ctr">
              <a:lnSpc>
                <a:spcPts val="3132"/>
              </a:lnSpc>
            </a:pPr>
            <a:r>
              <a:rPr lang="en-US" sz="2237">
                <a:solidFill>
                  <a:srgbClr val="000000"/>
                </a:solidFill>
                <a:latin typeface="Open Sans"/>
                <a:ea typeface="Open Sans"/>
                <a:cs typeface="Open Sans"/>
                <a:sym typeface="Open Sans"/>
              </a:rPr>
              <a:t>(a elegir entre)</a:t>
            </a:r>
          </a:p>
          <a:p>
            <a:pPr marL="483098" lvl="1" indent="-241549" algn="l">
              <a:lnSpc>
                <a:spcPts val="3132"/>
              </a:lnSpc>
              <a:buFont typeface="Arial"/>
              <a:buChar char="•"/>
            </a:pPr>
            <a:r>
              <a:rPr lang="en-US" sz="2237">
                <a:solidFill>
                  <a:srgbClr val="000000"/>
                </a:solidFill>
                <a:latin typeface="Open Sans"/>
                <a:ea typeface="Open Sans"/>
                <a:cs typeface="Open Sans"/>
                <a:sym typeface="Open Sans"/>
              </a:rPr>
              <a:t>Matemáticas aplicadas a las ciencias sociales.</a:t>
            </a:r>
          </a:p>
          <a:p>
            <a:pPr marL="483098" lvl="1" indent="-241549" algn="l">
              <a:lnSpc>
                <a:spcPts val="3132"/>
              </a:lnSpc>
              <a:buFont typeface="Arial"/>
              <a:buChar char="•"/>
            </a:pPr>
            <a:r>
              <a:rPr lang="en-US" sz="2237">
                <a:solidFill>
                  <a:srgbClr val="000000"/>
                </a:solidFill>
                <a:latin typeface="Open Sans"/>
                <a:ea typeface="Open Sans"/>
                <a:cs typeface="Open Sans"/>
                <a:sym typeface="Open Sans"/>
              </a:rPr>
              <a:t>Latín II.</a:t>
            </a:r>
          </a:p>
          <a:p>
            <a:pPr algn="ctr">
              <a:lnSpc>
                <a:spcPts val="3132"/>
              </a:lnSpc>
            </a:pPr>
            <a:endParaRPr lang="en-US" sz="2237">
              <a:solidFill>
                <a:srgbClr val="000000"/>
              </a:solidFill>
              <a:latin typeface="Open Sans"/>
              <a:ea typeface="Open Sans"/>
              <a:cs typeface="Open Sans"/>
              <a:sym typeface="Open Sans"/>
            </a:endParaRPr>
          </a:p>
        </p:txBody>
      </p:sp>
      <p:sp>
        <p:nvSpPr>
          <p:cNvPr id="26" name="Freeform 26"/>
          <p:cNvSpPr/>
          <p:nvPr/>
        </p:nvSpPr>
        <p:spPr>
          <a:xfrm rot="5400000">
            <a:off x="4208575" y="6514218"/>
            <a:ext cx="3981450" cy="2668765"/>
          </a:xfrm>
          <a:custGeom>
            <a:avLst/>
            <a:gdLst/>
            <a:ahLst/>
            <a:cxnLst/>
            <a:rect l="l" t="t" r="r" b="b"/>
            <a:pathLst>
              <a:path w="3981450" h="2668765">
                <a:moveTo>
                  <a:pt x="0" y="0"/>
                </a:moveTo>
                <a:lnTo>
                  <a:pt x="3981450" y="0"/>
                </a:lnTo>
                <a:lnTo>
                  <a:pt x="3981450" y="2668764"/>
                </a:lnTo>
                <a:lnTo>
                  <a:pt x="0" y="266876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98902">
            <a:off x="12636767" y="3957055"/>
            <a:ext cx="6510739" cy="4606348"/>
          </a:xfrm>
          <a:custGeom>
            <a:avLst/>
            <a:gdLst/>
            <a:ahLst/>
            <a:cxnLst/>
            <a:rect l="l" t="t" r="r" b="b"/>
            <a:pathLst>
              <a:path w="6510739" h="4606348">
                <a:moveTo>
                  <a:pt x="0" y="0"/>
                </a:moveTo>
                <a:lnTo>
                  <a:pt x="6510739" y="0"/>
                </a:lnTo>
                <a:lnTo>
                  <a:pt x="6510739" y="4606348"/>
                </a:lnTo>
                <a:lnTo>
                  <a:pt x="0" y="46063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w="38100" cap="sq">
            <a:solidFill>
              <a:srgbClr val="000000"/>
            </a:solidFill>
            <a:prstDash val="solid"/>
            <a:miter/>
          </a:ln>
        </p:spPr>
      </p:sp>
      <p:sp>
        <p:nvSpPr>
          <p:cNvPr id="3" name="Freeform 3"/>
          <p:cNvSpPr/>
          <p:nvPr/>
        </p:nvSpPr>
        <p:spPr>
          <a:xfrm>
            <a:off x="837607" y="1497170"/>
            <a:ext cx="15626034" cy="9121697"/>
          </a:xfrm>
          <a:custGeom>
            <a:avLst/>
            <a:gdLst/>
            <a:ahLst/>
            <a:cxnLst/>
            <a:rect l="l" t="t" r="r" b="b"/>
            <a:pathLst>
              <a:path w="15626034" h="9121697">
                <a:moveTo>
                  <a:pt x="0" y="0"/>
                </a:moveTo>
                <a:lnTo>
                  <a:pt x="15626034" y="0"/>
                </a:lnTo>
                <a:lnTo>
                  <a:pt x="15626034" y="9121697"/>
                </a:lnTo>
                <a:lnTo>
                  <a:pt x="0" y="91216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922883" y="1301721"/>
            <a:ext cx="16559747" cy="62099"/>
          </a:xfrm>
          <a:custGeom>
            <a:avLst/>
            <a:gdLst/>
            <a:ahLst/>
            <a:cxnLst/>
            <a:rect l="l" t="t" r="r" b="b"/>
            <a:pathLst>
              <a:path w="16559747" h="62099">
                <a:moveTo>
                  <a:pt x="0" y="0"/>
                </a:moveTo>
                <a:lnTo>
                  <a:pt x="16559747" y="0"/>
                </a:lnTo>
                <a:lnTo>
                  <a:pt x="16559747" y="62099"/>
                </a:lnTo>
                <a:lnTo>
                  <a:pt x="0" y="620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5" name="Group 5"/>
          <p:cNvGrpSpPr/>
          <p:nvPr/>
        </p:nvGrpSpPr>
        <p:grpSpPr>
          <a:xfrm>
            <a:off x="17035970" y="7329334"/>
            <a:ext cx="446661" cy="2251170"/>
            <a:chOff x="0" y="0"/>
            <a:chExt cx="595548" cy="3001559"/>
          </a:xfrm>
        </p:grpSpPr>
        <p:sp>
          <p:nvSpPr>
            <p:cNvPr id="6" name="Freeform 6"/>
            <p:cNvSpPr/>
            <p:nvPr/>
          </p:nvSpPr>
          <p:spPr>
            <a:xfrm>
              <a:off x="0" y="375195"/>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0" y="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0" y="75039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0" y="1125585"/>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0" y="2626365"/>
              <a:ext cx="595548" cy="375195"/>
            </a:xfrm>
            <a:custGeom>
              <a:avLst/>
              <a:gdLst/>
              <a:ahLst/>
              <a:cxnLst/>
              <a:rect l="l" t="t" r="r" b="b"/>
              <a:pathLst>
                <a:path w="595548" h="375195">
                  <a:moveTo>
                    <a:pt x="0" y="0"/>
                  </a:moveTo>
                  <a:lnTo>
                    <a:pt x="595548" y="0"/>
                  </a:lnTo>
                  <a:lnTo>
                    <a:pt x="595548" y="375194"/>
                  </a:lnTo>
                  <a:lnTo>
                    <a:pt x="0" y="37519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a:off x="0" y="225117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0" y="1875975"/>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0" y="1500780"/>
              <a:ext cx="595548" cy="375195"/>
            </a:xfrm>
            <a:custGeom>
              <a:avLst/>
              <a:gdLst/>
              <a:ahLst/>
              <a:cxnLst/>
              <a:rect l="l" t="t" r="r" b="b"/>
              <a:pathLst>
                <a:path w="595548" h="375195">
                  <a:moveTo>
                    <a:pt x="0" y="0"/>
                  </a:moveTo>
                  <a:lnTo>
                    <a:pt x="595548" y="0"/>
                  </a:lnTo>
                  <a:lnTo>
                    <a:pt x="595548" y="375195"/>
                  </a:lnTo>
                  <a:lnTo>
                    <a:pt x="0" y="3751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sp>
        <p:nvSpPr>
          <p:cNvPr id="14" name="Freeform 14"/>
          <p:cNvSpPr/>
          <p:nvPr/>
        </p:nvSpPr>
        <p:spPr>
          <a:xfrm>
            <a:off x="0" y="9258300"/>
            <a:ext cx="4074059" cy="1028700"/>
          </a:xfrm>
          <a:custGeom>
            <a:avLst/>
            <a:gdLst/>
            <a:ahLst/>
            <a:cxnLst/>
            <a:rect l="l" t="t" r="r" b="b"/>
            <a:pathLst>
              <a:path w="4074059" h="1028700">
                <a:moveTo>
                  <a:pt x="0" y="0"/>
                </a:moveTo>
                <a:lnTo>
                  <a:pt x="4074059" y="0"/>
                </a:lnTo>
                <a:lnTo>
                  <a:pt x="4074059" y="1028700"/>
                </a:lnTo>
                <a:lnTo>
                  <a:pt x="0" y="10287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rot="-732091">
            <a:off x="11451530" y="7735972"/>
            <a:ext cx="4089488" cy="2259442"/>
          </a:xfrm>
          <a:custGeom>
            <a:avLst/>
            <a:gdLst/>
            <a:ahLst/>
            <a:cxnLst/>
            <a:rect l="l" t="t" r="r" b="b"/>
            <a:pathLst>
              <a:path w="4089488" h="2259442">
                <a:moveTo>
                  <a:pt x="0" y="0"/>
                </a:moveTo>
                <a:lnTo>
                  <a:pt x="4089488" y="0"/>
                </a:lnTo>
                <a:lnTo>
                  <a:pt x="4089488" y="2259442"/>
                </a:lnTo>
                <a:lnTo>
                  <a:pt x="0" y="225944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a:off x="265278" y="2346407"/>
            <a:ext cx="14683286" cy="1444543"/>
          </a:xfrm>
          <a:custGeom>
            <a:avLst/>
            <a:gdLst/>
            <a:ahLst/>
            <a:cxnLst/>
            <a:rect l="l" t="t" r="r" b="b"/>
            <a:pathLst>
              <a:path w="14683286" h="1444543">
                <a:moveTo>
                  <a:pt x="0" y="0"/>
                </a:moveTo>
                <a:lnTo>
                  <a:pt x="14683287" y="0"/>
                </a:lnTo>
                <a:lnTo>
                  <a:pt x="14683287" y="1444542"/>
                </a:lnTo>
                <a:lnTo>
                  <a:pt x="0" y="1444542"/>
                </a:lnTo>
                <a:lnTo>
                  <a:pt x="0" y="0"/>
                </a:lnTo>
                <a:close/>
              </a:path>
            </a:pathLst>
          </a:custGeom>
          <a:blipFill>
            <a:blip r:embed="rId14"/>
            <a:stretch>
              <a:fillRect t="-26045" r="-9802" b="-203203"/>
            </a:stretch>
          </a:blipFill>
        </p:spPr>
      </p:sp>
      <p:sp>
        <p:nvSpPr>
          <p:cNvPr id="17" name="TextBox 17"/>
          <p:cNvSpPr txBox="1"/>
          <p:nvPr/>
        </p:nvSpPr>
        <p:spPr>
          <a:xfrm>
            <a:off x="265278" y="45798"/>
            <a:ext cx="16770691" cy="1119505"/>
          </a:xfrm>
          <a:prstGeom prst="rect">
            <a:avLst/>
          </a:prstGeom>
        </p:spPr>
        <p:txBody>
          <a:bodyPr lIns="0" tIns="0" rIns="0" bIns="0" rtlCol="0" anchor="t">
            <a:spAutoFit/>
          </a:bodyPr>
          <a:lstStyle/>
          <a:p>
            <a:pPr algn="ctr">
              <a:lnSpc>
                <a:spcPts val="8959"/>
              </a:lnSpc>
            </a:pPr>
            <a:r>
              <a:rPr lang="en-US" sz="6999" b="1">
                <a:solidFill>
                  <a:srgbClr val="000000"/>
                </a:solidFill>
                <a:latin typeface="Open Sans Hebrew Bold"/>
                <a:ea typeface="Open Sans Hebrew Bold"/>
                <a:cs typeface="Open Sans Hebrew Bold"/>
                <a:sym typeface="Open Sans Hebrew Bold"/>
              </a:rPr>
              <a:t>FASE VOLUNTARIA EVAU 2024</a:t>
            </a:r>
          </a:p>
        </p:txBody>
      </p:sp>
      <p:sp>
        <p:nvSpPr>
          <p:cNvPr id="18" name="TextBox 18"/>
          <p:cNvSpPr txBox="1"/>
          <p:nvPr/>
        </p:nvSpPr>
        <p:spPr>
          <a:xfrm>
            <a:off x="1134026" y="1506937"/>
            <a:ext cx="15033196" cy="629920"/>
          </a:xfrm>
          <a:prstGeom prst="rect">
            <a:avLst/>
          </a:prstGeom>
        </p:spPr>
        <p:txBody>
          <a:bodyPr lIns="0" tIns="0" rIns="0" bIns="0" rtlCol="0" anchor="t">
            <a:spAutoFit/>
          </a:bodyPr>
          <a:lstStyle/>
          <a:p>
            <a:pPr algn="ctr">
              <a:lnSpc>
                <a:spcPts val="5179"/>
              </a:lnSpc>
              <a:spcBef>
                <a:spcPct val="0"/>
              </a:spcBef>
            </a:pPr>
            <a:r>
              <a:rPr lang="en-US" sz="3699" b="1">
                <a:solidFill>
                  <a:srgbClr val="000000"/>
                </a:solidFill>
                <a:latin typeface="Open Sans Bold Bold"/>
                <a:ea typeface="Open Sans Bold Bold"/>
                <a:cs typeface="Open Sans Bold Bold"/>
                <a:sym typeface="Open Sans Bold Bold"/>
              </a:rPr>
              <a:t>¿QUÉ ASIGNATURAS PODEMOS PONDERAR?. HASTA 4 PUNTOS </a:t>
            </a:r>
          </a:p>
        </p:txBody>
      </p:sp>
      <p:sp>
        <p:nvSpPr>
          <p:cNvPr id="19" name="TextBox 19"/>
          <p:cNvSpPr txBox="1"/>
          <p:nvPr/>
        </p:nvSpPr>
        <p:spPr>
          <a:xfrm>
            <a:off x="1718436" y="2279732"/>
            <a:ext cx="12823613" cy="1980565"/>
          </a:xfrm>
          <a:prstGeom prst="rect">
            <a:avLst/>
          </a:prstGeom>
        </p:spPr>
        <p:txBody>
          <a:bodyPr lIns="0" tIns="0" rIns="0" bIns="0" rtlCol="0" anchor="t">
            <a:spAutoFit/>
          </a:bodyPr>
          <a:lstStyle/>
          <a:p>
            <a:pPr algn="l">
              <a:lnSpc>
                <a:spcPts val="4759"/>
              </a:lnSpc>
            </a:pPr>
            <a:r>
              <a:rPr lang="en-US" sz="3399" b="1">
                <a:solidFill>
                  <a:srgbClr val="000000"/>
                </a:solidFill>
                <a:latin typeface="Playfair Display Bold"/>
                <a:ea typeface="Playfair Display Bold"/>
                <a:cs typeface="Playfair Display Bold"/>
                <a:sym typeface="Playfair Display Bold"/>
              </a:rPr>
              <a:t>1.- Materia de modalidad examinada en el bloque obligatorio</a:t>
            </a:r>
          </a:p>
          <a:p>
            <a:pPr algn="l">
              <a:lnSpc>
                <a:spcPts val="3220"/>
              </a:lnSpc>
            </a:pPr>
            <a:r>
              <a:rPr lang="en-US" sz="2300">
                <a:solidFill>
                  <a:srgbClr val="000000"/>
                </a:solidFill>
                <a:latin typeface="Playfair Display"/>
                <a:ea typeface="Playfair Display"/>
                <a:cs typeface="Playfair Display"/>
                <a:sym typeface="Playfair Display"/>
              </a:rPr>
              <a:t>Se aplicará la ponderación correspondiente sin tener que examinarla de nuevo. Esta materia obligatoria de modalidad será necesariamente la materia cursada en el centro. </a:t>
            </a:r>
          </a:p>
          <a:p>
            <a:pPr algn="l">
              <a:lnSpc>
                <a:spcPts val="4759"/>
              </a:lnSpc>
            </a:pPr>
            <a:endParaRPr lang="en-US" sz="2300">
              <a:solidFill>
                <a:srgbClr val="000000"/>
              </a:solidFill>
              <a:latin typeface="Playfair Display"/>
              <a:ea typeface="Playfair Display"/>
              <a:cs typeface="Playfair Display"/>
              <a:sym typeface="Playfair Display"/>
            </a:endParaRPr>
          </a:p>
        </p:txBody>
      </p:sp>
      <p:sp>
        <p:nvSpPr>
          <p:cNvPr id="20" name="TextBox 20"/>
          <p:cNvSpPr txBox="1"/>
          <p:nvPr/>
        </p:nvSpPr>
        <p:spPr>
          <a:xfrm>
            <a:off x="32089" y="9515528"/>
            <a:ext cx="4435885" cy="715455"/>
          </a:xfrm>
          <a:prstGeom prst="rect">
            <a:avLst/>
          </a:prstGeom>
        </p:spPr>
        <p:txBody>
          <a:bodyPr lIns="0" tIns="0" rIns="0" bIns="0" rtlCol="0" anchor="t">
            <a:spAutoFit/>
          </a:bodyPr>
          <a:lstStyle/>
          <a:p>
            <a:pPr algn="ctr">
              <a:lnSpc>
                <a:spcPts val="5877"/>
              </a:lnSpc>
            </a:pPr>
            <a:r>
              <a:rPr lang="en-US" sz="4197" b="1">
                <a:solidFill>
                  <a:srgbClr val="FFFFFF"/>
                </a:solidFill>
                <a:latin typeface="Open Sans Bold"/>
                <a:ea typeface="Open Sans Bold"/>
                <a:cs typeface="Open Sans Bold"/>
                <a:sym typeface="Open Sans Bold"/>
              </a:rPr>
              <a:t>IES SIMONE VEIL </a:t>
            </a:r>
          </a:p>
        </p:txBody>
      </p:sp>
      <p:sp>
        <p:nvSpPr>
          <p:cNvPr id="21" name="Freeform 21"/>
          <p:cNvSpPr/>
          <p:nvPr/>
        </p:nvSpPr>
        <p:spPr>
          <a:xfrm>
            <a:off x="1134026" y="4050747"/>
            <a:ext cx="15033196" cy="3686886"/>
          </a:xfrm>
          <a:custGeom>
            <a:avLst/>
            <a:gdLst/>
            <a:ahLst/>
            <a:cxnLst/>
            <a:rect l="l" t="t" r="r" b="b"/>
            <a:pathLst>
              <a:path w="15033196" h="3686886">
                <a:moveTo>
                  <a:pt x="0" y="0"/>
                </a:moveTo>
                <a:lnTo>
                  <a:pt x="15033196" y="0"/>
                </a:lnTo>
                <a:lnTo>
                  <a:pt x="15033196" y="3686886"/>
                </a:lnTo>
                <a:lnTo>
                  <a:pt x="0" y="3686886"/>
                </a:lnTo>
                <a:lnTo>
                  <a:pt x="0" y="0"/>
                </a:lnTo>
                <a:close/>
              </a:path>
            </a:pathLst>
          </a:custGeom>
          <a:blipFill>
            <a:blip r:embed="rId14"/>
            <a:stretch>
              <a:fillRect l="-37920" t="-16205" r="-32390" b="-88654"/>
            </a:stretch>
          </a:blipFill>
        </p:spPr>
      </p:sp>
      <p:sp>
        <p:nvSpPr>
          <p:cNvPr id="22" name="TextBox 22"/>
          <p:cNvSpPr txBox="1"/>
          <p:nvPr/>
        </p:nvSpPr>
        <p:spPr>
          <a:xfrm>
            <a:off x="1134026" y="4193622"/>
            <a:ext cx="15033196" cy="5313817"/>
          </a:xfrm>
          <a:prstGeom prst="rect">
            <a:avLst/>
          </a:prstGeom>
        </p:spPr>
        <p:txBody>
          <a:bodyPr lIns="0" tIns="0" rIns="0" bIns="0" rtlCol="0" anchor="t">
            <a:spAutoFit/>
          </a:bodyPr>
          <a:lstStyle/>
          <a:p>
            <a:pPr algn="l">
              <a:lnSpc>
                <a:spcPts val="4638"/>
              </a:lnSpc>
            </a:pPr>
            <a:r>
              <a:rPr lang="en-US" sz="3312" b="1">
                <a:solidFill>
                  <a:srgbClr val="000000"/>
                </a:solidFill>
                <a:latin typeface="Playfair Display Bold"/>
                <a:ea typeface="Playfair Display Bold"/>
                <a:cs typeface="Playfair Display Bold"/>
                <a:sym typeface="Playfair Display Bold"/>
              </a:rPr>
              <a:t>2.- Materias examinadas en la Fase Voluntaria de la EVAU</a:t>
            </a:r>
          </a:p>
          <a:p>
            <a:pPr algn="l">
              <a:lnSpc>
                <a:spcPts val="3663"/>
              </a:lnSpc>
            </a:pPr>
            <a:r>
              <a:rPr lang="en-US" sz="2617">
                <a:solidFill>
                  <a:srgbClr val="000000"/>
                </a:solidFill>
                <a:latin typeface="Playfair Display"/>
                <a:ea typeface="Playfair Display"/>
                <a:cs typeface="Playfair Display"/>
                <a:sym typeface="Playfair Display"/>
              </a:rPr>
              <a:t>Hasta 4 exámenes (sólo puntúan las dos notas más altas)</a:t>
            </a:r>
          </a:p>
          <a:p>
            <a:pPr algn="l">
              <a:lnSpc>
                <a:spcPts val="3521"/>
              </a:lnSpc>
            </a:pPr>
            <a:r>
              <a:rPr lang="en-US" sz="2515">
                <a:solidFill>
                  <a:srgbClr val="000000"/>
                </a:solidFill>
                <a:latin typeface="Playfair Display"/>
                <a:ea typeface="Playfair Display"/>
                <a:cs typeface="Playfair Display"/>
                <a:sym typeface="Playfair Display"/>
              </a:rPr>
              <a:t>Pueden haber sido materias cursadas o no cursadas en Bachillerato</a:t>
            </a:r>
          </a:p>
          <a:p>
            <a:pPr algn="l">
              <a:lnSpc>
                <a:spcPts val="3663"/>
              </a:lnSpc>
            </a:pPr>
            <a:r>
              <a:rPr lang="en-US" sz="2617">
                <a:solidFill>
                  <a:srgbClr val="000000"/>
                </a:solidFill>
                <a:latin typeface="Playfair Display"/>
                <a:ea typeface="Playfair Display"/>
                <a:cs typeface="Playfair Display"/>
                <a:sym typeface="Playfair Display"/>
              </a:rPr>
              <a:t>Pueden ser materias de opción, de modalidad distinta a la cursada para el Bloque obligatorio o una segunda lengua extranjera.</a:t>
            </a:r>
          </a:p>
          <a:p>
            <a:pPr algn="l">
              <a:lnSpc>
                <a:spcPts val="3663"/>
              </a:lnSpc>
            </a:pPr>
            <a:r>
              <a:rPr lang="en-US" sz="2617">
                <a:solidFill>
                  <a:srgbClr val="000000"/>
                </a:solidFill>
                <a:latin typeface="Playfair Display"/>
                <a:ea typeface="Playfair Display"/>
                <a:cs typeface="Playfair Display"/>
                <a:sym typeface="Playfair Display"/>
              </a:rPr>
              <a:t>Las asignaturas sólo ponderan si hay una nota mínima de 5.</a:t>
            </a:r>
          </a:p>
          <a:p>
            <a:pPr algn="l">
              <a:lnSpc>
                <a:spcPts val="3663"/>
              </a:lnSpc>
            </a:pPr>
            <a:r>
              <a:rPr lang="en-US" sz="2617">
                <a:solidFill>
                  <a:srgbClr val="000000"/>
                </a:solidFill>
                <a:latin typeface="Playfair Display"/>
                <a:ea typeface="Playfair Display"/>
                <a:cs typeface="Playfair Display"/>
                <a:sym typeface="Playfair Display"/>
              </a:rPr>
              <a:t>Cada asignatura pondera 0,1 ó 0,2, según el grado que se vaya a cursar o, incluso, la Universidad.</a:t>
            </a:r>
          </a:p>
          <a:p>
            <a:pPr algn="l">
              <a:lnSpc>
                <a:spcPts val="3663"/>
              </a:lnSpc>
            </a:pPr>
            <a:r>
              <a:rPr lang="en-US" sz="2617">
                <a:solidFill>
                  <a:srgbClr val="000000"/>
                </a:solidFill>
                <a:latin typeface="Playfair Display"/>
                <a:ea typeface="Playfair Display"/>
                <a:cs typeface="Playfair Display"/>
                <a:sym typeface="Playfair Display"/>
              </a:rPr>
              <a:t> </a:t>
            </a:r>
          </a:p>
          <a:p>
            <a:pPr algn="l">
              <a:lnSpc>
                <a:spcPts val="3663"/>
              </a:lnSpc>
            </a:pPr>
            <a:endParaRPr lang="en-US" sz="2617">
              <a:solidFill>
                <a:srgbClr val="000000"/>
              </a:solidFill>
              <a:latin typeface="Playfair Display"/>
              <a:ea typeface="Playfair Display"/>
              <a:cs typeface="Playfair Display"/>
              <a:sym typeface="Playfair Display"/>
            </a:endParaRPr>
          </a:p>
          <a:p>
            <a:pPr algn="l">
              <a:lnSpc>
                <a:spcPts val="3663"/>
              </a:lnSpc>
            </a:pPr>
            <a:endParaRPr lang="en-US" sz="2617">
              <a:solidFill>
                <a:srgbClr val="000000"/>
              </a:solidFill>
              <a:latin typeface="Playfair Display"/>
              <a:ea typeface="Playfair Display"/>
              <a:cs typeface="Playfair Display"/>
              <a:sym typeface="Playfair Display"/>
            </a:endParaRPr>
          </a:p>
          <a:p>
            <a:pPr algn="l">
              <a:lnSpc>
                <a:spcPts val="4638"/>
              </a:lnSpc>
            </a:pPr>
            <a:endParaRPr lang="en-US" sz="2617">
              <a:solidFill>
                <a:srgbClr val="000000"/>
              </a:solidFill>
              <a:latin typeface="Playfair Display"/>
              <a:ea typeface="Playfair Display"/>
              <a:cs typeface="Playfair Display"/>
              <a:sym typeface="Playfair Display"/>
            </a:endParaRPr>
          </a:p>
        </p:txBody>
      </p:sp>
      <p:sp>
        <p:nvSpPr>
          <p:cNvPr id="23" name="TextBox 23"/>
          <p:cNvSpPr txBox="1"/>
          <p:nvPr/>
        </p:nvSpPr>
        <p:spPr>
          <a:xfrm rot="-711993">
            <a:off x="11583203" y="8046495"/>
            <a:ext cx="3812432" cy="1672168"/>
          </a:xfrm>
          <a:prstGeom prst="rect">
            <a:avLst/>
          </a:prstGeom>
        </p:spPr>
        <p:txBody>
          <a:bodyPr lIns="0" tIns="0" rIns="0" bIns="0" rtlCol="0" anchor="t">
            <a:spAutoFit/>
          </a:bodyPr>
          <a:lstStyle/>
          <a:p>
            <a:pPr algn="ctr">
              <a:lnSpc>
                <a:spcPts val="4433"/>
              </a:lnSpc>
              <a:spcBef>
                <a:spcPct val="0"/>
              </a:spcBef>
            </a:pPr>
            <a:r>
              <a:rPr lang="en-US" sz="3166" b="1">
                <a:solidFill>
                  <a:srgbClr val="000000"/>
                </a:solidFill>
                <a:latin typeface="Open Sans Bold"/>
                <a:ea typeface="Open Sans Bold"/>
                <a:cs typeface="Open Sans Bold"/>
                <a:sym typeface="Open Sans Bold"/>
              </a:rPr>
              <a:t>Validez dos cursos académicos.</a:t>
            </a:r>
          </a:p>
          <a:p>
            <a:pPr algn="ctr">
              <a:lnSpc>
                <a:spcPts val="4433"/>
              </a:lnSpc>
              <a:spcBef>
                <a:spcPct val="0"/>
              </a:spcBef>
            </a:pPr>
            <a:r>
              <a:rPr lang="en-US" sz="3166" b="1">
                <a:solidFill>
                  <a:srgbClr val="000000"/>
                </a:solidFill>
                <a:latin typeface="Open Sans Bold"/>
                <a:ea typeface="Open Sans Bold"/>
                <a:cs typeface="Open Sans Bold"/>
                <a:sym typeface="Open Sans Bold"/>
              </a:rPr>
              <a:t>(24/25 y 25/26)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6283218" cy="6150177"/>
          </a:xfrm>
          <a:custGeom>
            <a:avLst/>
            <a:gdLst/>
            <a:ahLst/>
            <a:cxnLst/>
            <a:rect l="l" t="t" r="r" b="b"/>
            <a:pathLst>
              <a:path w="6283218" h="6150177">
                <a:moveTo>
                  <a:pt x="0" y="0"/>
                </a:moveTo>
                <a:lnTo>
                  <a:pt x="6283218" y="0"/>
                </a:lnTo>
                <a:lnTo>
                  <a:pt x="6283218" y="6150177"/>
                </a:lnTo>
                <a:lnTo>
                  <a:pt x="0" y="6150177"/>
                </a:lnTo>
                <a:lnTo>
                  <a:pt x="0" y="0"/>
                </a:lnTo>
                <a:close/>
              </a:path>
            </a:pathLst>
          </a:custGeom>
          <a:blipFill>
            <a:blip r:embed="rId2"/>
            <a:stretch>
              <a:fillRect l="-13149" t="-27479" r="-73787"/>
            </a:stretch>
          </a:blipFill>
        </p:spPr>
      </p:sp>
      <p:sp>
        <p:nvSpPr>
          <p:cNvPr id="3" name="Freeform 3"/>
          <p:cNvSpPr/>
          <p:nvPr/>
        </p:nvSpPr>
        <p:spPr>
          <a:xfrm>
            <a:off x="3450415" y="4333133"/>
            <a:ext cx="5577386" cy="7759842"/>
          </a:xfrm>
          <a:custGeom>
            <a:avLst/>
            <a:gdLst/>
            <a:ahLst/>
            <a:cxnLst/>
            <a:rect l="l" t="t" r="r" b="b"/>
            <a:pathLst>
              <a:path w="5577386" h="7759842">
                <a:moveTo>
                  <a:pt x="0" y="0"/>
                </a:moveTo>
                <a:lnTo>
                  <a:pt x="5577387" y="0"/>
                </a:lnTo>
                <a:lnTo>
                  <a:pt x="5577387" y="7759842"/>
                </a:lnTo>
                <a:lnTo>
                  <a:pt x="0" y="77598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300002" y="290696"/>
            <a:ext cx="300789" cy="300789"/>
          </a:xfrm>
          <a:custGeom>
            <a:avLst/>
            <a:gdLst/>
            <a:ahLst/>
            <a:cxnLst/>
            <a:rect l="l" t="t" r="r" b="b"/>
            <a:pathLst>
              <a:path w="300789" h="300789">
                <a:moveTo>
                  <a:pt x="0" y="0"/>
                </a:moveTo>
                <a:lnTo>
                  <a:pt x="300790" y="0"/>
                </a:lnTo>
                <a:lnTo>
                  <a:pt x="300790" y="300789"/>
                </a:lnTo>
                <a:lnTo>
                  <a:pt x="0" y="30078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6568889" y="290696"/>
            <a:ext cx="300789" cy="300789"/>
          </a:xfrm>
          <a:custGeom>
            <a:avLst/>
            <a:gdLst/>
            <a:ahLst/>
            <a:cxnLst/>
            <a:rect l="l" t="t" r="r" b="b"/>
            <a:pathLst>
              <a:path w="300789" h="300789">
                <a:moveTo>
                  <a:pt x="0" y="0"/>
                </a:moveTo>
                <a:lnTo>
                  <a:pt x="300790" y="0"/>
                </a:lnTo>
                <a:lnTo>
                  <a:pt x="300790" y="300789"/>
                </a:lnTo>
                <a:lnTo>
                  <a:pt x="0" y="30078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5932833" y="290696"/>
            <a:ext cx="302681" cy="300789"/>
          </a:xfrm>
          <a:custGeom>
            <a:avLst/>
            <a:gdLst/>
            <a:ahLst/>
            <a:cxnLst/>
            <a:rect l="l" t="t" r="r" b="b"/>
            <a:pathLst>
              <a:path w="302681" h="300789">
                <a:moveTo>
                  <a:pt x="0" y="0"/>
                </a:moveTo>
                <a:lnTo>
                  <a:pt x="302681" y="0"/>
                </a:lnTo>
                <a:lnTo>
                  <a:pt x="302681" y="300789"/>
                </a:lnTo>
                <a:lnTo>
                  <a:pt x="0" y="3007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1443442" y="7326690"/>
            <a:ext cx="636691" cy="1002663"/>
          </a:xfrm>
          <a:custGeom>
            <a:avLst/>
            <a:gdLst/>
            <a:ahLst/>
            <a:cxnLst/>
            <a:rect l="l" t="t" r="r" b="b"/>
            <a:pathLst>
              <a:path w="636691" h="1002663">
                <a:moveTo>
                  <a:pt x="0" y="0"/>
                </a:moveTo>
                <a:lnTo>
                  <a:pt x="636690" y="0"/>
                </a:lnTo>
                <a:lnTo>
                  <a:pt x="636690" y="1002663"/>
                </a:lnTo>
                <a:lnTo>
                  <a:pt x="0" y="100266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392009" y="7326690"/>
            <a:ext cx="636691" cy="1002663"/>
          </a:xfrm>
          <a:custGeom>
            <a:avLst/>
            <a:gdLst/>
            <a:ahLst/>
            <a:cxnLst/>
            <a:rect l="l" t="t" r="r" b="b"/>
            <a:pathLst>
              <a:path w="636691" h="1002663">
                <a:moveTo>
                  <a:pt x="0" y="0"/>
                </a:moveTo>
                <a:lnTo>
                  <a:pt x="636691" y="0"/>
                </a:lnTo>
                <a:lnTo>
                  <a:pt x="636691" y="1002663"/>
                </a:lnTo>
                <a:lnTo>
                  <a:pt x="0" y="100266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0" y="9258300"/>
            <a:ext cx="18288000" cy="1557867"/>
          </a:xfrm>
          <a:custGeom>
            <a:avLst/>
            <a:gdLst/>
            <a:ahLst/>
            <a:cxnLst/>
            <a:rect l="l" t="t" r="r" b="b"/>
            <a:pathLst>
              <a:path w="18288000" h="1557867">
                <a:moveTo>
                  <a:pt x="0" y="0"/>
                </a:moveTo>
                <a:lnTo>
                  <a:pt x="18288000" y="0"/>
                </a:lnTo>
                <a:lnTo>
                  <a:pt x="18288000" y="1557867"/>
                </a:lnTo>
                <a:lnTo>
                  <a:pt x="0" y="155786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a:off x="11173378" y="6327518"/>
            <a:ext cx="5696300" cy="3709716"/>
          </a:xfrm>
          <a:custGeom>
            <a:avLst/>
            <a:gdLst/>
            <a:ahLst/>
            <a:cxnLst/>
            <a:rect l="l" t="t" r="r" b="b"/>
            <a:pathLst>
              <a:path w="5696300" h="3709716">
                <a:moveTo>
                  <a:pt x="0" y="0"/>
                </a:moveTo>
                <a:lnTo>
                  <a:pt x="5696301" y="0"/>
                </a:lnTo>
                <a:lnTo>
                  <a:pt x="5696301" y="3709715"/>
                </a:lnTo>
                <a:lnTo>
                  <a:pt x="0" y="3709715"/>
                </a:lnTo>
                <a:lnTo>
                  <a:pt x="0" y="0"/>
                </a:lnTo>
                <a:close/>
              </a:path>
            </a:pathLst>
          </a:custGeom>
          <a:blipFill>
            <a:blip r:embed="rId15"/>
            <a:stretch>
              <a:fillRect/>
            </a:stretch>
          </a:blipFill>
        </p:spPr>
      </p:sp>
      <p:sp>
        <p:nvSpPr>
          <p:cNvPr id="11" name="TextBox 11"/>
          <p:cNvSpPr txBox="1"/>
          <p:nvPr/>
        </p:nvSpPr>
        <p:spPr>
          <a:xfrm>
            <a:off x="6965216" y="139165"/>
            <a:ext cx="6742735" cy="759142"/>
          </a:xfrm>
          <a:prstGeom prst="rect">
            <a:avLst/>
          </a:prstGeom>
        </p:spPr>
        <p:txBody>
          <a:bodyPr lIns="0" tIns="0" rIns="0" bIns="0" rtlCol="0" anchor="t">
            <a:spAutoFit/>
          </a:bodyPr>
          <a:lstStyle/>
          <a:p>
            <a:pPr algn="r">
              <a:lnSpc>
                <a:spcPts val="5984"/>
              </a:lnSpc>
            </a:pPr>
            <a:r>
              <a:rPr lang="en-US" sz="5249">
                <a:solidFill>
                  <a:srgbClr val="000000"/>
                </a:solidFill>
                <a:latin typeface="Open Sans Bold"/>
                <a:ea typeface="Open Sans Bold"/>
                <a:cs typeface="Open Sans Bold"/>
                <a:sym typeface="Open Sans Bold"/>
              </a:rPr>
              <a:t>A tener en cuenta....</a:t>
            </a:r>
          </a:p>
        </p:txBody>
      </p:sp>
      <p:sp>
        <p:nvSpPr>
          <p:cNvPr id="12" name="TextBox 12"/>
          <p:cNvSpPr txBox="1"/>
          <p:nvPr/>
        </p:nvSpPr>
        <p:spPr>
          <a:xfrm>
            <a:off x="3141609" y="5573371"/>
            <a:ext cx="4989433" cy="580390"/>
          </a:xfrm>
          <a:prstGeom prst="rect">
            <a:avLst/>
          </a:prstGeom>
        </p:spPr>
        <p:txBody>
          <a:bodyPr lIns="0" tIns="0" rIns="0" bIns="0" rtlCol="0" anchor="t">
            <a:spAutoFit/>
          </a:bodyPr>
          <a:lstStyle/>
          <a:p>
            <a:pPr marL="734059" lvl="1" indent="-367030" algn="ctr">
              <a:lnSpc>
                <a:spcPts val="4759"/>
              </a:lnSpc>
              <a:buFont typeface="Arial"/>
              <a:buChar char="•"/>
            </a:pPr>
            <a:r>
              <a:rPr lang="en-US" sz="3399" u="sng">
                <a:solidFill>
                  <a:srgbClr val="004AAD"/>
                </a:solidFill>
                <a:latin typeface="Open Sans"/>
                <a:ea typeface="Open Sans"/>
                <a:cs typeface="Open Sans"/>
                <a:sym typeface="Open Sans"/>
                <a:hlinkClick r:id="rId16" tooltip="https://www.uah.es/export/sites/uah/es/admision-y-ayudas/.galleries/Descargas-Acceso/PonderacionesArtesHumanidades.pdf"/>
              </a:rPr>
              <a:t>Artes y humanidades</a:t>
            </a:r>
          </a:p>
        </p:txBody>
      </p:sp>
      <p:sp>
        <p:nvSpPr>
          <p:cNvPr id="13" name="TextBox 13"/>
          <p:cNvSpPr txBox="1"/>
          <p:nvPr/>
        </p:nvSpPr>
        <p:spPr>
          <a:xfrm>
            <a:off x="3141609" y="6260843"/>
            <a:ext cx="5704284" cy="580390"/>
          </a:xfrm>
          <a:prstGeom prst="rect">
            <a:avLst/>
          </a:prstGeom>
        </p:spPr>
        <p:txBody>
          <a:bodyPr lIns="0" tIns="0" rIns="0" bIns="0" rtlCol="0" anchor="t">
            <a:spAutoFit/>
          </a:bodyPr>
          <a:lstStyle/>
          <a:p>
            <a:pPr marL="734059" lvl="1" indent="-367030" algn="ctr">
              <a:lnSpc>
                <a:spcPts val="4759"/>
              </a:lnSpc>
              <a:buFont typeface="Arial"/>
              <a:buChar char="•"/>
            </a:pPr>
            <a:r>
              <a:rPr lang="en-US" sz="3399" u="sng">
                <a:solidFill>
                  <a:srgbClr val="004AAD"/>
                </a:solidFill>
                <a:latin typeface="Open Sans"/>
                <a:ea typeface="Open Sans"/>
                <a:cs typeface="Open Sans"/>
                <a:sym typeface="Open Sans"/>
                <a:hlinkClick r:id="rId17" tooltip="https://www.uah.es/export/sites/uah/es/admision-y-ayudas/.galleries/Descargas-Acceso/PonderacionesIngenieriaArquitectura.pdf"/>
              </a:rPr>
              <a:t>Ingeniería y Arquitectura</a:t>
            </a:r>
          </a:p>
        </p:txBody>
      </p:sp>
      <p:sp>
        <p:nvSpPr>
          <p:cNvPr id="14" name="TextBox 14"/>
          <p:cNvSpPr txBox="1"/>
          <p:nvPr/>
        </p:nvSpPr>
        <p:spPr>
          <a:xfrm>
            <a:off x="3141609" y="7003158"/>
            <a:ext cx="4661178" cy="580390"/>
          </a:xfrm>
          <a:prstGeom prst="rect">
            <a:avLst/>
          </a:prstGeom>
        </p:spPr>
        <p:txBody>
          <a:bodyPr lIns="0" tIns="0" rIns="0" bIns="0" rtlCol="0" anchor="t">
            <a:spAutoFit/>
          </a:bodyPr>
          <a:lstStyle/>
          <a:p>
            <a:pPr marL="734059" lvl="1" indent="-367030" algn="ctr">
              <a:lnSpc>
                <a:spcPts val="4759"/>
              </a:lnSpc>
              <a:buFont typeface="Arial"/>
              <a:buChar char="•"/>
            </a:pPr>
            <a:r>
              <a:rPr lang="en-US" sz="3399" u="sng">
                <a:solidFill>
                  <a:srgbClr val="004AAD"/>
                </a:solidFill>
                <a:latin typeface="Open Sans"/>
                <a:ea typeface="Open Sans"/>
                <a:cs typeface="Open Sans"/>
                <a:sym typeface="Open Sans"/>
                <a:hlinkClick r:id="rId18" tooltip="https://www.uah.es/export/sites/uah/es/admision-y-ayudas/.galleries/Descargas-Acceso/PonderacionesCienciasSalud.pdf"/>
              </a:rPr>
              <a:t>Ciencias de la salud</a:t>
            </a:r>
          </a:p>
        </p:txBody>
      </p:sp>
      <p:sp>
        <p:nvSpPr>
          <p:cNvPr id="15" name="TextBox 15"/>
          <p:cNvSpPr txBox="1"/>
          <p:nvPr/>
        </p:nvSpPr>
        <p:spPr>
          <a:xfrm>
            <a:off x="3141609" y="7807935"/>
            <a:ext cx="2383750" cy="580390"/>
          </a:xfrm>
          <a:prstGeom prst="rect">
            <a:avLst/>
          </a:prstGeom>
        </p:spPr>
        <p:txBody>
          <a:bodyPr lIns="0" tIns="0" rIns="0" bIns="0" rtlCol="0" anchor="t">
            <a:spAutoFit/>
          </a:bodyPr>
          <a:lstStyle/>
          <a:p>
            <a:pPr marL="734059" lvl="1" indent="-367030" algn="ctr">
              <a:lnSpc>
                <a:spcPts val="4759"/>
              </a:lnSpc>
              <a:buFont typeface="Arial"/>
              <a:buChar char="•"/>
            </a:pPr>
            <a:r>
              <a:rPr lang="en-US" sz="3399" u="sng">
                <a:solidFill>
                  <a:srgbClr val="004AAD"/>
                </a:solidFill>
                <a:latin typeface="Open Sans"/>
                <a:ea typeface="Open Sans"/>
                <a:cs typeface="Open Sans"/>
                <a:sym typeface="Open Sans"/>
                <a:hlinkClick r:id="rId19" tooltip="https://www.uah.es/export/sites/uah/es/admision-y-ayudas/.galleries/Descargas-Acceso/PonderacionesCiencias.pdf"/>
              </a:rPr>
              <a:t>Ciencias</a:t>
            </a:r>
          </a:p>
        </p:txBody>
      </p:sp>
      <p:sp>
        <p:nvSpPr>
          <p:cNvPr id="16" name="TextBox 16"/>
          <p:cNvSpPr txBox="1"/>
          <p:nvPr/>
        </p:nvSpPr>
        <p:spPr>
          <a:xfrm>
            <a:off x="3141609" y="8547945"/>
            <a:ext cx="6201728" cy="580390"/>
          </a:xfrm>
          <a:prstGeom prst="rect">
            <a:avLst/>
          </a:prstGeom>
        </p:spPr>
        <p:txBody>
          <a:bodyPr lIns="0" tIns="0" rIns="0" bIns="0" rtlCol="0" anchor="t">
            <a:spAutoFit/>
          </a:bodyPr>
          <a:lstStyle/>
          <a:p>
            <a:pPr marL="734059" lvl="1" indent="-367030" algn="ctr">
              <a:lnSpc>
                <a:spcPts val="4759"/>
              </a:lnSpc>
              <a:buFont typeface="Arial"/>
              <a:buChar char="•"/>
            </a:pPr>
            <a:r>
              <a:rPr lang="en-US" sz="3399" u="sng">
                <a:solidFill>
                  <a:srgbClr val="004AAD"/>
                </a:solidFill>
                <a:latin typeface="Open Sans"/>
                <a:ea typeface="Open Sans"/>
                <a:cs typeface="Open Sans"/>
                <a:sym typeface="Open Sans"/>
                <a:hlinkClick r:id="rId20" tooltip="https://www.uah.es/export/sites/uah/es/admision-y-ayudas/.galleries/Descargas-Acceso/PonderacionesSocialesJuridicas.pdf"/>
              </a:rPr>
              <a:t>Ciencias sociales y jurídicas</a:t>
            </a:r>
          </a:p>
        </p:txBody>
      </p:sp>
      <p:sp>
        <p:nvSpPr>
          <p:cNvPr id="17" name="TextBox 17"/>
          <p:cNvSpPr txBox="1"/>
          <p:nvPr/>
        </p:nvSpPr>
        <p:spPr>
          <a:xfrm>
            <a:off x="6566538" y="971550"/>
            <a:ext cx="11721462" cy="3191510"/>
          </a:xfrm>
          <a:prstGeom prst="rect">
            <a:avLst/>
          </a:prstGeom>
        </p:spPr>
        <p:txBody>
          <a:bodyPr lIns="0" tIns="0" rIns="0" bIns="0" rtlCol="0" anchor="t">
            <a:spAutoFit/>
          </a:bodyPr>
          <a:lstStyle/>
          <a:p>
            <a:pPr marL="561344" lvl="1" indent="-280672" algn="l">
              <a:lnSpc>
                <a:spcPts val="3640"/>
              </a:lnSpc>
              <a:buFont typeface="Arial"/>
              <a:buChar char="•"/>
            </a:pPr>
            <a:r>
              <a:rPr lang="en-US" sz="2600">
                <a:solidFill>
                  <a:srgbClr val="000000"/>
                </a:solidFill>
                <a:latin typeface="Open Sans"/>
                <a:ea typeface="Open Sans"/>
                <a:cs typeface="Open Sans"/>
                <a:sym typeface="Open Sans"/>
              </a:rPr>
              <a:t>Asegura el bloque obligatorio, es imprescindible superarlo. </a:t>
            </a:r>
          </a:p>
          <a:p>
            <a:pPr marL="561344" lvl="1" indent="-280672" algn="l">
              <a:lnSpc>
                <a:spcPts val="3640"/>
              </a:lnSpc>
              <a:buFont typeface="Arial"/>
              <a:buChar char="•"/>
            </a:pPr>
            <a:r>
              <a:rPr lang="en-US" sz="2600">
                <a:solidFill>
                  <a:srgbClr val="000000"/>
                </a:solidFill>
                <a:latin typeface="Open Sans"/>
                <a:ea typeface="Open Sans"/>
                <a:cs typeface="Open Sans"/>
                <a:sym typeface="Open Sans"/>
              </a:rPr>
              <a:t>No pasa nada si suspendes el bloque voluntario; sólo puedes subir, nunca bajar. </a:t>
            </a:r>
          </a:p>
          <a:p>
            <a:pPr marL="561344" lvl="1" indent="-280672" algn="l">
              <a:lnSpc>
                <a:spcPts val="3640"/>
              </a:lnSpc>
              <a:buFont typeface="Arial"/>
              <a:buChar char="•"/>
            </a:pPr>
            <a:r>
              <a:rPr lang="en-US" sz="2600">
                <a:solidFill>
                  <a:srgbClr val="000000"/>
                </a:solidFill>
                <a:latin typeface="Open Sans"/>
                <a:ea typeface="Open Sans"/>
                <a:cs typeface="Open Sans"/>
                <a:sym typeface="Open Sans"/>
              </a:rPr>
              <a:t>En la fase voluntaria, te puedes examinar de cualquier asignatura (de opción o modalidad), independientemente del bachillerato del que vengas, aunque es posible que no te sirva para nada la ponderación. </a:t>
            </a:r>
          </a:p>
          <a:p>
            <a:pPr algn="l">
              <a:lnSpc>
                <a:spcPts val="3640"/>
              </a:lnSpc>
            </a:pPr>
            <a:endParaRPr lang="en-US" sz="2600">
              <a:solidFill>
                <a:srgbClr val="000000"/>
              </a:solidFill>
              <a:latin typeface="Open Sans"/>
              <a:ea typeface="Open Sans"/>
              <a:cs typeface="Open Sans"/>
              <a:sym typeface="Open Sans"/>
            </a:endParaRPr>
          </a:p>
        </p:txBody>
      </p:sp>
      <p:sp>
        <p:nvSpPr>
          <p:cNvPr id="18" name="TextBox 18"/>
          <p:cNvSpPr txBox="1"/>
          <p:nvPr/>
        </p:nvSpPr>
        <p:spPr>
          <a:xfrm>
            <a:off x="9027802" y="3994361"/>
            <a:ext cx="9155423" cy="3191510"/>
          </a:xfrm>
          <a:prstGeom prst="rect">
            <a:avLst/>
          </a:prstGeom>
        </p:spPr>
        <p:txBody>
          <a:bodyPr lIns="0" tIns="0" rIns="0" bIns="0" rtlCol="0" anchor="t">
            <a:spAutoFit/>
          </a:bodyPr>
          <a:lstStyle/>
          <a:p>
            <a:pPr marL="561344" lvl="1" indent="-280672" algn="just">
              <a:lnSpc>
                <a:spcPts val="3640"/>
              </a:lnSpc>
              <a:buFont typeface="Arial"/>
              <a:buChar char="•"/>
            </a:pPr>
            <a:r>
              <a:rPr lang="en-US" sz="2600">
                <a:solidFill>
                  <a:srgbClr val="000000"/>
                </a:solidFill>
                <a:latin typeface="Open Sans"/>
                <a:ea typeface="Open Sans"/>
                <a:cs typeface="Open Sans"/>
                <a:sym typeface="Open Sans"/>
              </a:rPr>
              <a:t>Recuerda que cada asignatura pondera 0,1 ó 0,2 en función del grado que quieras hacer o de la Universidad. </a:t>
            </a:r>
            <a:r>
              <a:rPr lang="en-US" sz="2600" b="1">
                <a:solidFill>
                  <a:srgbClr val="000000"/>
                </a:solidFill>
                <a:latin typeface="Open Sans Bold"/>
                <a:ea typeface="Open Sans Bold"/>
                <a:cs typeface="Open Sans Bold"/>
                <a:sym typeface="Open Sans Bold"/>
              </a:rPr>
              <a:t>Consulta las ponderaciones que publican las universidades</a:t>
            </a:r>
            <a:r>
              <a:rPr lang="en-US" sz="2600">
                <a:solidFill>
                  <a:srgbClr val="000000"/>
                </a:solidFill>
                <a:latin typeface="Open Sans"/>
                <a:ea typeface="Open Sans"/>
                <a:cs typeface="Open Sans"/>
                <a:sym typeface="Open Sans"/>
              </a:rPr>
              <a:t>. Es muy importante que te informes para conocer de qué asignaturas te conviene examinarte.</a:t>
            </a:r>
          </a:p>
          <a:p>
            <a:pPr algn="just">
              <a:lnSpc>
                <a:spcPts val="3640"/>
              </a:lnSpc>
            </a:pPr>
            <a:endParaRPr lang="en-US" sz="2600">
              <a:solidFill>
                <a:srgbClr val="000000"/>
              </a:solidFill>
              <a:latin typeface="Open Sans"/>
              <a:ea typeface="Open Sans"/>
              <a:cs typeface="Open Sans"/>
              <a:sym typeface="Open Sans"/>
            </a:endParaRPr>
          </a:p>
        </p:txBody>
      </p:sp>
      <p:sp>
        <p:nvSpPr>
          <p:cNvPr id="19" name="TextBox 19"/>
          <p:cNvSpPr txBox="1"/>
          <p:nvPr/>
        </p:nvSpPr>
        <p:spPr>
          <a:xfrm>
            <a:off x="3299377" y="4513581"/>
            <a:ext cx="5886193" cy="629919"/>
          </a:xfrm>
          <a:prstGeom prst="rect">
            <a:avLst/>
          </a:prstGeom>
        </p:spPr>
        <p:txBody>
          <a:bodyPr lIns="0" tIns="0" rIns="0" bIns="0" rtlCol="0" anchor="t">
            <a:spAutoFit/>
          </a:bodyPr>
          <a:lstStyle/>
          <a:p>
            <a:pPr algn="ctr">
              <a:lnSpc>
                <a:spcPts val="5180"/>
              </a:lnSpc>
            </a:pPr>
            <a:r>
              <a:rPr lang="en-US" sz="3700" b="1">
                <a:solidFill>
                  <a:srgbClr val="000000"/>
                </a:solidFill>
                <a:latin typeface="Open Sans Bold"/>
                <a:ea typeface="Open Sans Bold"/>
                <a:cs typeface="Open Sans Bold"/>
                <a:sym typeface="Open Sans Bold"/>
              </a:rPr>
              <a:t>PONDERACIONES UAH</a:t>
            </a:r>
          </a:p>
        </p:txBody>
      </p:sp>
      <p:sp>
        <p:nvSpPr>
          <p:cNvPr id="20" name="TextBox 20"/>
          <p:cNvSpPr txBox="1"/>
          <p:nvPr/>
        </p:nvSpPr>
        <p:spPr>
          <a:xfrm>
            <a:off x="11307492" y="8272203"/>
            <a:ext cx="5411792" cy="1549437"/>
          </a:xfrm>
          <a:prstGeom prst="rect">
            <a:avLst/>
          </a:prstGeom>
        </p:spPr>
        <p:txBody>
          <a:bodyPr lIns="0" tIns="0" rIns="0" bIns="0" rtlCol="0" anchor="t">
            <a:spAutoFit/>
          </a:bodyPr>
          <a:lstStyle/>
          <a:p>
            <a:pPr algn="ctr">
              <a:lnSpc>
                <a:spcPts val="4113"/>
              </a:lnSpc>
            </a:pPr>
            <a:r>
              <a:rPr lang="en-US" sz="2937" b="1">
                <a:solidFill>
                  <a:srgbClr val="000000"/>
                </a:solidFill>
                <a:latin typeface="Open Sans Bold"/>
                <a:ea typeface="Open Sans Bold"/>
                <a:cs typeface="Open Sans Bold"/>
                <a:sym typeface="Open Sans Bold"/>
              </a:rPr>
              <a:t>Piensa, informáte y elige con cabeza a qué te vas a presentar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310141" y="9404062"/>
            <a:ext cx="7797232" cy="570275"/>
            <a:chOff x="0" y="0"/>
            <a:chExt cx="5730253" cy="419100"/>
          </a:xfrm>
        </p:grpSpPr>
        <p:sp>
          <p:nvSpPr>
            <p:cNvPr id="3" name="Freeform 3"/>
            <p:cNvSpPr/>
            <p:nvPr/>
          </p:nvSpPr>
          <p:spPr>
            <a:xfrm>
              <a:off x="0" y="0"/>
              <a:ext cx="5730240" cy="419100"/>
            </a:xfrm>
            <a:custGeom>
              <a:avLst/>
              <a:gdLst/>
              <a:ahLst/>
              <a:cxnLst/>
              <a:rect l="l" t="t" r="r" b="b"/>
              <a:pathLst>
                <a:path w="5730240" h="419100">
                  <a:moveTo>
                    <a:pt x="0" y="419100"/>
                  </a:moveTo>
                  <a:lnTo>
                    <a:pt x="5730240" y="419100"/>
                  </a:lnTo>
                  <a:lnTo>
                    <a:pt x="5730240" y="0"/>
                  </a:lnTo>
                  <a:lnTo>
                    <a:pt x="0" y="0"/>
                  </a:lnTo>
                  <a:close/>
                </a:path>
              </a:pathLst>
            </a:custGeom>
            <a:solidFill>
              <a:srgbClr val="D9D9D9"/>
            </a:solidFill>
          </p:spPr>
        </p:sp>
      </p:grpSp>
      <p:sp>
        <p:nvSpPr>
          <p:cNvPr id="4" name="Freeform 4"/>
          <p:cNvSpPr/>
          <p:nvPr/>
        </p:nvSpPr>
        <p:spPr>
          <a:xfrm>
            <a:off x="2044346" y="958076"/>
            <a:ext cx="14116557" cy="8036411"/>
          </a:xfrm>
          <a:custGeom>
            <a:avLst/>
            <a:gdLst/>
            <a:ahLst/>
            <a:cxnLst/>
            <a:rect l="l" t="t" r="r" b="b"/>
            <a:pathLst>
              <a:path w="14116557" h="8036411">
                <a:moveTo>
                  <a:pt x="0" y="0"/>
                </a:moveTo>
                <a:lnTo>
                  <a:pt x="14116557" y="0"/>
                </a:lnTo>
                <a:lnTo>
                  <a:pt x="14116557" y="8036411"/>
                </a:lnTo>
                <a:lnTo>
                  <a:pt x="0" y="80364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TextBox 5"/>
          <p:cNvSpPr txBox="1"/>
          <p:nvPr/>
        </p:nvSpPr>
        <p:spPr>
          <a:xfrm>
            <a:off x="2489498" y="2130529"/>
            <a:ext cx="1315651" cy="245562"/>
          </a:xfrm>
          <a:prstGeom prst="rect">
            <a:avLst/>
          </a:prstGeom>
        </p:spPr>
        <p:txBody>
          <a:bodyPr lIns="0" tIns="0" rIns="0" bIns="0" rtlCol="0" anchor="t">
            <a:spAutoFit/>
          </a:bodyPr>
          <a:lstStyle/>
          <a:p>
            <a:pPr algn="l">
              <a:lnSpc>
                <a:spcPts val="1897"/>
              </a:lnSpc>
            </a:pPr>
            <a:r>
              <a:rPr lang="en-US" sz="1355">
                <a:solidFill>
                  <a:srgbClr val="000000"/>
                </a:solidFill>
                <a:latin typeface="Calibri (MS)"/>
                <a:ea typeface="Calibri (MS)"/>
                <a:cs typeface="Calibri (MS)"/>
                <a:sym typeface="Calibri (MS)"/>
              </a:rPr>
              <a:t>Materias Comunes</a:t>
            </a:r>
          </a:p>
        </p:txBody>
      </p:sp>
      <p:sp>
        <p:nvSpPr>
          <p:cNvPr id="6" name="TextBox 6"/>
          <p:cNvSpPr txBox="1"/>
          <p:nvPr/>
        </p:nvSpPr>
        <p:spPr>
          <a:xfrm>
            <a:off x="2334085" y="2687557"/>
            <a:ext cx="1627475" cy="1366168"/>
          </a:xfrm>
          <a:prstGeom prst="rect">
            <a:avLst/>
          </a:prstGeom>
        </p:spPr>
        <p:txBody>
          <a:bodyPr lIns="0" tIns="0" rIns="0" bIns="0" rtlCol="0" anchor="t">
            <a:spAutoFit/>
          </a:bodyPr>
          <a:lstStyle/>
          <a:p>
            <a:pPr algn="ctr">
              <a:lnSpc>
                <a:spcPts val="1779"/>
              </a:lnSpc>
            </a:pPr>
            <a:r>
              <a:rPr lang="en-US" sz="1355" spc="1">
                <a:solidFill>
                  <a:srgbClr val="000000"/>
                </a:solidFill>
                <a:latin typeface="Calibri (MS)"/>
                <a:ea typeface="Calibri (MS)"/>
                <a:cs typeface="Calibri (MS)"/>
                <a:sym typeface="Calibri (MS)"/>
              </a:rPr>
              <a:t>Lengua Castellana II Lengua Extranjera II</a:t>
            </a:r>
          </a:p>
          <a:p>
            <a:pPr algn="ctr" rtl="1">
              <a:lnSpc>
                <a:spcPts val="1779"/>
              </a:lnSpc>
            </a:pPr>
            <a:endParaRPr lang="en-US" sz="1355" spc="1">
              <a:solidFill>
                <a:srgbClr val="000000"/>
              </a:solidFill>
              <a:latin typeface="Calibri (MS)"/>
              <a:ea typeface="Calibri (MS)"/>
              <a:cs typeface="Calibri (MS)"/>
              <a:sym typeface="Calibri (MS)"/>
            </a:endParaRPr>
          </a:p>
          <a:p>
            <a:pPr algn="ctr">
              <a:lnSpc>
                <a:spcPts val="1779"/>
              </a:lnSpc>
            </a:pPr>
            <a:r>
              <a:rPr lang="en-US" sz="1355">
                <a:solidFill>
                  <a:srgbClr val="000000"/>
                </a:solidFill>
                <a:latin typeface="Calibri (MS)"/>
                <a:ea typeface="Calibri (MS)"/>
                <a:cs typeface="Calibri (MS)"/>
                <a:sym typeface="Calibri (MS)"/>
              </a:rPr>
              <a:t>*Historia de España *Historia de la Filosofía </a:t>
            </a:r>
            <a:r>
              <a:rPr lang="en-US" sz="1355">
                <a:solidFill>
                  <a:srgbClr val="FF0000"/>
                </a:solidFill>
                <a:latin typeface="Calibri (MS)"/>
                <a:ea typeface="Calibri (MS)"/>
                <a:cs typeface="Calibri (MS)"/>
                <a:sym typeface="Calibri (MS)"/>
              </a:rPr>
              <a:t>(* elegir una)</a:t>
            </a:r>
          </a:p>
        </p:txBody>
      </p:sp>
      <p:sp>
        <p:nvSpPr>
          <p:cNvPr id="7" name="TextBox 7"/>
          <p:cNvSpPr txBox="1"/>
          <p:nvPr/>
        </p:nvSpPr>
        <p:spPr>
          <a:xfrm>
            <a:off x="3721357" y="4567354"/>
            <a:ext cx="2800143" cy="245562"/>
          </a:xfrm>
          <a:prstGeom prst="rect">
            <a:avLst/>
          </a:prstGeom>
        </p:spPr>
        <p:txBody>
          <a:bodyPr lIns="0" tIns="0" rIns="0" bIns="0" rtlCol="0" anchor="t">
            <a:spAutoFit/>
          </a:bodyPr>
          <a:lstStyle/>
          <a:p>
            <a:pPr algn="l">
              <a:lnSpc>
                <a:spcPts val="1897"/>
              </a:lnSpc>
            </a:pPr>
            <a:r>
              <a:rPr lang="en-US" sz="1355" b="1">
                <a:solidFill>
                  <a:srgbClr val="000000"/>
                </a:solidFill>
                <a:latin typeface="Calibri (MS) Bold"/>
                <a:ea typeface="Calibri (MS) Bold"/>
                <a:cs typeface="Calibri (MS) Bold"/>
                <a:sym typeface="Calibri (MS) Bold"/>
              </a:rPr>
              <a:t>CALIFICACIÓN FINAL DE BACHILLERATO</a:t>
            </a:r>
          </a:p>
        </p:txBody>
      </p:sp>
      <p:sp>
        <p:nvSpPr>
          <p:cNvPr id="8" name="TextBox 8"/>
          <p:cNvSpPr txBox="1"/>
          <p:nvPr/>
        </p:nvSpPr>
        <p:spPr>
          <a:xfrm>
            <a:off x="4588587" y="8085720"/>
            <a:ext cx="3172520" cy="517343"/>
          </a:xfrm>
          <a:prstGeom prst="rect">
            <a:avLst/>
          </a:prstGeom>
        </p:spPr>
        <p:txBody>
          <a:bodyPr lIns="0" tIns="0" rIns="0" bIns="0" rtlCol="0" anchor="t">
            <a:spAutoFit/>
          </a:bodyPr>
          <a:lstStyle/>
          <a:p>
            <a:pPr algn="ctr">
              <a:lnSpc>
                <a:spcPts val="1984"/>
              </a:lnSpc>
            </a:pPr>
            <a:r>
              <a:rPr lang="en-US" sz="1511" b="1">
                <a:solidFill>
                  <a:srgbClr val="000000"/>
                </a:solidFill>
                <a:latin typeface="Calibri (MS) Bold"/>
                <a:ea typeface="Calibri (MS) Bold"/>
                <a:cs typeface="Calibri (MS) Bold"/>
                <a:sym typeface="Calibri (MS) Bold"/>
              </a:rPr>
              <a:t>BLOQUE OBLIGATORIO </a:t>
            </a:r>
            <a:r>
              <a:rPr lang="en-US" sz="1511" b="1">
                <a:solidFill>
                  <a:srgbClr val="FF0000"/>
                </a:solidFill>
                <a:latin typeface="Calibri (MS) Bold"/>
                <a:ea typeface="Calibri (MS) Bold"/>
                <a:cs typeface="Calibri (MS) Bold"/>
                <a:sym typeface="Calibri (MS) Bold"/>
              </a:rPr>
              <a:t>(NOTA DE ACCESO) </a:t>
            </a:r>
            <a:r>
              <a:rPr lang="en-US" sz="1511" b="1">
                <a:solidFill>
                  <a:srgbClr val="000000"/>
                </a:solidFill>
                <a:latin typeface="Calibri (MS) Bold"/>
                <a:ea typeface="Calibri (MS) Bold"/>
                <a:cs typeface="Calibri (MS) Bold"/>
                <a:sym typeface="Calibri (MS) Bold"/>
              </a:rPr>
              <a:t>(Entre 5 y 10 puntos)</a:t>
            </a:r>
          </a:p>
        </p:txBody>
      </p:sp>
      <p:sp>
        <p:nvSpPr>
          <p:cNvPr id="9" name="TextBox 9"/>
          <p:cNvSpPr txBox="1"/>
          <p:nvPr/>
        </p:nvSpPr>
        <p:spPr>
          <a:xfrm>
            <a:off x="2997561" y="5752489"/>
            <a:ext cx="4248189" cy="462074"/>
          </a:xfrm>
          <a:prstGeom prst="rect">
            <a:avLst/>
          </a:prstGeom>
        </p:spPr>
        <p:txBody>
          <a:bodyPr lIns="0" tIns="0" rIns="0" bIns="0" rtlCol="0" anchor="t">
            <a:spAutoFit/>
          </a:bodyPr>
          <a:lstStyle/>
          <a:p>
            <a:pPr algn="ctr">
              <a:lnSpc>
                <a:spcPts val="1779"/>
              </a:lnSpc>
            </a:pPr>
            <a:r>
              <a:rPr lang="en-US" sz="1355" spc="1">
                <a:solidFill>
                  <a:srgbClr val="000000"/>
                </a:solidFill>
                <a:latin typeface="Calibri (MS)"/>
                <a:ea typeface="Calibri (MS)"/>
                <a:cs typeface="Calibri (MS)"/>
                <a:sym typeface="Calibri (MS)"/>
              </a:rPr>
              <a:t>EXAMEN DE HASTA 4 MATERIAS DE MODALIDAD DE OPCIÓN (CURSADAS O NO CURSADAS) E IDIOMA ADICIONAL</a:t>
            </a:r>
          </a:p>
        </p:txBody>
      </p:sp>
      <p:sp>
        <p:nvSpPr>
          <p:cNvPr id="10" name="TextBox 10"/>
          <p:cNvSpPr txBox="1"/>
          <p:nvPr/>
        </p:nvSpPr>
        <p:spPr>
          <a:xfrm>
            <a:off x="2808852" y="6488663"/>
            <a:ext cx="4624985" cy="688019"/>
          </a:xfrm>
          <a:prstGeom prst="rect">
            <a:avLst/>
          </a:prstGeom>
        </p:spPr>
        <p:txBody>
          <a:bodyPr lIns="0" tIns="0" rIns="0" bIns="0" rtlCol="0" anchor="t">
            <a:spAutoFit/>
          </a:bodyPr>
          <a:lstStyle/>
          <a:p>
            <a:pPr algn="ctr">
              <a:lnSpc>
                <a:spcPts val="1779"/>
              </a:lnSpc>
            </a:pPr>
            <a:r>
              <a:rPr lang="en-US" sz="1355" spc="1">
                <a:solidFill>
                  <a:srgbClr val="000000"/>
                </a:solidFill>
                <a:latin typeface="Calibri (MS)"/>
                <a:ea typeface="Calibri (MS)"/>
                <a:cs typeface="Calibri (MS)"/>
                <a:sym typeface="Calibri (MS)"/>
              </a:rPr>
              <a:t>MATERIA DE MODALIDAD DEL BLOQUE OBLIGATORIO</a:t>
            </a:r>
          </a:p>
          <a:p>
            <a:pPr algn="ctr">
              <a:lnSpc>
                <a:spcPts val="1779"/>
              </a:lnSpc>
            </a:pPr>
            <a:r>
              <a:rPr lang="en-US" sz="1355" spc="1">
                <a:solidFill>
                  <a:srgbClr val="000000"/>
                </a:solidFill>
                <a:latin typeface="Calibri (MS)"/>
                <a:ea typeface="Calibri (MS)"/>
                <a:cs typeface="Calibri (MS)"/>
                <a:sym typeface="Calibri (MS)"/>
              </a:rPr>
              <a:t>(ESTA MATERIA PONDERA PARA LA NOTA DE ADMISIÓN</a:t>
            </a:r>
          </a:p>
          <a:p>
            <a:pPr algn="l">
              <a:lnSpc>
                <a:spcPts val="1779"/>
              </a:lnSpc>
            </a:pPr>
            <a:r>
              <a:rPr lang="en-US" sz="1355" spc="1">
                <a:solidFill>
                  <a:srgbClr val="000000"/>
                </a:solidFill>
                <a:latin typeface="Calibri (MS)"/>
                <a:ea typeface="Calibri (MS)"/>
                <a:cs typeface="Calibri (MS)"/>
                <a:sym typeface="Calibri (MS)"/>
              </a:rPr>
              <a:t>SIN QUE SEA NECESARIO PRESENTARSE AL BLOQUE VOLUNTARIO)</a:t>
            </a:r>
          </a:p>
        </p:txBody>
      </p:sp>
      <p:sp>
        <p:nvSpPr>
          <p:cNvPr id="11" name="TextBox 11"/>
          <p:cNvSpPr txBox="1"/>
          <p:nvPr/>
        </p:nvSpPr>
        <p:spPr>
          <a:xfrm>
            <a:off x="4200376" y="1554426"/>
            <a:ext cx="3293042" cy="2629944"/>
          </a:xfrm>
          <a:prstGeom prst="rect">
            <a:avLst/>
          </a:prstGeom>
        </p:spPr>
        <p:txBody>
          <a:bodyPr lIns="0" tIns="0" rIns="0" bIns="0" rtlCol="0" anchor="t">
            <a:spAutoFit/>
          </a:bodyPr>
          <a:lstStyle/>
          <a:p>
            <a:pPr algn="r">
              <a:lnSpc>
                <a:spcPts val="3388"/>
              </a:lnSpc>
            </a:pPr>
            <a:r>
              <a:rPr lang="en-US" sz="1355" b="1">
                <a:solidFill>
                  <a:srgbClr val="FFFFFF"/>
                </a:solidFill>
                <a:latin typeface="Calibri (MS) Bold"/>
                <a:ea typeface="Calibri (MS) Bold"/>
                <a:cs typeface="Calibri (MS) Bold"/>
                <a:sym typeface="Calibri (MS) Bold"/>
              </a:rPr>
              <a:t>EXÁMENES</a:t>
            </a:r>
          </a:p>
          <a:p>
            <a:pPr algn="l">
              <a:lnSpc>
                <a:spcPts val="3388"/>
              </a:lnSpc>
            </a:pPr>
            <a:r>
              <a:rPr lang="en-US" sz="1355" spc="2">
                <a:solidFill>
                  <a:srgbClr val="000000"/>
                </a:solidFill>
                <a:latin typeface="Calibri (MS)"/>
                <a:ea typeface="Calibri (MS)"/>
                <a:cs typeface="Calibri (MS)"/>
                <a:sym typeface="Calibri (MS)"/>
              </a:rPr>
              <a:t>+ Materia de Modalidad obligatoria</a:t>
            </a:r>
          </a:p>
          <a:p>
            <a:pPr algn="l">
              <a:lnSpc>
                <a:spcPts val="3388"/>
              </a:lnSpc>
            </a:pPr>
            <a:r>
              <a:rPr lang="en-US" sz="1355">
                <a:solidFill>
                  <a:srgbClr val="000000"/>
                </a:solidFill>
                <a:latin typeface="Calibri (MS)"/>
                <a:ea typeface="Calibri (MS)"/>
                <a:cs typeface="Calibri (MS)"/>
                <a:sym typeface="Calibri (MS)"/>
              </a:rPr>
              <a:t>Matemáticas II o Matemáticas Aplicadas CC.SS.</a:t>
            </a:r>
          </a:p>
          <a:p>
            <a:pPr algn="l">
              <a:lnSpc>
                <a:spcPts val="2032"/>
              </a:lnSpc>
            </a:pPr>
            <a:r>
              <a:rPr lang="en-US" sz="1355" spc="1">
                <a:solidFill>
                  <a:srgbClr val="000000"/>
                </a:solidFill>
                <a:latin typeface="Calibri (MS)"/>
                <a:ea typeface="Calibri (MS)"/>
                <a:cs typeface="Calibri (MS)"/>
                <a:sym typeface="Calibri (MS)"/>
              </a:rPr>
              <a:t>Latín II o Matemáticas Aplicadas CC.SS.</a:t>
            </a:r>
          </a:p>
          <a:p>
            <a:pPr algn="l">
              <a:lnSpc>
                <a:spcPts val="3388"/>
              </a:lnSpc>
            </a:pPr>
            <a:r>
              <a:rPr lang="en-US" sz="1355">
                <a:solidFill>
                  <a:srgbClr val="000000"/>
                </a:solidFill>
                <a:latin typeface="Calibri (MS)"/>
                <a:ea typeface="Calibri (MS)"/>
                <a:cs typeface="Calibri (MS)"/>
                <a:sym typeface="Calibri (MS)"/>
              </a:rPr>
              <a:t>Análisis Musical II o Artes Escéncias III</a:t>
            </a:r>
          </a:p>
          <a:p>
            <a:pPr algn="l">
              <a:lnSpc>
                <a:spcPts val="2032"/>
              </a:lnSpc>
            </a:pPr>
            <a:r>
              <a:rPr lang="en-US" sz="1355" spc="1">
                <a:solidFill>
                  <a:srgbClr val="000000"/>
                </a:solidFill>
                <a:latin typeface="Calibri (MS)"/>
                <a:ea typeface="Calibri (MS)"/>
                <a:cs typeface="Calibri (MS)"/>
                <a:sym typeface="Calibri (MS)"/>
              </a:rPr>
              <a:t>Dibujo Artístico II</a:t>
            </a:r>
          </a:p>
          <a:p>
            <a:pPr algn="l">
              <a:lnSpc>
                <a:spcPts val="3388"/>
              </a:lnSpc>
            </a:pPr>
            <a:r>
              <a:rPr lang="en-US" sz="1355">
                <a:solidFill>
                  <a:srgbClr val="000000"/>
                </a:solidFill>
                <a:latin typeface="Calibri (MS)"/>
                <a:ea typeface="Calibri (MS)"/>
                <a:cs typeface="Calibri (MS)"/>
                <a:sym typeface="Calibri (MS)"/>
              </a:rPr>
              <a:t>Ciencias Generales</a:t>
            </a:r>
          </a:p>
        </p:txBody>
      </p:sp>
      <p:sp>
        <p:nvSpPr>
          <p:cNvPr id="12" name="TextBox 12"/>
          <p:cNvSpPr txBox="1"/>
          <p:nvPr/>
        </p:nvSpPr>
        <p:spPr>
          <a:xfrm>
            <a:off x="8188104" y="5282726"/>
            <a:ext cx="1821161" cy="245562"/>
          </a:xfrm>
          <a:prstGeom prst="rect">
            <a:avLst/>
          </a:prstGeom>
        </p:spPr>
        <p:txBody>
          <a:bodyPr lIns="0" tIns="0" rIns="0" bIns="0" rtlCol="0" anchor="t">
            <a:spAutoFit/>
          </a:bodyPr>
          <a:lstStyle/>
          <a:p>
            <a:pPr algn="l">
              <a:lnSpc>
                <a:spcPts val="1897"/>
              </a:lnSpc>
            </a:pPr>
            <a:r>
              <a:rPr lang="en-US" sz="1355" b="1">
                <a:solidFill>
                  <a:srgbClr val="FFFFFF"/>
                </a:solidFill>
                <a:latin typeface="Calibri (MS) Bold"/>
                <a:ea typeface="Calibri (MS) Bold"/>
                <a:cs typeface="Calibri (MS) Bold"/>
                <a:sym typeface="Calibri (MS) Bold"/>
              </a:rPr>
              <a:t>2 - BLOQUE VOLUNTARIO</a:t>
            </a:r>
          </a:p>
        </p:txBody>
      </p:sp>
      <p:sp>
        <p:nvSpPr>
          <p:cNvPr id="13" name="TextBox 13"/>
          <p:cNvSpPr txBox="1"/>
          <p:nvPr/>
        </p:nvSpPr>
        <p:spPr>
          <a:xfrm>
            <a:off x="8167367" y="1180904"/>
            <a:ext cx="1862753" cy="245562"/>
          </a:xfrm>
          <a:prstGeom prst="rect">
            <a:avLst/>
          </a:prstGeom>
        </p:spPr>
        <p:txBody>
          <a:bodyPr lIns="0" tIns="0" rIns="0" bIns="0" rtlCol="0" anchor="t">
            <a:spAutoFit/>
          </a:bodyPr>
          <a:lstStyle/>
          <a:p>
            <a:pPr algn="l">
              <a:lnSpc>
                <a:spcPts val="1897"/>
              </a:lnSpc>
            </a:pPr>
            <a:r>
              <a:rPr lang="en-US" sz="1355" b="1">
                <a:solidFill>
                  <a:srgbClr val="FFFFFF"/>
                </a:solidFill>
                <a:latin typeface="Calibri (MS) Bold"/>
                <a:ea typeface="Calibri (MS) Bold"/>
                <a:cs typeface="Calibri (MS) Bold"/>
                <a:sym typeface="Calibri (MS) Bold"/>
              </a:rPr>
              <a:t>1 - BLOQUE OBLIGATORIO</a:t>
            </a:r>
          </a:p>
        </p:txBody>
      </p:sp>
      <p:sp>
        <p:nvSpPr>
          <p:cNvPr id="14" name="TextBox 14"/>
          <p:cNvSpPr txBox="1"/>
          <p:nvPr/>
        </p:nvSpPr>
        <p:spPr>
          <a:xfrm>
            <a:off x="6174847" y="8378818"/>
            <a:ext cx="4394105" cy="1431742"/>
          </a:xfrm>
          <a:prstGeom prst="rect">
            <a:avLst/>
          </a:prstGeom>
        </p:spPr>
        <p:txBody>
          <a:bodyPr lIns="0" tIns="0" rIns="0" bIns="0" rtlCol="0" anchor="t">
            <a:spAutoFit/>
          </a:bodyPr>
          <a:lstStyle/>
          <a:p>
            <a:pPr algn="r">
              <a:lnSpc>
                <a:spcPts val="1563"/>
              </a:lnSpc>
            </a:pPr>
            <a:r>
              <a:rPr lang="en-US" sz="1190" b="1">
                <a:solidFill>
                  <a:srgbClr val="000000"/>
                </a:solidFill>
                <a:latin typeface="Calibri (MS) Bold"/>
                <a:ea typeface="Calibri (MS) Bold"/>
                <a:cs typeface="Calibri (MS) Bold"/>
                <a:sym typeface="Calibri (MS) Bold"/>
              </a:rPr>
              <a:t>BLOQUE VOLUNTARIO</a:t>
            </a:r>
          </a:p>
          <a:p>
            <a:pPr algn="l">
              <a:lnSpc>
                <a:spcPts val="1563"/>
              </a:lnSpc>
            </a:pPr>
            <a:r>
              <a:rPr lang="en-US" sz="1190" b="1">
                <a:solidFill>
                  <a:srgbClr val="000000"/>
                </a:solidFill>
                <a:latin typeface="Calibri (MS) Bold"/>
                <a:ea typeface="Calibri (MS) Bold"/>
                <a:cs typeface="Calibri (MS) Bold"/>
                <a:sym typeface="Calibri (MS) Bold"/>
              </a:rPr>
              <a:t>+</a:t>
            </a:r>
            <a:r>
              <a:rPr lang="en-US" sz="1190" b="1">
                <a:solidFill>
                  <a:srgbClr val="FFFFFF"/>
                </a:solidFill>
                <a:latin typeface="Calibri (MS) Bold"/>
                <a:ea typeface="Calibri (MS) Bold"/>
                <a:cs typeface="Calibri (MS) Bold"/>
                <a:sym typeface="Calibri (MS) Bold"/>
              </a:rPr>
              <a:t> </a:t>
            </a:r>
            <a:r>
              <a:rPr lang="en-US" sz="1190" b="1">
                <a:solidFill>
                  <a:srgbClr val="FF0000"/>
                </a:solidFill>
                <a:latin typeface="Calibri (MS) Bold"/>
                <a:ea typeface="Calibri (MS) Bold"/>
                <a:cs typeface="Calibri (MS) Bold"/>
                <a:sym typeface="Calibri (MS) Bold"/>
              </a:rPr>
              <a:t>(a*M1+b*M2)</a:t>
            </a:r>
          </a:p>
          <a:p>
            <a:pPr algn="l">
              <a:lnSpc>
                <a:spcPts val="1563"/>
              </a:lnSpc>
            </a:pPr>
            <a:r>
              <a:rPr lang="en-US" sz="1190" b="1" spc="2">
                <a:solidFill>
                  <a:srgbClr val="000000"/>
                </a:solidFill>
                <a:latin typeface="Calibri (MS) Bold"/>
                <a:ea typeface="Calibri (MS) Bold"/>
                <a:cs typeface="Calibri (MS) Bold"/>
                <a:sym typeface="Calibri (MS) Bold"/>
              </a:rPr>
              <a:t>(Máximo 4 puntos)</a:t>
            </a:r>
          </a:p>
          <a:p>
            <a:pPr algn="l">
              <a:lnSpc>
                <a:spcPts val="2976"/>
              </a:lnSpc>
            </a:pPr>
            <a:r>
              <a:rPr lang="en-US" sz="1190" b="1" spc="5">
                <a:solidFill>
                  <a:srgbClr val="000000"/>
                </a:solidFill>
                <a:latin typeface="Calibri (MS) Bold"/>
                <a:ea typeface="Calibri (MS) Bold"/>
                <a:cs typeface="Calibri (MS) Bold"/>
                <a:sym typeface="Calibri (MS) Bold"/>
              </a:rPr>
              <a:t>donde</a:t>
            </a:r>
          </a:p>
          <a:p>
            <a:pPr algn="l">
              <a:lnSpc>
                <a:spcPts val="2472"/>
              </a:lnSpc>
            </a:pPr>
            <a:r>
              <a:rPr lang="en-US" sz="1190" i="1" spc="2">
                <a:solidFill>
                  <a:srgbClr val="000000"/>
                </a:solidFill>
                <a:latin typeface="Calibri (MS) Italics"/>
                <a:ea typeface="Calibri (MS) Italics"/>
                <a:cs typeface="Calibri (MS) Italics"/>
                <a:sym typeface="Calibri (MS) Italics"/>
              </a:rPr>
              <a:t>(a) y (b) son los parámetros de ponderación y</a:t>
            </a:r>
          </a:p>
          <a:p>
            <a:pPr algn="l">
              <a:lnSpc>
                <a:spcPts val="653"/>
              </a:lnSpc>
            </a:pPr>
            <a:r>
              <a:rPr lang="en-US" sz="1190" i="1" spc="2">
                <a:solidFill>
                  <a:srgbClr val="000000"/>
                </a:solidFill>
                <a:latin typeface="Calibri (MS) Italics"/>
                <a:ea typeface="Calibri (MS) Italics"/>
                <a:cs typeface="Calibri (MS) Italics"/>
                <a:sym typeface="Calibri (MS) Italics"/>
              </a:rPr>
              <a:t>M1 y M2 calificaciones que otorguen el mayor incremento</a:t>
            </a:r>
          </a:p>
        </p:txBody>
      </p:sp>
      <p:sp>
        <p:nvSpPr>
          <p:cNvPr id="15" name="TextBox 15"/>
          <p:cNvSpPr txBox="1"/>
          <p:nvPr/>
        </p:nvSpPr>
        <p:spPr>
          <a:xfrm>
            <a:off x="6850147" y="7573457"/>
            <a:ext cx="4498786" cy="245562"/>
          </a:xfrm>
          <a:prstGeom prst="rect">
            <a:avLst/>
          </a:prstGeom>
        </p:spPr>
        <p:txBody>
          <a:bodyPr lIns="0" tIns="0" rIns="0" bIns="0" rtlCol="0" anchor="t">
            <a:spAutoFit/>
          </a:bodyPr>
          <a:lstStyle/>
          <a:p>
            <a:pPr algn="l">
              <a:lnSpc>
                <a:spcPts val="1897"/>
              </a:lnSpc>
            </a:pPr>
            <a:r>
              <a:rPr lang="en-US" sz="1355" b="1">
                <a:solidFill>
                  <a:srgbClr val="FFFFFF"/>
                </a:solidFill>
                <a:latin typeface="Calibri (MS) Bold"/>
                <a:ea typeface="Calibri (MS) Bold"/>
                <a:cs typeface="Calibri (MS) Bold"/>
                <a:sym typeface="Calibri (MS) Bold"/>
              </a:rPr>
              <a:t>NOTA DE ADMISIÓN A LA UNIVERSIDAD - MÁXIMO 14 PUNTOS</a:t>
            </a:r>
          </a:p>
        </p:txBody>
      </p:sp>
      <p:sp>
        <p:nvSpPr>
          <p:cNvPr id="16" name="TextBox 16"/>
          <p:cNvSpPr txBox="1"/>
          <p:nvPr/>
        </p:nvSpPr>
        <p:spPr>
          <a:xfrm>
            <a:off x="8627799" y="1987654"/>
            <a:ext cx="2758357" cy="2196729"/>
          </a:xfrm>
          <a:prstGeom prst="rect">
            <a:avLst/>
          </a:prstGeom>
        </p:spPr>
        <p:txBody>
          <a:bodyPr lIns="0" tIns="0" rIns="0" bIns="0" rtlCol="0" anchor="t">
            <a:spAutoFit/>
          </a:bodyPr>
          <a:lstStyle/>
          <a:p>
            <a:pPr algn="l">
              <a:lnSpc>
                <a:spcPts val="3388"/>
              </a:lnSpc>
            </a:pPr>
            <a:r>
              <a:rPr lang="en-US" sz="1355" spc="1">
                <a:solidFill>
                  <a:srgbClr val="000000"/>
                </a:solidFill>
                <a:latin typeface="Calibri (MS)"/>
                <a:ea typeface="Calibri (MS)"/>
                <a:cs typeface="Calibri (MS)"/>
                <a:sym typeface="Calibri (MS)"/>
              </a:rPr>
              <a:t>(según modalidad cursada)</a:t>
            </a:r>
          </a:p>
          <a:p>
            <a:pPr algn="l">
              <a:lnSpc>
                <a:spcPts val="3388"/>
              </a:lnSpc>
            </a:pPr>
            <a:r>
              <a:rPr lang="en-US" sz="1355">
                <a:solidFill>
                  <a:srgbClr val="000000"/>
                </a:solidFill>
                <a:latin typeface="Calibri (MS)"/>
                <a:ea typeface="Calibri (MS)"/>
                <a:cs typeface="Calibri (MS)"/>
                <a:sym typeface="Calibri (MS)"/>
              </a:rPr>
              <a:t>Ciencias y Tecnología</a:t>
            </a:r>
          </a:p>
          <a:p>
            <a:pPr algn="l">
              <a:lnSpc>
                <a:spcPts val="2032"/>
              </a:lnSpc>
            </a:pPr>
            <a:r>
              <a:rPr lang="en-US" sz="1355" spc="1">
                <a:solidFill>
                  <a:srgbClr val="000000"/>
                </a:solidFill>
                <a:latin typeface="Calibri (MS)"/>
                <a:ea typeface="Calibri (MS)"/>
                <a:cs typeface="Calibri (MS)"/>
                <a:sym typeface="Calibri (MS)"/>
              </a:rPr>
              <a:t>Humanidades y Ciencias Sociales</a:t>
            </a:r>
          </a:p>
          <a:p>
            <a:pPr algn="l">
              <a:lnSpc>
                <a:spcPts val="3388"/>
              </a:lnSpc>
            </a:pPr>
            <a:r>
              <a:rPr lang="en-US" sz="1355">
                <a:solidFill>
                  <a:srgbClr val="000000"/>
                </a:solidFill>
                <a:latin typeface="Calibri (MS)"/>
                <a:ea typeface="Calibri (MS)"/>
                <a:cs typeface="Calibri (MS)"/>
                <a:sym typeface="Calibri (MS)"/>
              </a:rPr>
              <a:t>Artes (Música y Artes Escénicas)</a:t>
            </a:r>
          </a:p>
          <a:p>
            <a:pPr algn="l">
              <a:lnSpc>
                <a:spcPts val="2032"/>
              </a:lnSpc>
            </a:pPr>
            <a:r>
              <a:rPr lang="en-US" sz="1355">
                <a:solidFill>
                  <a:srgbClr val="000000"/>
                </a:solidFill>
                <a:latin typeface="Calibri (MS)"/>
                <a:ea typeface="Calibri (MS)"/>
                <a:cs typeface="Calibri (MS)"/>
                <a:sym typeface="Calibri (MS)"/>
              </a:rPr>
              <a:t>Artes (Artes Plásticas, Imagen y Diseño)</a:t>
            </a:r>
          </a:p>
          <a:p>
            <a:pPr algn="l">
              <a:lnSpc>
                <a:spcPts val="3388"/>
              </a:lnSpc>
            </a:pPr>
            <a:r>
              <a:rPr lang="en-US" sz="1355">
                <a:solidFill>
                  <a:srgbClr val="000000"/>
                </a:solidFill>
                <a:latin typeface="Calibri (MS)"/>
                <a:ea typeface="Calibri (MS)"/>
                <a:cs typeface="Calibri (MS)"/>
                <a:sym typeface="Calibri (MS)"/>
              </a:rPr>
              <a:t>General</a:t>
            </a:r>
          </a:p>
        </p:txBody>
      </p:sp>
      <p:sp>
        <p:nvSpPr>
          <p:cNvPr id="17" name="TextBox 17"/>
          <p:cNvSpPr txBox="1"/>
          <p:nvPr/>
        </p:nvSpPr>
        <p:spPr>
          <a:xfrm>
            <a:off x="9614738" y="6204134"/>
            <a:ext cx="2699411" cy="688019"/>
          </a:xfrm>
          <a:prstGeom prst="rect">
            <a:avLst/>
          </a:prstGeom>
        </p:spPr>
        <p:txBody>
          <a:bodyPr lIns="0" tIns="0" rIns="0" bIns="0" rtlCol="0" anchor="t">
            <a:spAutoFit/>
          </a:bodyPr>
          <a:lstStyle/>
          <a:p>
            <a:pPr algn="ctr">
              <a:lnSpc>
                <a:spcPts val="1779"/>
              </a:lnSpc>
            </a:pPr>
            <a:r>
              <a:rPr lang="en-US" sz="1355" spc="1">
                <a:solidFill>
                  <a:srgbClr val="000000"/>
                </a:solidFill>
                <a:latin typeface="Calibri (MS)"/>
                <a:ea typeface="Calibri (MS)"/>
                <a:cs typeface="Calibri (MS)"/>
                <a:sym typeface="Calibri (MS)"/>
              </a:rPr>
              <a:t>PONDERACIÓN SEGÚN RELACIÓN CON EL GRADO QUE QUERAMOS ESTUDIAR (0,1 Ó 0,2 SI ESTÁN APROBADAS)</a:t>
            </a:r>
          </a:p>
        </p:txBody>
      </p:sp>
      <p:sp>
        <p:nvSpPr>
          <p:cNvPr id="18" name="TextBox 18"/>
          <p:cNvSpPr txBox="1"/>
          <p:nvPr/>
        </p:nvSpPr>
        <p:spPr>
          <a:xfrm>
            <a:off x="9146218" y="4462759"/>
            <a:ext cx="3638020" cy="462035"/>
          </a:xfrm>
          <a:prstGeom prst="rect">
            <a:avLst/>
          </a:prstGeom>
        </p:spPr>
        <p:txBody>
          <a:bodyPr lIns="0" tIns="0" rIns="0" bIns="0" rtlCol="0" anchor="t">
            <a:spAutoFit/>
          </a:bodyPr>
          <a:lstStyle/>
          <a:p>
            <a:pPr algn="ctr">
              <a:lnSpc>
                <a:spcPts val="1779"/>
              </a:lnSpc>
            </a:pPr>
            <a:r>
              <a:rPr lang="en-US" sz="1355" b="1">
                <a:solidFill>
                  <a:srgbClr val="000000"/>
                </a:solidFill>
                <a:latin typeface="Calibri (MS) Bold"/>
                <a:ea typeface="Calibri (MS) Bold"/>
                <a:cs typeface="Calibri (MS) Bold"/>
                <a:sym typeface="Calibri (MS) Bold"/>
              </a:rPr>
              <a:t>CALIFICACIÓN MEDIA DE 1º Y 2º DE BACHILLERATO (ENTRE 5 Y 10 PUNTOS)</a:t>
            </a:r>
          </a:p>
        </p:txBody>
      </p:sp>
      <p:sp>
        <p:nvSpPr>
          <p:cNvPr id="19" name="TextBox 19"/>
          <p:cNvSpPr txBox="1"/>
          <p:nvPr/>
        </p:nvSpPr>
        <p:spPr>
          <a:xfrm>
            <a:off x="12107373" y="2913386"/>
            <a:ext cx="1213377" cy="914017"/>
          </a:xfrm>
          <a:prstGeom prst="rect">
            <a:avLst/>
          </a:prstGeom>
        </p:spPr>
        <p:txBody>
          <a:bodyPr lIns="0" tIns="0" rIns="0" bIns="0" rtlCol="0" anchor="t">
            <a:spAutoFit/>
          </a:bodyPr>
          <a:lstStyle/>
          <a:p>
            <a:pPr algn="ctr">
              <a:lnSpc>
                <a:spcPts val="1779"/>
              </a:lnSpc>
            </a:pPr>
            <a:r>
              <a:rPr lang="en-US" sz="1355" spc="1">
                <a:solidFill>
                  <a:srgbClr val="000000"/>
                </a:solidFill>
                <a:latin typeface="Calibri (MS)"/>
                <a:ea typeface="Calibri (MS)"/>
                <a:cs typeface="Calibri (MS)"/>
                <a:sym typeface="Calibri (MS)"/>
              </a:rPr>
              <a:t>NOTA MEDIA DE LOS 4 EXÁMENES (ENTRE 4 Y 10 PUNTOS)</a:t>
            </a:r>
          </a:p>
        </p:txBody>
      </p:sp>
      <p:sp>
        <p:nvSpPr>
          <p:cNvPr id="20" name="TextBox 20"/>
          <p:cNvSpPr txBox="1"/>
          <p:nvPr/>
        </p:nvSpPr>
        <p:spPr>
          <a:xfrm>
            <a:off x="13637850" y="3248100"/>
            <a:ext cx="299654" cy="245562"/>
          </a:xfrm>
          <a:prstGeom prst="rect">
            <a:avLst/>
          </a:prstGeom>
        </p:spPr>
        <p:txBody>
          <a:bodyPr lIns="0" tIns="0" rIns="0" bIns="0" rtlCol="0" anchor="t">
            <a:spAutoFit/>
          </a:bodyPr>
          <a:lstStyle/>
          <a:p>
            <a:pPr algn="l">
              <a:lnSpc>
                <a:spcPts val="1897"/>
              </a:lnSpc>
            </a:pPr>
            <a:r>
              <a:rPr lang="en-US" sz="1355" b="1">
                <a:solidFill>
                  <a:srgbClr val="FFFFFF"/>
                </a:solidFill>
                <a:latin typeface="Calibri (MS) Bold"/>
                <a:ea typeface="Calibri (MS) Bold"/>
                <a:cs typeface="Calibri (MS) Bold"/>
                <a:sym typeface="Calibri (MS) Bold"/>
              </a:rPr>
              <a:t>40%</a:t>
            </a:r>
          </a:p>
        </p:txBody>
      </p:sp>
      <p:sp>
        <p:nvSpPr>
          <p:cNvPr id="21" name="TextBox 21"/>
          <p:cNvSpPr txBox="1"/>
          <p:nvPr/>
        </p:nvSpPr>
        <p:spPr>
          <a:xfrm>
            <a:off x="13644226" y="4575649"/>
            <a:ext cx="299654" cy="245562"/>
          </a:xfrm>
          <a:prstGeom prst="rect">
            <a:avLst/>
          </a:prstGeom>
        </p:spPr>
        <p:txBody>
          <a:bodyPr lIns="0" tIns="0" rIns="0" bIns="0" rtlCol="0" anchor="t">
            <a:spAutoFit/>
          </a:bodyPr>
          <a:lstStyle/>
          <a:p>
            <a:pPr algn="l">
              <a:lnSpc>
                <a:spcPts val="1897"/>
              </a:lnSpc>
            </a:pPr>
            <a:r>
              <a:rPr lang="en-US" sz="1355" b="1">
                <a:solidFill>
                  <a:srgbClr val="FFFFFF"/>
                </a:solidFill>
                <a:latin typeface="Calibri (MS) Bold"/>
                <a:ea typeface="Calibri (MS) Bold"/>
                <a:cs typeface="Calibri (MS) Bold"/>
                <a:sym typeface="Calibri (MS) Bold"/>
              </a:rPr>
              <a:t>60%</a:t>
            </a:r>
          </a:p>
        </p:txBody>
      </p:sp>
      <p:sp>
        <p:nvSpPr>
          <p:cNvPr id="22" name="TextBox 22"/>
          <p:cNvSpPr txBox="1"/>
          <p:nvPr/>
        </p:nvSpPr>
        <p:spPr>
          <a:xfrm>
            <a:off x="13749559" y="6203966"/>
            <a:ext cx="2034691" cy="688019"/>
          </a:xfrm>
          <a:prstGeom prst="rect">
            <a:avLst/>
          </a:prstGeom>
        </p:spPr>
        <p:txBody>
          <a:bodyPr lIns="0" tIns="0" rIns="0" bIns="0" rtlCol="0" anchor="t">
            <a:spAutoFit/>
          </a:bodyPr>
          <a:lstStyle/>
          <a:p>
            <a:pPr algn="ctr">
              <a:lnSpc>
                <a:spcPts val="1779"/>
              </a:lnSpc>
            </a:pPr>
            <a:r>
              <a:rPr lang="en-US" sz="1355" spc="2">
                <a:solidFill>
                  <a:srgbClr val="000000"/>
                </a:solidFill>
                <a:latin typeface="Calibri (MS)"/>
                <a:ea typeface="Calibri (MS)"/>
                <a:cs typeface="Calibri (MS)"/>
                <a:sym typeface="Calibri (MS)"/>
              </a:rPr>
              <a:t>SE ELIGEN LAS DOS MEJORES PONDERACIONES</a:t>
            </a:r>
          </a:p>
          <a:p>
            <a:pPr algn="ctr">
              <a:lnSpc>
                <a:spcPts val="1779"/>
              </a:lnSpc>
            </a:pPr>
            <a:r>
              <a:rPr lang="en-US" sz="1355">
                <a:solidFill>
                  <a:srgbClr val="000000"/>
                </a:solidFill>
                <a:latin typeface="Calibri (MS)"/>
                <a:ea typeface="Calibri (MS)"/>
                <a:cs typeface="Calibri (MS)"/>
                <a:sym typeface="Calibri (MS)"/>
              </a:rPr>
              <a:t>(MÁXIMO 4 PUNTOS)</a:t>
            </a:r>
          </a:p>
        </p:txBody>
      </p:sp>
      <p:sp>
        <p:nvSpPr>
          <p:cNvPr id="23" name="TextBox 23"/>
          <p:cNvSpPr txBox="1"/>
          <p:nvPr/>
        </p:nvSpPr>
        <p:spPr>
          <a:xfrm>
            <a:off x="14268159" y="3439893"/>
            <a:ext cx="1651051" cy="688019"/>
          </a:xfrm>
          <a:prstGeom prst="rect">
            <a:avLst/>
          </a:prstGeom>
        </p:spPr>
        <p:txBody>
          <a:bodyPr lIns="0" tIns="0" rIns="0" bIns="0" rtlCol="0" anchor="t">
            <a:spAutoFit/>
          </a:bodyPr>
          <a:lstStyle/>
          <a:p>
            <a:pPr algn="ctr">
              <a:lnSpc>
                <a:spcPts val="1779"/>
              </a:lnSpc>
            </a:pPr>
            <a:r>
              <a:rPr lang="en-US" sz="1355">
                <a:solidFill>
                  <a:srgbClr val="000000"/>
                </a:solidFill>
                <a:latin typeface="Calibri (MS)"/>
                <a:ea typeface="Calibri (MS)"/>
                <a:cs typeface="Calibri (MS)"/>
                <a:sym typeface="Calibri (MS)"/>
              </a:rPr>
              <a:t>CALIFICACIÓN ACCESO A LA UNIVERSIDAD (ENTRE 5 Y 10 PUNTOS)</a:t>
            </a:r>
          </a:p>
        </p:txBody>
      </p:sp>
      <p:sp>
        <p:nvSpPr>
          <p:cNvPr id="24" name="Freeform 24"/>
          <p:cNvSpPr/>
          <p:nvPr/>
        </p:nvSpPr>
        <p:spPr>
          <a:xfrm>
            <a:off x="-45315" y="9874133"/>
            <a:ext cx="18288000" cy="1557867"/>
          </a:xfrm>
          <a:custGeom>
            <a:avLst/>
            <a:gdLst/>
            <a:ahLst/>
            <a:cxnLst/>
            <a:rect l="l" t="t" r="r" b="b"/>
            <a:pathLst>
              <a:path w="18288000" h="1557867">
                <a:moveTo>
                  <a:pt x="0" y="0"/>
                </a:moveTo>
                <a:lnTo>
                  <a:pt x="18288000" y="0"/>
                </a:lnTo>
                <a:lnTo>
                  <a:pt x="18288000" y="1557866"/>
                </a:lnTo>
                <a:lnTo>
                  <a:pt x="0" y="15578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5" name="Freeform 25"/>
          <p:cNvSpPr/>
          <p:nvPr/>
        </p:nvSpPr>
        <p:spPr>
          <a:xfrm>
            <a:off x="2218" y="-778933"/>
            <a:ext cx="18288000" cy="1557867"/>
          </a:xfrm>
          <a:custGeom>
            <a:avLst/>
            <a:gdLst/>
            <a:ahLst/>
            <a:cxnLst/>
            <a:rect l="l" t="t" r="r" b="b"/>
            <a:pathLst>
              <a:path w="18288000" h="1557867">
                <a:moveTo>
                  <a:pt x="0" y="0"/>
                </a:moveTo>
                <a:lnTo>
                  <a:pt x="18288000" y="0"/>
                </a:lnTo>
                <a:lnTo>
                  <a:pt x="18288000" y="1557866"/>
                </a:lnTo>
                <a:lnTo>
                  <a:pt x="0" y="15578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6" name="TextBox 26"/>
          <p:cNvSpPr txBox="1"/>
          <p:nvPr/>
        </p:nvSpPr>
        <p:spPr>
          <a:xfrm>
            <a:off x="844838" y="-95250"/>
            <a:ext cx="5920621" cy="887095"/>
          </a:xfrm>
          <a:prstGeom prst="rect">
            <a:avLst/>
          </a:prstGeom>
        </p:spPr>
        <p:txBody>
          <a:bodyPr lIns="0" tIns="0" rIns="0" bIns="0" rtlCol="0" anchor="t">
            <a:spAutoFit/>
          </a:bodyPr>
          <a:lstStyle/>
          <a:p>
            <a:pPr algn="ctr">
              <a:lnSpc>
                <a:spcPts val="7279"/>
              </a:lnSpc>
            </a:pPr>
            <a:r>
              <a:rPr lang="en-US" sz="5199" b="1">
                <a:solidFill>
                  <a:srgbClr val="000000"/>
                </a:solidFill>
                <a:latin typeface="Open Sans Bold"/>
                <a:ea typeface="Open Sans Bold"/>
                <a:cs typeface="Open Sans Bold"/>
                <a:sym typeface="Open Sans Bold"/>
              </a:rPr>
              <a:t>RESUMIENDO.......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1655</Words>
  <Application>Microsoft Office PowerPoint</Application>
  <PresentationFormat>Personalizado</PresentationFormat>
  <Paragraphs>228</Paragraphs>
  <Slides>25</Slides>
  <Notes>0</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25</vt:i4>
      </vt:variant>
    </vt:vector>
  </HeadingPairs>
  <TitlesOfParts>
    <vt:vector size="39" baseType="lpstr">
      <vt:lpstr>Calibri (MS)</vt:lpstr>
      <vt:lpstr>Open Sans Bold Italics</vt:lpstr>
      <vt:lpstr>Open Sans</vt:lpstr>
      <vt:lpstr>Open Sans Bold</vt:lpstr>
      <vt:lpstr>Open Sans Bold Bold</vt:lpstr>
      <vt:lpstr>Playfair Display Bold</vt:lpstr>
      <vt:lpstr>Arial</vt:lpstr>
      <vt:lpstr>Playfair Display Italics</vt:lpstr>
      <vt:lpstr>Calibri (MS) Italics</vt:lpstr>
      <vt:lpstr>Open Sans Hebrew Bold</vt:lpstr>
      <vt:lpstr>Calibri</vt:lpstr>
      <vt:lpstr>Calibri (MS) Bold</vt:lpstr>
      <vt:lpstr>Playfair Display</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IES SIMONE VEIL</dc:title>
  <dc:creator>Oliveros Granado, Cristina</dc:creator>
  <cp:lastModifiedBy>Oliveros Granado, Cristina</cp:lastModifiedBy>
  <cp:revision>2</cp:revision>
  <dcterms:created xsi:type="dcterms:W3CDTF">2006-08-16T00:00:00Z</dcterms:created>
  <dcterms:modified xsi:type="dcterms:W3CDTF">2025-02-19T12:34:54Z</dcterms:modified>
  <dc:identifier>DAF-WtGLqzg</dc:identifier>
</cp:coreProperties>
</file>