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312" r:id="rId22"/>
    <p:sldId id="308" r:id="rId23"/>
    <p:sldId id="309" r:id="rId24"/>
    <p:sldId id="310" r:id="rId25"/>
    <p:sldId id="311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F09461C-91A1-4AC4-8755-4E8B9875006C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52E7015-988A-438A-9F91-3E600B4F1F46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3B7D06E-3D40-42ED-BD2C-C11ABF392E7C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1F3F00B6-7C79-4352-9E17-B69B372A177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C3F975E9-7F68-4D95-8096-0DF1AE5DAFF0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C372A65B-01B2-4281-9F66-8B59F865C40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12E4D89F-7002-449F-BC01-A154BCC66D2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C4DA8781-ECC7-446A-B95E-D29E1E78F1EC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79BBFF6C-3332-431A-9B66-23570B86FA1A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629FD22B-B991-4280-AC6F-D58F474095D0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B89FBFD4-CF43-4F97-80CB-AE70E10292A4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FECA2938-8BE7-4966-A87C-331A6F145791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AFFCDC8-308A-45CA-982D-1E48CB1ABBB9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3F1C0C65-7566-4452-8401-E0B5C7307EF0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E624A678-7163-4100-A9D2-E7219AEA3E48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B407D7C8-7D19-4640-A2D7-9540366EEDF8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50CEDC5D-EAC8-4B65-A2C5-9F35B92B7623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D00399E1-AC43-4C6F-95C2-19872AE0BDAA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1AAD31E9-FDCC-4371-B60B-E3AD5B101BD0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D7A61537-EC2E-43D3-A68B-CF88258FCDC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E405B060-3ADB-425D-B180-44BD9F1DC4E4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6BA66FB2-30EE-4148-8F41-BF2C22E4C4A5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70C909AB-C2E6-4716-819F-3E1451592E85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AD565D-ECB1-48A9-BF9A-10D537974120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A5E00DED-D53E-42A0-8814-2D9519184421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6551DD87-F12C-48E7-8E72-143ECC74EAAE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D8A86A7D-D8F8-4086-8CFF-5CFBA12ECC86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CF22CD0B-9D66-49FA-A45C-C284A8F59CAD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A68121BC-8B7B-4F13-8EB5-649A70C513BA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123BD0BB-789E-4DA5-A130-BC50940CC002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8B00547A-43D7-4219-A671-EE10AFC1A713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FD2243DE-07BE-41DE-A6FB-50D82FB4386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5627C186-DA4F-4E53-815B-2BB089E80060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DB2EF37B-19D0-4BBA-AD12-427C3BE79220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64FA1A9-0E45-4A36-AD5B-D7CA08212F4D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E93CB108-B3CA-435E-AC92-78AF60726FB1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BCC3913C-6A13-4AAC-8E8A-DE21CB4B1B9F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522D81A5-B9AC-4A57-B0A5-8F120FAC8807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7554B2F-A626-43C4-9932-30F19993DFE1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ACF416C-B7BB-4484-8D53-4B95D106FA9B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59FD44A-8FEF-40B8-A1BC-CB87873B7C36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386AFF3-4F62-4189-9F0B-1707FAF5750C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119A75E-A3A8-49AF-99F1-00DD382B8320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65994CE-06AF-4EA5-88EC-2C99D919EF0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00F40FD-8963-4797-A1E4-6F8FAD914630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61A15D1-443F-45FB-B9E4-0D108F5A0D03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EB84ABE-F9F4-4647-9AFF-A510996ECD1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0CC56D5-1D92-4560-99C2-1DA1F338272F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E907974-7E19-43CF-9FAE-0362641A41C6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E78B16C-CD11-4D63-B743-4E9021DB8451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D5B482F-85D0-4427-81F1-4E3F623B6661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F4CBA47-2107-44CA-B37B-90CE36D76811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D711E5F-8FD2-418F-BCA3-8D280E26BDE8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C4ACDE1-402A-4497-B1A2-4EE6906C6218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82CF6CB-0BFA-4168-96B6-FAB3BEA03971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67D006E-CB87-4060-B0DE-0816357895B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68D0889-3760-4731-B8EF-06FFB9E606E5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C3686D9-260D-4ED0-A9AD-68A07C1C7B15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FE28907-EC00-427E-AC53-AC6389B2733C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4EB7A15-6F72-4FAC-9AC7-A73887E297C2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C212049-F29C-43BD-B31C-D9A987DC7F7F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8A36EBF-6777-4350-99C6-34B758820E92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4953E59-D4A1-4D72-B6F7-4157E303DBA4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1275639-8AF6-4CB0-BAA8-585AC6757974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1E5D950-199B-4FCB-8754-7A72952EEEB2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132FF12-2B93-4B0E-AADB-A75344DE2B5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231A67-2F41-4F5F-B98D-6EE59DF8848E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8DA4C36-89AC-48DF-9048-FD3DF8F1E551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A1F0ABE-B6E6-4CC4-9EF3-6D4A07565C76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5692C61-19F9-4BF5-89BD-DC10EC0AB1C2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6E9AC55-F35F-4DFD-B177-0DE93A66609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1D974D9-14BC-4CFA-AA2C-39AA07085AF4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A945BF9-BA04-4D7F-B8C6-02CDDF2CFDD7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AAC2F08-8CDC-467F-9BCA-009CB7EBE7AE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AB352F4-2766-4C4B-A18F-C161330BC3BF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0B26CB8-4D81-4F93-944D-72831D4EEFCB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63DD0EE-E792-46CE-8488-B442C64AFBCC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3F94CF-4068-40DA-B98F-1E2FA58DAE5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AB47E61F-C7D4-46FE-B94D-6380CD8EFE15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E00A9C3-9D6D-45CE-8FBA-1193A6922976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8BA5202-FF51-46A9-869A-8554F9115836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018686C-1293-403D-81AB-CF5C8A4EF88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26B8AB3E-A04E-43B4-9897-3F013E6B1C06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B4AD18FC-41B3-4D41-AFD2-BE0143B565FD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A139A274-6B02-4EBF-8337-866744055B0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90E54EA-3408-4E13-A30E-0696FCD280D7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2AD8ACD-FFBC-4C99-B029-D8EFFB0C98E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6F49D3F-35C2-4D77-93B9-47B6CD90F93E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4D9293-7A2B-4905-B28A-E1476BEFF60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B49F1F4-0879-4F71-8985-A0A691A92B7F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2B3F981D-F002-47A2-B7AD-CFD5A9B32BCD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3AE8EF3-469D-4024-80B2-0DD4C55285A0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C9181FD-738E-4E79-B889-85E115115353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F5D22DF-71DF-48AB-A103-91AD222BC9A8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BB7BD8E-B77C-4A18-85FE-854DD3D9EBA9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BCA64AD-43DF-41BE-BF00-302917738B58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FAAFEBD-C5E8-4C36-A362-21CDF0C75654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31B77E5-6BD0-4FE5-B0D1-1F7190342FE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77E9237-4BA3-43E1-888B-0D7E9790D492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064988-59F1-4FD2-835E-85233B4D88B1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D0B3B55-71EC-44B1-9A55-31071A64EFE3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6D11072-1CF5-4474-AC22-98455CE22369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DA3FEEE-2982-41E4-B6F6-29ADE46E0549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7AAAD78-5559-4B2D-8CC0-977B098FC324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5A2AFABA-B7B3-467B-A2A2-632BCE5EB4F6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512C796-03E0-4AC5-82FD-C2E76D63F26A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08733E7-ABA3-4DDB-9298-AC87390EC7B5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A659205-BFD3-4A1A-84DF-E84A96B31ED8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EF92F824-F8DF-4265-AA25-FA74DDBEE8E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1904D74-E7DE-48CD-BB12-4A3F4D05AC4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0DC45B4-5D80-4D39-9796-343159DCD74D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EB02DC23-3D74-402E-B326-64BADD1E5BE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A3526096-B983-4F64-A1AE-8494E9D81D91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873095D6-16FD-4829-9F82-BE9BC37307C3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2A15419-F3E4-4CB0-AF3D-9CD525746871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D09C9AD-17F4-4A58-8DB6-429AE571AAF9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59FEFE26-450D-4206-97CE-08FCCDBA48EF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608D1154-36B4-4F2F-AFA4-23133ED3AD48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04BBBC2-B4F9-4F49-89D8-94B1B2848176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2DA8BAB9-C28D-47F2-9BC0-1E63CAAD89FF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9AC659F0-544D-4250-983C-8E3351E74A4A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5231684-3C85-4547-BEA8-16787BFB87FA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76C3FC68-6D0F-4975-86CE-27B417857921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FD7DDAD3-2D88-4260-B4A1-50F3EB528324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15C3B659-A4B7-46A7-B6B0-88D2E51E1759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554CE88E-B21C-4A55-9E4B-54C06130888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11EABA04-A2C4-45B1-87ED-60E8FB1E84AB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61701CDE-5466-47F2-A0EE-DC4B84B267DC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BB3A424-6752-4415-912B-213D0E045A5B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CF35EB38-5987-4659-8D47-DE3E4E21B52D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E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A8D7A963-2AF8-4A4A-B9DB-873D3D4A0E69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D9A6C855-B3F6-4821-83CA-D4BB28C81F1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2" hidden="1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Freeform: Shape 13" hidden="1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Freeform: Shape 6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Freeform: Shape 7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ftr" idx="1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ldNum" idx="2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283F66E7-B16B-49C2-B13C-54D188EB73F2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dt" idx="3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Freeform: Shape 12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0" name="Freeform: Shape 13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 fontScale="96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 fontScale="96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4" name="PlaceHolder 4"/>
          <p:cNvSpPr>
            <a:spLocks noGrp="1"/>
          </p:cNvSpPr>
          <p:nvPr>
            <p:ph type="ftr" idx="28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 type="sldNum" idx="29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A73F6401-2D02-4B7B-8B28-750A7968127E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416" name="PlaceHolder 6"/>
          <p:cNvSpPr>
            <a:spLocks noGrp="1"/>
          </p:cNvSpPr>
          <p:nvPr>
            <p:ph type="dt" idx="30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Freeform: Shape 12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4" name="Freeform: Shape 13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57" name="PlaceHolder 3"/>
          <p:cNvSpPr>
            <a:spLocks noGrp="1"/>
          </p:cNvSpPr>
          <p:nvPr>
            <p:ph type="ftr" idx="31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 type="sldNum" idx="32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218E3B82-746C-40D5-8A83-76BE1754F92F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 type="dt" idx="33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12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Freeform: Shape 13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PlaceHolder 1"/>
          <p:cNvSpPr>
            <a:spLocks noGrp="1"/>
          </p:cNvSpPr>
          <p:nvPr>
            <p:ph type="ftr" idx="4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ldNum" idx="5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6B5979C3-0A4F-4A4A-995D-9F19872CD65D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dt" idx="6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5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reeform: Shape 12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Freeform: Shape 13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PlaceHolder 1"/>
          <p:cNvSpPr>
            <a:spLocks noGrp="1"/>
          </p:cNvSpPr>
          <p:nvPr>
            <p:ph type="ftr" idx="7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ldNum" idx="8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F13A0D62-9B79-43EF-ACDA-E6A53B671560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dt" idx="9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9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: Shape 12" hidden="1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Freeform: Shape 13" hidden="1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Freeform: Shape 5"/>
          <p:cNvSpPr/>
          <p:nvPr/>
        </p:nvSpPr>
        <p:spPr>
          <a:xfrm rot="492600">
            <a:off x="2399760" y="1128600"/>
            <a:ext cx="8980200" cy="5007960"/>
          </a:xfrm>
          <a:custGeom>
            <a:avLst/>
            <a:gdLst/>
            <a:ahLst/>
            <a:cxnLst/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Freeform: Shape 6"/>
          <p:cNvSpPr/>
          <p:nvPr/>
        </p:nvSpPr>
        <p:spPr>
          <a:xfrm rot="492600">
            <a:off x="2454480" y="1101600"/>
            <a:ext cx="8980200" cy="5007960"/>
          </a:xfrm>
          <a:custGeom>
            <a:avLst/>
            <a:gdLst/>
            <a:ahLst/>
            <a:cxnLst/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6" name="PlaceHolder 2"/>
          <p:cNvSpPr>
            <a:spLocks noGrp="1"/>
          </p:cNvSpPr>
          <p:nvPr>
            <p:ph type="ftr" idx="10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 idx="11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34E854DF-EDC2-438B-A4DB-AEB6A638490A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dt" idx="12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Freeform: Shape 12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Freeform: Shape 13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PlaceHolder 1"/>
          <p:cNvSpPr>
            <a:spLocks noGrp="1"/>
          </p:cNvSpPr>
          <p:nvPr>
            <p:ph type="ftr" idx="13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ldNum" idx="14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E08DAC37-529D-4C26-B156-CB5F2A0E0E69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dt" idx="15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18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eform: Shape 12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Freeform: Shape 13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PlaceHolder 1"/>
          <p:cNvSpPr>
            <a:spLocks noGrp="1"/>
          </p:cNvSpPr>
          <p:nvPr>
            <p:ph type="ftr" idx="16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ldNum" idx="17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068C7962-4239-4995-A166-765CC6C42BFB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dt" idx="18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2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roup 6"/>
          <p:cNvGrpSpPr/>
          <p:nvPr/>
        </p:nvGrpSpPr>
        <p:grpSpPr>
          <a:xfrm>
            <a:off x="0" y="-8640"/>
            <a:ext cx="12190320" cy="6866640"/>
            <a:chOff x="0" y="-8640"/>
            <a:chExt cx="12190320" cy="6866640"/>
          </a:xfrm>
        </p:grpSpPr>
        <p:sp>
          <p:nvSpPr>
            <p:cNvPr id="263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64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65" name="Rectangle 23"/>
            <p:cNvSpPr/>
            <p:nvPr/>
          </p:nvSpPr>
          <p:spPr>
            <a:xfrm>
              <a:off x="9181440" y="-8640"/>
              <a:ext cx="3005640" cy="68648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6" name="Rectangle 25"/>
            <p:cNvSpPr/>
            <p:nvPr/>
          </p:nvSpPr>
          <p:spPr>
            <a:xfrm>
              <a:off x="9603360" y="-8640"/>
              <a:ext cx="2586600" cy="68648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7" name="Isosceles Triangle 23"/>
            <p:cNvSpPr/>
            <p:nvPr/>
          </p:nvSpPr>
          <p:spPr>
            <a:xfrm>
              <a:off x="8932320" y="3048120"/>
              <a:ext cx="3258000" cy="38080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8" name="Rectangle 27"/>
            <p:cNvSpPr/>
            <p:nvPr/>
          </p:nvSpPr>
          <p:spPr>
            <a:xfrm>
              <a:off x="9334440" y="-8640"/>
              <a:ext cx="2852640" cy="68648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69" name="Rectangle 28"/>
            <p:cNvSpPr/>
            <p:nvPr/>
          </p:nvSpPr>
          <p:spPr>
            <a:xfrm>
              <a:off x="10898640" y="-8640"/>
              <a:ext cx="1288440" cy="68648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70" name="Rectangle 29"/>
            <p:cNvSpPr/>
            <p:nvPr/>
          </p:nvSpPr>
          <p:spPr>
            <a:xfrm>
              <a:off x="10938960" y="-8640"/>
              <a:ext cx="1248120" cy="68648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71" name="Isosceles Triangle 27"/>
            <p:cNvSpPr/>
            <p:nvPr/>
          </p:nvSpPr>
          <p:spPr>
            <a:xfrm>
              <a:off x="10371600" y="3589920"/>
              <a:ext cx="1815480" cy="32662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72" name="Isosceles Triangle 28"/>
            <p:cNvSpPr/>
            <p:nvPr/>
          </p:nvSpPr>
          <p:spPr>
            <a:xfrm>
              <a:off x="0" y="4013280"/>
              <a:ext cx="446760" cy="28429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73" name="PlaceHolder 1"/>
          <p:cNvSpPr>
            <a:spLocks noGrp="1"/>
          </p:cNvSpPr>
          <p:nvPr>
            <p:ph type="ftr" idx="19"/>
          </p:nvPr>
        </p:nvSpPr>
        <p:spPr>
          <a:xfrm>
            <a:off x="677160" y="6041520"/>
            <a:ext cx="629568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sldNum" idx="20"/>
          </p:nvPr>
        </p:nvSpPr>
        <p:spPr>
          <a:xfrm>
            <a:off x="8590680" y="6041520"/>
            <a:ext cx="68148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900" b="0" strike="noStrike" spc="-1">
                <a:solidFill>
                  <a:srgbClr val="90C226"/>
                </a:solidFill>
                <a:latin typeface="Trebuchet MS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B055DEEB-28EF-46A7-8E9F-C1E8B704F0CF}" type="slidenum">
              <a:rPr lang="en-US" sz="900" b="0" strike="noStrike" spc="-1">
                <a:solidFill>
                  <a:srgbClr val="90C226"/>
                </a:solidFill>
                <a:latin typeface="Trebuchet MS"/>
                <a:ea typeface="DejaVu Sans"/>
              </a:rPr>
              <a:t>‹Nº›</a:t>
            </a:fld>
            <a:endParaRPr lang="es-ES" sz="900" b="0" strike="noStrike" spc="-1"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dt" idx="21"/>
          </p:nvPr>
        </p:nvSpPr>
        <p:spPr>
          <a:xfrm>
            <a:off x="7205040" y="6041520"/>
            <a:ext cx="91008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7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7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6"/>
          <p:cNvGrpSpPr/>
          <p:nvPr/>
        </p:nvGrpSpPr>
        <p:grpSpPr>
          <a:xfrm>
            <a:off x="0" y="-8640"/>
            <a:ext cx="12190320" cy="6866640"/>
            <a:chOff x="0" y="-8640"/>
            <a:chExt cx="12190320" cy="6866640"/>
          </a:xfrm>
        </p:grpSpPr>
        <p:sp>
          <p:nvSpPr>
            <p:cNvPr id="315" name="Straight Connector 19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16" name="Straight Connector 20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17" name="Rectangle 23"/>
            <p:cNvSpPr/>
            <p:nvPr/>
          </p:nvSpPr>
          <p:spPr>
            <a:xfrm>
              <a:off x="9181440" y="-8640"/>
              <a:ext cx="3005640" cy="686484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18" name="Rectangle 25"/>
            <p:cNvSpPr/>
            <p:nvPr/>
          </p:nvSpPr>
          <p:spPr>
            <a:xfrm>
              <a:off x="9603360" y="-8640"/>
              <a:ext cx="2586600" cy="6864840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19" name="Isosceles Triangle 23"/>
            <p:cNvSpPr/>
            <p:nvPr/>
          </p:nvSpPr>
          <p:spPr>
            <a:xfrm>
              <a:off x="8932320" y="3048120"/>
              <a:ext cx="3258000" cy="380808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0" name="Rectangle 27"/>
            <p:cNvSpPr/>
            <p:nvPr/>
          </p:nvSpPr>
          <p:spPr>
            <a:xfrm>
              <a:off x="9334440" y="-8640"/>
              <a:ext cx="2852640" cy="6864840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1" name="Rectangle 28"/>
            <p:cNvSpPr/>
            <p:nvPr/>
          </p:nvSpPr>
          <p:spPr>
            <a:xfrm>
              <a:off x="10898640" y="-8640"/>
              <a:ext cx="1288440" cy="6864840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2" name="Rectangle 29"/>
            <p:cNvSpPr/>
            <p:nvPr/>
          </p:nvSpPr>
          <p:spPr>
            <a:xfrm>
              <a:off x="10938960" y="-8640"/>
              <a:ext cx="1248120" cy="6864840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3" name="Isosceles Triangle 27"/>
            <p:cNvSpPr/>
            <p:nvPr/>
          </p:nvSpPr>
          <p:spPr>
            <a:xfrm>
              <a:off x="10371600" y="3589920"/>
              <a:ext cx="1815480" cy="326628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24" name="Isosceles Triangle 28"/>
            <p:cNvSpPr/>
            <p:nvPr/>
          </p:nvSpPr>
          <p:spPr>
            <a:xfrm>
              <a:off x="0" y="4013280"/>
              <a:ext cx="446760" cy="284292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325" name="PlaceHolder 1"/>
          <p:cNvSpPr>
            <a:spLocks noGrp="1"/>
          </p:cNvSpPr>
          <p:nvPr>
            <p:ph type="ftr" idx="22"/>
          </p:nvPr>
        </p:nvSpPr>
        <p:spPr>
          <a:xfrm>
            <a:off x="677160" y="6041520"/>
            <a:ext cx="629568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sldNum" idx="23"/>
          </p:nvPr>
        </p:nvSpPr>
        <p:spPr>
          <a:xfrm>
            <a:off x="8590680" y="6041520"/>
            <a:ext cx="68148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900" b="0" strike="noStrike" spc="-1">
                <a:solidFill>
                  <a:srgbClr val="90C226"/>
                </a:solidFill>
                <a:latin typeface="Trebuchet MS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68C14E88-1194-4DC1-A099-8EB836E7E599}" type="slidenum">
              <a:rPr lang="en-US" sz="900" b="0" strike="noStrike" spc="-1">
                <a:solidFill>
                  <a:srgbClr val="90C226"/>
                </a:solidFill>
                <a:latin typeface="Trebuchet MS"/>
                <a:ea typeface="DejaVu Sans"/>
              </a:rPr>
              <a:t>‹Nº›</a:t>
            </a:fld>
            <a:endParaRPr lang="es-ES" sz="900" b="0" strike="noStrike" spc="-1">
              <a:latin typeface="Calibri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dt" idx="24"/>
          </p:nvPr>
        </p:nvSpPr>
        <p:spPr>
          <a:xfrm>
            <a:off x="7205040" y="6041520"/>
            <a:ext cx="91008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32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: Shape 12"/>
          <p:cNvSpPr/>
          <p:nvPr/>
        </p:nvSpPr>
        <p:spPr>
          <a:xfrm>
            <a:off x="372960" y="3679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7" name="Freeform: Shape 13"/>
          <p:cNvSpPr/>
          <p:nvPr/>
        </p:nvSpPr>
        <p:spPr>
          <a:xfrm>
            <a:off x="403200" y="389520"/>
            <a:ext cx="11497680" cy="6202080"/>
          </a:xfrm>
          <a:custGeom>
            <a:avLst/>
            <a:gdLst/>
            <a:ahLst/>
            <a:cxnLst/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8" name="PlaceHolder 1"/>
          <p:cNvSpPr>
            <a:spLocks noGrp="1"/>
          </p:cNvSpPr>
          <p:nvPr>
            <p:ph type="ftr" idx="25"/>
          </p:nvPr>
        </p:nvSpPr>
        <p:spPr>
          <a:xfrm>
            <a:off x="7756200" y="6356520"/>
            <a:ext cx="344232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defRPr lang="es-ES" sz="14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&lt;footer&gt;</a:t>
            </a:r>
            <a:endParaRPr lang="es-ES" sz="1400" b="0" strike="noStrike" spc="-1">
              <a:latin typeface="Calibri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sldNum" idx="26"/>
          </p:nvPr>
        </p:nvSpPr>
        <p:spPr>
          <a:xfrm>
            <a:off x="11200320" y="6356520"/>
            <a:ext cx="52200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defRPr lang="en-US" sz="1200" b="1" strike="noStrike" spc="-1">
                <a:solidFill>
                  <a:srgbClr val="000000"/>
                </a:solidFill>
                <a:latin typeface="The Hand"/>
                <a:ea typeface="DejaVu Sans"/>
              </a:defRPr>
            </a:lvl1pPr>
          </a:lstStyle>
          <a:p>
            <a:pPr algn="r">
              <a:lnSpc>
                <a:spcPct val="100000"/>
              </a:lnSpc>
            </a:pPr>
            <a:fld id="{23889951-345C-4F63-B743-8DB9F08E9ECE}" type="slidenum">
              <a:rPr lang="en-US" sz="1200" b="1" strike="noStrike" spc="-1">
                <a:solidFill>
                  <a:srgbClr val="000000"/>
                </a:solidFill>
                <a:latin typeface="The Hand"/>
                <a:ea typeface="DejaVu Sans"/>
              </a:rPr>
              <a:t>‹Nº›</a:t>
            </a:fld>
            <a:endParaRPr lang="es-ES" sz="1200" b="0" strike="noStrike" spc="-1">
              <a:latin typeface="Calibri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dt" idx="27"/>
          </p:nvPr>
        </p:nvSpPr>
        <p:spPr>
          <a:xfrm>
            <a:off x="468000" y="6356520"/>
            <a:ext cx="2603160" cy="3632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>
            <a:lvl1pPr>
              <a:defRPr lang="es-ES" sz="1400" b="0" strike="noStrike" spc="-1">
                <a:latin typeface="Calibri"/>
              </a:defRPr>
            </a:lvl1pPr>
          </a:lstStyle>
          <a:p>
            <a:r>
              <a:rPr lang="es-E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37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comunidad.madrid/servicios/educacion/formacion-profesional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4.png"/><Relationship Id="rId4" Type="http://schemas.openxmlformats.org/officeDocument/2006/relationships/hyperlink" Target="https://www.todofp.es/que-estudiar/grados-d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unidad.madrid/educacion/admision-formacion-profesional" TargetMode="External"/><Relationship Id="rId2" Type="http://schemas.openxmlformats.org/officeDocument/2006/relationships/hyperlink" Target="https://www.comunidad.madrid/docs/assets/2025/06/17/solicitud_gb_gm_gs_2025.pdf" TargetMode="External"/><Relationship Id="rId1" Type="http://schemas.openxmlformats.org/officeDocument/2006/relationships/slideLayout" Target="../slideLayouts/slideLayout97.xml"/><Relationship Id="rId5" Type="http://schemas.openxmlformats.org/officeDocument/2006/relationships/hyperlink" Target="https://www.comunidad.madrid/docs/assets/2025/11/14/baremo_25-26_gm.pdf" TargetMode="External"/><Relationship Id="rId4" Type="http://schemas.openxmlformats.org/officeDocument/2006/relationships/hyperlink" Target="https://www.comunidad.madrid/docs/assets/2025/06/26/2025_06_26_cfgm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odofp.es/que-estudiar/familias-profesionale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unidad.madrid/servicios/educacion/pruebas-acceso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png"/><Relationship Id="rId4" Type="http://schemas.openxmlformats.org/officeDocument/2006/relationships/hyperlink" Target="https://todofp.es/inicio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solicitud_gs_25_26_v2.pdf" TargetMode="External"/><Relationship Id="rId2" Type="http://schemas.openxmlformats.org/officeDocument/2006/relationships/hyperlink" Target="solicitud_gs_25_26_v2.docx" TargetMode="External"/><Relationship Id="rId1" Type="http://schemas.openxmlformats.org/officeDocument/2006/relationships/slideLayout" Target="../slideLayouts/slideLayout97.xml"/><Relationship Id="rId6" Type="http://schemas.openxmlformats.org/officeDocument/2006/relationships/hyperlink" Target="baremo_25-26_gs.pdf" TargetMode="External"/><Relationship Id="rId5" Type="http://schemas.openxmlformats.org/officeDocument/2006/relationships/hyperlink" Target="2025_06_30_cfgs.pdf" TargetMode="External"/><Relationship Id="rId4" Type="http://schemas.openxmlformats.org/officeDocument/2006/relationships/hyperlink" Target="https://www.comunidad.madrid/servicios/educacion/admision-formacion-profesional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odofp.es/que-estudiar/familias-profesionales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unidad.madrid/servicios/educacion/pruebas-acceso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lorienta.com/movil/index.php" TargetMode="External"/><Relationship Id="rId2" Type="http://schemas.openxmlformats.org/officeDocument/2006/relationships/hyperlink" Target="https://elorienta.com/mfalla/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unidad.madrid/servicios/educacion/ensenanzas-idiomas-artisticas-deportivas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hyperlink" Target="https://dgbilinguismoycalidad.educa.madrid.org/cuadernodeorientacion/oferta-educativa-cam.php" TargetMode="External"/><Relationship Id="rId1" Type="http://schemas.openxmlformats.org/officeDocument/2006/relationships/slideLayout" Target="../slideLayouts/slideLayout97.xml"/><Relationship Id="rId6" Type="http://schemas.openxmlformats.org/officeDocument/2006/relationships/hyperlink" Target="https://www.todofp.es/que-estudiar/grados-d.html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www.comunidad.madrid/educacion/formacion-profesional" TargetMode="External"/><Relationship Id="rId9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Rectangle 2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7" name="Título 1"/>
          <p:cNvSpPr/>
          <p:nvPr/>
        </p:nvSpPr>
        <p:spPr>
          <a:xfrm>
            <a:off x="941040" y="1017720"/>
            <a:ext cx="3362040" cy="306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7500"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86">
                <a:solidFill>
                  <a:srgbClr val="000000"/>
                </a:solidFill>
                <a:latin typeface="Century"/>
                <a:ea typeface="DejaVu Sans"/>
              </a:rPr>
              <a:t>Orientación académica y profesional</a:t>
            </a:r>
            <a:endParaRPr lang="es-ES" sz="4000" b="0" strike="noStrike" spc="-1">
              <a:latin typeface="Calibri"/>
            </a:endParaRPr>
          </a:p>
        </p:txBody>
      </p:sp>
      <p:sp>
        <p:nvSpPr>
          <p:cNvPr id="498" name="Subtítulo 2"/>
          <p:cNvSpPr/>
          <p:nvPr/>
        </p:nvSpPr>
        <p:spPr>
          <a:xfrm>
            <a:off x="928800" y="4338000"/>
            <a:ext cx="3362040" cy="175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spcAft>
                <a:spcPts val="601"/>
              </a:spcAft>
              <a:tabLst>
                <a:tab pos="0" algn="l"/>
              </a:tabLst>
            </a:pPr>
            <a:r>
              <a:rPr lang="es-ES" sz="3200" b="1" strike="noStrike" spc="38">
                <a:solidFill>
                  <a:srgbClr val="000000"/>
                </a:solidFill>
                <a:latin typeface="Century"/>
                <a:ea typeface="DejaVu Sans"/>
              </a:rPr>
              <a:t>IES MANUEL DE FALLA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499" name="Freeform: Shape 23"/>
          <p:cNvSpPr/>
          <p:nvPr/>
        </p:nvSpPr>
        <p:spPr>
          <a:xfrm rot="16200000" flipH="1" flipV="1">
            <a:off x="5524200" y="-25560"/>
            <a:ext cx="5369760" cy="6756840"/>
          </a:xfrm>
          <a:custGeom>
            <a:avLst/>
            <a:gdLst/>
            <a:ahLst/>
            <a:cxnLst/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Freeform: Shape 25"/>
          <p:cNvSpPr/>
          <p:nvPr/>
        </p:nvSpPr>
        <p:spPr>
          <a:xfrm rot="16200000" flipH="1" flipV="1">
            <a:off x="5571720" y="-55440"/>
            <a:ext cx="5369760" cy="6756840"/>
          </a:xfrm>
          <a:custGeom>
            <a:avLst/>
            <a:gdLst/>
            <a:ahLst/>
            <a:cxnLst/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1" name="Picture 3" descr="Degradado de humo de colores"/>
          <p:cNvPicPr/>
          <p:nvPr/>
        </p:nvPicPr>
        <p:blipFill>
          <a:blip r:embed="rId2"/>
          <a:srcRect t="7944" b="7786"/>
          <a:stretch/>
        </p:blipFill>
        <p:spPr>
          <a:xfrm>
            <a:off x="5490000" y="1681560"/>
            <a:ext cx="5858280" cy="329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4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4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ítulo 1"/>
          <p:cNvSpPr/>
          <p:nvPr/>
        </p:nvSpPr>
        <p:spPr>
          <a:xfrm>
            <a:off x="1164600" y="558360"/>
            <a:ext cx="10187280" cy="44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5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86">
                <a:solidFill>
                  <a:srgbClr val="5B822D"/>
                </a:solidFill>
                <a:latin typeface="The Serif Hand"/>
                <a:ea typeface="DejaVu Sans"/>
              </a:rPr>
              <a:t>2º DE BACHILLERATO</a:t>
            </a:r>
            <a:endParaRPr lang="es-ES" sz="4800" b="0" strike="noStrike" spc="-1">
              <a:latin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914511"/>
            <a:ext cx="9187543" cy="52906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474029" y="2950029"/>
            <a:ext cx="125185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495800" y="2960914"/>
            <a:ext cx="1240971" cy="4354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Física</a:t>
            </a:r>
            <a:endParaRPr lang="es-E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DISTRIBUCIÓN HORARIA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3" y="1051150"/>
            <a:ext cx="10036629" cy="523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6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DISTRIBUCIÓN </a:t>
            </a:r>
            <a:r>
              <a:rPr lang="es-ES" b="1" dirty="0" smtClean="0"/>
              <a:t>HORARIA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14" y="1074826"/>
            <a:ext cx="9557657" cy="50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7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s-ES" b="1" dirty="0" smtClean="0"/>
              <a:t>DISTRIBUCIÓN HORARIA</a:t>
            </a:r>
            <a:endParaRPr lang="es-ES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3276"/>
            <a:ext cx="9710057" cy="52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DISTRIBUCIÓN HORARIA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29" y="1076560"/>
            <a:ext cx="9786257" cy="502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7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DISTRIBUCIÓN </a:t>
            </a:r>
            <a:r>
              <a:rPr lang="es-ES" b="1" dirty="0" smtClean="0"/>
              <a:t>HORARIA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225814"/>
            <a:ext cx="9797142" cy="49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91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Rectangle 9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0" name="Freeform: Shape 11"/>
          <p:cNvSpPr/>
          <p:nvPr/>
        </p:nvSpPr>
        <p:spPr>
          <a:xfrm rot="5765400" flipH="1">
            <a:off x="6183000" y="395640"/>
            <a:ext cx="4452480" cy="6645240"/>
          </a:xfrm>
          <a:custGeom>
            <a:avLst/>
            <a:gdLst/>
            <a:ahLst/>
            <a:cxnLst/>
            <a:rect l="l" t="t" r="r" b="b"/>
            <a:pathLst>
              <a:path w="782810" h="801460">
                <a:moveTo>
                  <a:pt x="0" y="654560"/>
                </a:moveTo>
                <a:cubicBezTo>
                  <a:pt x="99481" y="649393"/>
                  <a:pt x="134696" y="679854"/>
                  <a:pt x="170794" y="718037"/>
                </a:cubicBezTo>
                <a:cubicBezTo>
                  <a:pt x="237643" y="788746"/>
                  <a:pt x="447468" y="824315"/>
                  <a:pt x="547155" y="785469"/>
                </a:cubicBezTo>
                <a:cubicBezTo>
                  <a:pt x="646843" y="746623"/>
                  <a:pt x="751324" y="633131"/>
                  <a:pt x="768919" y="484959"/>
                </a:cubicBezTo>
                <a:cubicBezTo>
                  <a:pt x="786514" y="336787"/>
                  <a:pt x="828195" y="49162"/>
                  <a:pt x="576545" y="3537"/>
                </a:cubicBezTo>
                <a:cubicBezTo>
                  <a:pt x="480818" y="-3606"/>
                  <a:pt x="82102" y="-31038"/>
                  <a:pt x="47526" y="319863"/>
                </a:cubicBezTo>
                <a:cubicBezTo>
                  <a:pt x="31620" y="428829"/>
                  <a:pt x="37410" y="440154"/>
                  <a:pt x="37410" y="503495"/>
                </a:cubicBezTo>
                <a:cubicBezTo>
                  <a:pt x="49082" y="594481"/>
                  <a:pt x="0" y="654560"/>
                  <a:pt x="0" y="654560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Freeform: Shape 13"/>
          <p:cNvSpPr/>
          <p:nvPr/>
        </p:nvSpPr>
        <p:spPr>
          <a:xfrm rot="5765400" flipH="1">
            <a:off x="6228000" y="466920"/>
            <a:ext cx="4452480" cy="6645240"/>
          </a:xfrm>
          <a:custGeom>
            <a:avLst/>
            <a:gdLst/>
            <a:ahLst/>
            <a:cxnLst/>
            <a:rect l="l" t="t" r="r" b="b"/>
            <a:pathLst>
              <a:path w="782810" h="801460">
                <a:moveTo>
                  <a:pt x="0" y="654560"/>
                </a:moveTo>
                <a:cubicBezTo>
                  <a:pt x="99481" y="649393"/>
                  <a:pt x="134696" y="679854"/>
                  <a:pt x="170794" y="718037"/>
                </a:cubicBezTo>
                <a:cubicBezTo>
                  <a:pt x="237643" y="788746"/>
                  <a:pt x="447468" y="824315"/>
                  <a:pt x="547155" y="785469"/>
                </a:cubicBezTo>
                <a:cubicBezTo>
                  <a:pt x="646843" y="746623"/>
                  <a:pt x="751324" y="633131"/>
                  <a:pt x="768919" y="484959"/>
                </a:cubicBezTo>
                <a:cubicBezTo>
                  <a:pt x="786514" y="336787"/>
                  <a:pt x="828195" y="49162"/>
                  <a:pt x="576545" y="3537"/>
                </a:cubicBezTo>
                <a:cubicBezTo>
                  <a:pt x="480818" y="-3606"/>
                  <a:pt x="82102" y="-31038"/>
                  <a:pt x="47526" y="319863"/>
                </a:cubicBezTo>
                <a:cubicBezTo>
                  <a:pt x="31620" y="428829"/>
                  <a:pt x="37410" y="440154"/>
                  <a:pt x="37410" y="503495"/>
                </a:cubicBezTo>
                <a:cubicBezTo>
                  <a:pt x="49082" y="594481"/>
                  <a:pt x="0" y="654560"/>
                  <a:pt x="0" y="654560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Freeform: Shape 15"/>
          <p:cNvSpPr/>
          <p:nvPr/>
        </p:nvSpPr>
        <p:spPr>
          <a:xfrm rot="21073800" flipH="1">
            <a:off x="669240" y="690480"/>
            <a:ext cx="5294880" cy="3083040"/>
          </a:xfrm>
          <a:custGeom>
            <a:avLst/>
            <a:gdLst/>
            <a:ahLst/>
            <a:cxnLst/>
            <a:rect l="l" t="t" r="r" b="b"/>
            <a:pathLst>
              <a:path w="1565709" h="827954">
                <a:moveTo>
                  <a:pt x="879211" y="827954"/>
                </a:moveTo>
                <a:cubicBezTo>
                  <a:pt x="962650" y="816524"/>
                  <a:pt x="1020305" y="785581"/>
                  <a:pt x="1122300" y="740896"/>
                </a:cubicBezTo>
                <a:cubicBezTo>
                  <a:pt x="1224295" y="696211"/>
                  <a:pt x="1429752" y="666106"/>
                  <a:pt x="1491184" y="559843"/>
                </a:cubicBezTo>
                <a:cubicBezTo>
                  <a:pt x="1552616" y="453580"/>
                  <a:pt x="1622652" y="196407"/>
                  <a:pt x="1490890" y="103317"/>
                </a:cubicBezTo>
                <a:cubicBezTo>
                  <a:pt x="1359128" y="10227"/>
                  <a:pt x="933059" y="-5204"/>
                  <a:pt x="700611" y="1304"/>
                </a:cubicBezTo>
                <a:cubicBezTo>
                  <a:pt x="468163" y="7812"/>
                  <a:pt x="188412" y="54831"/>
                  <a:pt x="96199" y="142363"/>
                </a:cubicBezTo>
                <a:cubicBezTo>
                  <a:pt x="3986" y="229895"/>
                  <a:pt x="-48969" y="459011"/>
                  <a:pt x="64126" y="600470"/>
                </a:cubicBezTo>
                <a:cubicBezTo>
                  <a:pt x="204952" y="809521"/>
                  <a:pt x="624845" y="731225"/>
                  <a:pt x="787624" y="729802"/>
                </a:cubicBezTo>
                <a:cubicBezTo>
                  <a:pt x="969355" y="746268"/>
                  <a:pt x="879211" y="827954"/>
                  <a:pt x="879211" y="827954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3" name="Freeform: Shape 17"/>
          <p:cNvSpPr/>
          <p:nvPr/>
        </p:nvSpPr>
        <p:spPr>
          <a:xfrm rot="21073800" flipH="1">
            <a:off x="740520" y="660240"/>
            <a:ext cx="5294880" cy="3083040"/>
          </a:xfrm>
          <a:custGeom>
            <a:avLst/>
            <a:gdLst/>
            <a:ahLst/>
            <a:cxnLst/>
            <a:rect l="l" t="t" r="r" b="b"/>
            <a:pathLst>
              <a:path w="1565709" h="827954">
                <a:moveTo>
                  <a:pt x="879211" y="827954"/>
                </a:moveTo>
                <a:cubicBezTo>
                  <a:pt x="962650" y="816524"/>
                  <a:pt x="1020305" y="785581"/>
                  <a:pt x="1122300" y="740896"/>
                </a:cubicBezTo>
                <a:cubicBezTo>
                  <a:pt x="1224295" y="696211"/>
                  <a:pt x="1429752" y="666106"/>
                  <a:pt x="1491184" y="559843"/>
                </a:cubicBezTo>
                <a:cubicBezTo>
                  <a:pt x="1552616" y="453580"/>
                  <a:pt x="1622652" y="196407"/>
                  <a:pt x="1490890" y="103317"/>
                </a:cubicBezTo>
                <a:cubicBezTo>
                  <a:pt x="1359128" y="10227"/>
                  <a:pt x="933059" y="-5204"/>
                  <a:pt x="700611" y="1304"/>
                </a:cubicBezTo>
                <a:cubicBezTo>
                  <a:pt x="468163" y="7812"/>
                  <a:pt x="188412" y="54831"/>
                  <a:pt x="96199" y="142363"/>
                </a:cubicBezTo>
                <a:cubicBezTo>
                  <a:pt x="3986" y="229895"/>
                  <a:pt x="-48969" y="459011"/>
                  <a:pt x="64126" y="600470"/>
                </a:cubicBezTo>
                <a:cubicBezTo>
                  <a:pt x="204952" y="809521"/>
                  <a:pt x="624845" y="731225"/>
                  <a:pt x="787624" y="729802"/>
                </a:cubicBezTo>
                <a:cubicBezTo>
                  <a:pt x="969355" y="746268"/>
                  <a:pt x="879211" y="827954"/>
                  <a:pt x="879211" y="827954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4" name="Título 1"/>
          <p:cNvSpPr/>
          <p:nvPr/>
        </p:nvSpPr>
        <p:spPr>
          <a:xfrm>
            <a:off x="1039680" y="1234440"/>
            <a:ext cx="4406760" cy="194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1000"/>
          </a:bodyPr>
          <a:lstStyle/>
          <a:p>
            <a:pPr algn="ctr">
              <a:lnSpc>
                <a:spcPct val="100000"/>
              </a:lnSpc>
            </a:pPr>
            <a:r>
              <a:rPr lang="es-ES" sz="4000" b="1" strike="noStrike" spc="86">
                <a:solidFill>
                  <a:srgbClr val="000000"/>
                </a:solidFill>
                <a:latin typeface="Century"/>
                <a:ea typeface="DejaVu Sans"/>
              </a:rPr>
              <a:t>Otros programas de bachillerato (en otros institutos)</a:t>
            </a:r>
            <a:endParaRPr lang="es-ES" sz="4000" b="0" strike="noStrike" spc="-1">
              <a:latin typeface="Calibri"/>
            </a:endParaRPr>
          </a:p>
        </p:txBody>
      </p:sp>
      <p:sp>
        <p:nvSpPr>
          <p:cNvPr id="585" name="Imagen 4"/>
          <p:cNvSpPr/>
          <p:nvPr/>
        </p:nvSpPr>
        <p:spPr>
          <a:xfrm>
            <a:off x="1287000" y="4131360"/>
            <a:ext cx="2112840" cy="2057400"/>
          </a:xfrm>
          <a:custGeom>
            <a:avLst/>
            <a:gdLst/>
            <a:ahLst/>
            <a:cxnLst/>
            <a:rect l="l" t="t" r="r" b="b"/>
            <a:pathLst>
              <a:path w="2306958" h="2155344">
                <a:moveTo>
                  <a:pt x="1234085" y="115"/>
                </a:moveTo>
                <a:cubicBezTo>
                  <a:pt x="1786461" y="-7159"/>
                  <a:pt x="2133902" y="331964"/>
                  <a:pt x="2256434" y="799252"/>
                </a:cubicBezTo>
                <a:cubicBezTo>
                  <a:pt x="2498114" y="1720928"/>
                  <a:pt x="1813698" y="2016726"/>
                  <a:pt x="1451936" y="2123161"/>
                </a:cubicBezTo>
                <a:cubicBezTo>
                  <a:pt x="1090174" y="2229596"/>
                  <a:pt x="295335" y="2089577"/>
                  <a:pt x="85863" y="1437863"/>
                </a:cubicBezTo>
                <a:cubicBezTo>
                  <a:pt x="-123610" y="786148"/>
                  <a:pt x="24223" y="283199"/>
                  <a:pt x="819174" y="63174"/>
                </a:cubicBezTo>
                <a:cubicBezTo>
                  <a:pt x="968228" y="21919"/>
                  <a:pt x="1106613" y="1793"/>
                  <a:pt x="1234085" y="115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Oval 5"/>
          <p:cNvSpPr/>
          <p:nvPr/>
        </p:nvSpPr>
        <p:spPr>
          <a:xfrm rot="20718600">
            <a:off x="1491480" y="4138560"/>
            <a:ext cx="1882800" cy="1865520"/>
          </a:xfrm>
          <a:custGeom>
            <a:avLst/>
            <a:gdLst/>
            <a:ahLst/>
            <a:cxnLst/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7" name="Imagen 5"/>
          <p:cNvSpPr/>
          <p:nvPr/>
        </p:nvSpPr>
        <p:spPr>
          <a:xfrm>
            <a:off x="3878640" y="4643640"/>
            <a:ext cx="1869840" cy="1880280"/>
          </a:xfrm>
          <a:custGeom>
            <a:avLst/>
            <a:gdLst/>
            <a:ahLst/>
            <a:cxnLst/>
            <a:rect l="l" t="t" r="r" b="b"/>
            <a:pathLst>
              <a:path w="2249498" h="2245087">
                <a:moveTo>
                  <a:pt x="1054130" y="195"/>
                </a:moveTo>
                <a:cubicBezTo>
                  <a:pt x="1873282" y="-11477"/>
                  <a:pt x="2249498" y="502668"/>
                  <a:pt x="2249498" y="1122500"/>
                </a:cubicBezTo>
                <a:cubicBezTo>
                  <a:pt x="2249498" y="2115826"/>
                  <a:pt x="1517451" y="2233134"/>
                  <a:pt x="1143087" y="2244806"/>
                </a:cubicBezTo>
                <a:cubicBezTo>
                  <a:pt x="768723" y="2256478"/>
                  <a:pt x="40382" y="1905110"/>
                  <a:pt x="3317" y="1192530"/>
                </a:cubicBezTo>
                <a:cubicBezTo>
                  <a:pt x="-33748" y="479951"/>
                  <a:pt x="234978" y="11867"/>
                  <a:pt x="1054130" y="195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Oval 5"/>
          <p:cNvSpPr/>
          <p:nvPr/>
        </p:nvSpPr>
        <p:spPr>
          <a:xfrm>
            <a:off x="3878640" y="4643640"/>
            <a:ext cx="1869840" cy="1880280"/>
          </a:xfrm>
          <a:custGeom>
            <a:avLst/>
            <a:gdLst/>
            <a:ahLst/>
            <a:cxnLst/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9" name="Marcador de contenido 2"/>
          <p:cNvSpPr/>
          <p:nvPr/>
        </p:nvSpPr>
        <p:spPr>
          <a:xfrm>
            <a:off x="6035400" y="2186280"/>
            <a:ext cx="5202000" cy="315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4000" lnSpcReduction="2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400" b="1" strike="noStrike" spc="38">
                <a:solidFill>
                  <a:srgbClr val="1C5B4C"/>
                </a:solidFill>
                <a:latin typeface="Century"/>
                <a:ea typeface="DejaVu Sans"/>
              </a:rPr>
              <a:t>Bachillerato de excelencia </a:t>
            </a:r>
            <a:endParaRPr lang="es-ES" sz="2400" b="0" strike="noStrike" spc="-1"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400" b="1" strike="noStrike" spc="38">
                <a:solidFill>
                  <a:srgbClr val="000000"/>
                </a:solidFill>
                <a:latin typeface="Century"/>
                <a:ea typeface="The Hand"/>
              </a:rPr>
              <a:t>Destinado a los alumnos que finalicen la Educación Secundaria Obligatoria con un buen expediente académico y que deseen cursar el Bachillerato con un alto nivel de exigencia</a:t>
            </a:r>
            <a:endParaRPr lang="es-ES" sz="2400" b="0" strike="noStrike" spc="-1"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400" b="1" strike="noStrike" spc="38">
                <a:solidFill>
                  <a:srgbClr val="1C5B4C"/>
                </a:solidFill>
                <a:latin typeface="Century"/>
                <a:ea typeface="The Hand"/>
              </a:rPr>
              <a:t>Bachillerato internacional</a:t>
            </a:r>
            <a:endParaRPr lang="es-ES" sz="2400" b="0" strike="noStrike" spc="-1"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400" b="1" strike="noStrike" spc="38">
                <a:solidFill>
                  <a:srgbClr val="000000"/>
                </a:solidFill>
                <a:latin typeface="Century"/>
                <a:ea typeface="The Hand"/>
              </a:rPr>
              <a:t>Obtienen el Bachillerato Español y el diploma del Bachillerato Internacional, que les permite acceder a la mayoría de las universidades más prestigiosas del mundo.</a:t>
            </a:r>
            <a:endParaRPr lang="es-ES" sz="24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Rectangle 8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1" name="Freeform: Shape 10"/>
          <p:cNvSpPr/>
          <p:nvPr/>
        </p:nvSpPr>
        <p:spPr>
          <a:xfrm rot="21411600">
            <a:off x="884520" y="648000"/>
            <a:ext cx="5621040" cy="2430360"/>
          </a:xfrm>
          <a:custGeom>
            <a:avLst/>
            <a:gdLst/>
            <a:ahLst/>
            <a:cxnLst/>
            <a:rect l="l" t="t" r="r" b="b"/>
            <a:pathLst>
              <a:path w="1744895" h="861625">
                <a:moveTo>
                  <a:pt x="632575" y="758471"/>
                </a:moveTo>
                <a:cubicBezTo>
                  <a:pt x="777957" y="764736"/>
                  <a:pt x="1047607" y="777339"/>
                  <a:pt x="1213446" y="759160"/>
                </a:cubicBezTo>
                <a:cubicBezTo>
                  <a:pt x="1379286" y="740981"/>
                  <a:pt x="1547382" y="748175"/>
                  <a:pt x="1627612" y="649398"/>
                </a:cubicBezTo>
                <a:cubicBezTo>
                  <a:pt x="1707842" y="550621"/>
                  <a:pt x="1806456" y="397765"/>
                  <a:pt x="1694823" y="166498"/>
                </a:cubicBezTo>
                <a:cubicBezTo>
                  <a:pt x="1627519" y="31436"/>
                  <a:pt x="975412" y="1999"/>
                  <a:pt x="675842" y="83"/>
                </a:cubicBezTo>
                <a:cubicBezTo>
                  <a:pt x="376272" y="-1833"/>
                  <a:pt x="124583" y="28997"/>
                  <a:pt x="33743" y="137770"/>
                </a:cubicBezTo>
                <a:cubicBezTo>
                  <a:pt x="-57097" y="246544"/>
                  <a:pt x="56117" y="553495"/>
                  <a:pt x="130800" y="652724"/>
                </a:cubicBezTo>
                <a:cubicBezTo>
                  <a:pt x="205483" y="751953"/>
                  <a:pt x="435738" y="733144"/>
                  <a:pt x="481839" y="733144"/>
                </a:cubicBezTo>
                <a:cubicBezTo>
                  <a:pt x="537493" y="797776"/>
                  <a:pt x="593997" y="831638"/>
                  <a:pt x="654780" y="861625"/>
                </a:cubicBezTo>
                <a:cubicBezTo>
                  <a:pt x="644708" y="843702"/>
                  <a:pt x="641518" y="831628"/>
                  <a:pt x="636899" y="814195"/>
                </a:cubicBezTo>
                <a:cubicBezTo>
                  <a:pt x="627046" y="785048"/>
                  <a:pt x="632575" y="758471"/>
                  <a:pt x="632575" y="758471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Título 1"/>
          <p:cNvSpPr/>
          <p:nvPr/>
        </p:nvSpPr>
        <p:spPr>
          <a:xfrm>
            <a:off x="1091880" y="757800"/>
            <a:ext cx="5081400" cy="172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86">
                <a:solidFill>
                  <a:srgbClr val="000000"/>
                </a:solidFill>
                <a:latin typeface="Century"/>
                <a:ea typeface="DejaVu Sans"/>
              </a:rPr>
              <a:t>Promoción en bachillerato</a:t>
            </a:r>
            <a:endParaRPr lang="es-ES" sz="4800" b="0" strike="noStrike" spc="-1">
              <a:latin typeface="Calibri"/>
            </a:endParaRPr>
          </a:p>
        </p:txBody>
      </p:sp>
      <p:sp>
        <p:nvSpPr>
          <p:cNvPr id="593" name="Freeform: Shape 12"/>
          <p:cNvSpPr/>
          <p:nvPr/>
        </p:nvSpPr>
        <p:spPr>
          <a:xfrm rot="21411600">
            <a:off x="821880" y="593640"/>
            <a:ext cx="5621040" cy="2430360"/>
          </a:xfrm>
          <a:custGeom>
            <a:avLst/>
            <a:gdLst/>
            <a:ahLst/>
            <a:cxnLst/>
            <a:rect l="l" t="t" r="r" b="b"/>
            <a:pathLst>
              <a:path w="1744895" h="861625">
                <a:moveTo>
                  <a:pt x="632575" y="758471"/>
                </a:moveTo>
                <a:cubicBezTo>
                  <a:pt x="777957" y="764736"/>
                  <a:pt x="1047607" y="777339"/>
                  <a:pt x="1213446" y="759160"/>
                </a:cubicBezTo>
                <a:cubicBezTo>
                  <a:pt x="1379286" y="740981"/>
                  <a:pt x="1547382" y="748175"/>
                  <a:pt x="1627612" y="649398"/>
                </a:cubicBezTo>
                <a:cubicBezTo>
                  <a:pt x="1707842" y="550621"/>
                  <a:pt x="1806456" y="397765"/>
                  <a:pt x="1694823" y="166498"/>
                </a:cubicBezTo>
                <a:cubicBezTo>
                  <a:pt x="1627519" y="31436"/>
                  <a:pt x="975412" y="1999"/>
                  <a:pt x="675842" y="83"/>
                </a:cubicBezTo>
                <a:cubicBezTo>
                  <a:pt x="376272" y="-1833"/>
                  <a:pt x="124583" y="28997"/>
                  <a:pt x="33743" y="137770"/>
                </a:cubicBezTo>
                <a:cubicBezTo>
                  <a:pt x="-57097" y="246544"/>
                  <a:pt x="56117" y="553495"/>
                  <a:pt x="130800" y="652724"/>
                </a:cubicBezTo>
                <a:cubicBezTo>
                  <a:pt x="205483" y="751953"/>
                  <a:pt x="435738" y="733144"/>
                  <a:pt x="481839" y="733144"/>
                </a:cubicBezTo>
                <a:cubicBezTo>
                  <a:pt x="537493" y="797776"/>
                  <a:pt x="593997" y="831638"/>
                  <a:pt x="654780" y="861625"/>
                </a:cubicBezTo>
                <a:cubicBezTo>
                  <a:pt x="644708" y="843702"/>
                  <a:pt x="641518" y="831628"/>
                  <a:pt x="636899" y="814195"/>
                </a:cubicBezTo>
                <a:cubicBezTo>
                  <a:pt x="627046" y="785048"/>
                  <a:pt x="632575" y="758471"/>
                  <a:pt x="632575" y="758471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Marcador de contenido 2"/>
          <p:cNvSpPr/>
          <p:nvPr/>
        </p:nvSpPr>
        <p:spPr>
          <a:xfrm>
            <a:off x="822240" y="3286800"/>
            <a:ext cx="5558760" cy="302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0000" lnSpcReduction="10000"/>
          </a:bodyPr>
          <a:lstStyle/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2400" b="0" strike="noStrike" spc="38">
                <a:solidFill>
                  <a:srgbClr val="000000"/>
                </a:solidFill>
                <a:latin typeface="Century"/>
                <a:ea typeface="The Hand"/>
              </a:rPr>
              <a:t>Tendrás cuatro años para cursar Bachillerato.</a:t>
            </a:r>
            <a:endParaRPr lang="es-ES" sz="2400" b="0" strike="noStrike" spc="-1">
              <a:latin typeface="Calibri"/>
            </a:endParaRPr>
          </a:p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2400" b="0" strike="noStrike" spc="38">
                <a:solidFill>
                  <a:srgbClr val="000000"/>
                </a:solidFill>
                <a:latin typeface="Century"/>
                <a:ea typeface="The Hand"/>
              </a:rPr>
              <a:t>Promocionarás de 1º a 2º cuando hayas superado todas las materias o tengas evaluación negativa en 2 materias como máximo.</a:t>
            </a:r>
            <a:endParaRPr lang="es-ES" sz="2400" b="0" strike="noStrike" spc="-1">
              <a:latin typeface="Calibri"/>
            </a:endParaRPr>
          </a:p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2400" b="0" strike="noStrike" spc="38">
                <a:solidFill>
                  <a:srgbClr val="000000"/>
                </a:solidFill>
                <a:latin typeface="Century"/>
                <a:ea typeface="The Hand"/>
              </a:rPr>
              <a:t>Al término de segundo podrás matricularte solo de las materias suspensas o repetir el curso entero.</a:t>
            </a:r>
            <a:endParaRPr lang="es-ES" sz="2400" b="0" strike="noStrike" spc="-1">
              <a:latin typeface="Calibri"/>
            </a:endParaRPr>
          </a:p>
        </p:txBody>
      </p:sp>
      <p:pic>
        <p:nvPicPr>
          <p:cNvPr id="595" name="Imagen 4"/>
          <p:cNvPicPr/>
          <p:nvPr/>
        </p:nvPicPr>
        <p:blipFill>
          <a:blip r:embed="rId2"/>
          <a:stretch/>
        </p:blipFill>
        <p:spPr>
          <a:xfrm>
            <a:off x="7770960" y="29520"/>
            <a:ext cx="4433760" cy="3179160"/>
          </a:xfrm>
          <a:prstGeom prst="rect">
            <a:avLst/>
          </a:prstGeom>
          <a:ln w="0">
            <a:noFill/>
          </a:ln>
        </p:spPr>
      </p:pic>
      <p:sp>
        <p:nvSpPr>
          <p:cNvPr id="596" name="CuadroTexto 4"/>
          <p:cNvSpPr/>
          <p:nvPr/>
        </p:nvSpPr>
        <p:spPr>
          <a:xfrm>
            <a:off x="7021440" y="3385440"/>
            <a:ext cx="5049000" cy="266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0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400" b="1" strike="noStrike" spc="-1">
                <a:solidFill>
                  <a:srgbClr val="000000"/>
                </a:solidFill>
                <a:latin typeface="Century"/>
                <a:ea typeface="The Hand"/>
              </a:rPr>
              <a:t>El título de Bachiller se obtiene:</a:t>
            </a:r>
            <a:endParaRPr lang="es-ES" sz="2400" b="0" strike="noStrike" spc="-1">
              <a:latin typeface="Calibri"/>
            </a:endParaRPr>
          </a:p>
          <a:p>
            <a:pPr marL="228600">
              <a:lnSpc>
                <a:spcPct val="9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Century"/>
                <a:ea typeface="The Hand"/>
              </a:rPr>
              <a:t>1-  Aprobando TODAS LAS MATERIAS</a:t>
            </a:r>
            <a:endParaRPr lang="es-ES" sz="2000" b="0" strike="noStrike" spc="-1">
              <a:latin typeface="Calibri"/>
            </a:endParaRPr>
          </a:p>
          <a:p>
            <a:pPr marL="228600">
              <a:lnSpc>
                <a:spcPct val="90000"/>
              </a:lnSpc>
            </a:pPr>
            <a:endParaRPr lang="es-ES" sz="2000" b="0" strike="noStrike" spc="-1">
              <a:latin typeface="Calibri"/>
            </a:endParaRPr>
          </a:p>
          <a:p>
            <a:pPr marL="274320">
              <a:lnSpc>
                <a:spcPct val="9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Century"/>
                <a:ea typeface="The Hand"/>
              </a:rPr>
              <a:t>2 –</a:t>
            </a:r>
            <a:r>
              <a:rPr lang="es-ES" sz="2000" b="0" strike="noStrike" spc="-1">
                <a:solidFill>
                  <a:srgbClr val="000000"/>
                </a:solidFill>
                <a:latin typeface="Century"/>
                <a:ea typeface="The Hand"/>
              </a:rPr>
              <a:t>Excepcionalmente y si el equipo docente lo considera: con 1 materia suspensa. </a:t>
            </a:r>
            <a:r>
              <a:rPr lang="es-ES" sz="2000" b="1" u="sng" strike="noStrike" spc="-1">
                <a:solidFill>
                  <a:srgbClr val="C00000"/>
                </a:solidFill>
                <a:uFillTx/>
                <a:latin typeface="Century"/>
                <a:ea typeface="The Hand"/>
              </a:rPr>
              <a:t>!OJO! </a:t>
            </a:r>
            <a:r>
              <a:rPr lang="es-ES" sz="2000" b="0" strike="noStrike" spc="-1">
                <a:solidFill>
                  <a:srgbClr val="000000"/>
                </a:solidFill>
                <a:latin typeface="Century"/>
                <a:ea typeface="The Hand"/>
              </a:rPr>
              <a:t>Vais a la Convocatoria extraordinaria PAU</a:t>
            </a:r>
            <a:endParaRPr lang="es-ES" sz="2000" b="0" strike="noStrike" spc="-1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Freeform: Shape 10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Freeform: Shape 12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Rectangle 14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0" name="Título 1"/>
          <p:cNvSpPr/>
          <p:nvPr/>
        </p:nvSpPr>
        <p:spPr>
          <a:xfrm>
            <a:off x="565920" y="4016880"/>
            <a:ext cx="10857240" cy="163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5500"/>
          </a:bodyPr>
          <a:lstStyle/>
          <a:p>
            <a:pPr algn="ctr">
              <a:lnSpc>
                <a:spcPct val="100000"/>
              </a:lnSpc>
            </a:pPr>
            <a:r>
              <a:rPr lang="en-US" sz="7200" b="1" u="sng" strike="noStrike" spc="86">
                <a:solidFill>
                  <a:srgbClr val="2F9880"/>
                </a:solidFill>
                <a:uFillTx/>
                <a:latin typeface="Century"/>
                <a:ea typeface="DejaVu Sans"/>
                <a:hlinkClick r:id="rId2"/>
              </a:rPr>
              <a:t>Formación Profesional</a:t>
            </a:r>
            <a:r>
              <a:rPr lang="en-US" sz="4800" b="1" strike="noStrike" spc="86">
                <a:solidFill>
                  <a:srgbClr val="000000"/>
                </a:solidFill>
                <a:latin typeface="The Serif Hand"/>
                <a:ea typeface="DejaVu Sans"/>
              </a:rPr>
              <a:t> </a:t>
            </a:r>
            <a:endParaRPr lang="es-ES" sz="4800" b="0" strike="noStrike" spc="-1">
              <a:latin typeface="Calibri"/>
            </a:endParaRPr>
          </a:p>
        </p:txBody>
      </p:sp>
      <p:sp>
        <p:nvSpPr>
          <p:cNvPr id="601" name="Freeform: Shape 16"/>
          <p:cNvSpPr/>
          <p:nvPr/>
        </p:nvSpPr>
        <p:spPr>
          <a:xfrm>
            <a:off x="0" y="0"/>
            <a:ext cx="12190320" cy="4289400"/>
          </a:xfrm>
          <a:custGeom>
            <a:avLst/>
            <a:gdLst/>
            <a:ahLst/>
            <a:cxnLst/>
            <a:rect l="l" t="t" r="r" b="b"/>
            <a:pathLst>
              <a:path w="12192000" h="4505788">
                <a:moveTo>
                  <a:pt x="11939278" y="4505678"/>
                </a:moveTo>
                <a:cubicBezTo>
                  <a:pt x="11817135" y="4504551"/>
                  <a:pt x="11574433" y="4495156"/>
                  <a:pt x="11424827" y="4495007"/>
                </a:cubicBezTo>
                <a:cubicBezTo>
                  <a:pt x="11139862" y="4494723"/>
                  <a:pt x="10930345" y="4504998"/>
                  <a:pt x="10611484" y="4501297"/>
                </a:cubicBezTo>
                <a:cubicBezTo>
                  <a:pt x="8176893" y="4532664"/>
                  <a:pt x="4168459" y="4370065"/>
                  <a:pt x="1537138" y="4479019"/>
                </a:cubicBezTo>
                <a:cubicBezTo>
                  <a:pt x="755355" y="4495523"/>
                  <a:pt x="519578" y="4472425"/>
                  <a:pt x="113174" y="4461702"/>
                </a:cubicBezTo>
                <a:lnTo>
                  <a:pt x="0" y="4459468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499412"/>
                </a:lnTo>
                <a:lnTo>
                  <a:pt x="12183330" y="4500309"/>
                </a:lnTo>
                <a:cubicBezTo>
                  <a:pt x="12145326" y="4501926"/>
                  <a:pt x="12084089" y="4500034"/>
                  <a:pt x="11983621" y="4505604"/>
                </a:cubicBezTo>
                <a:cubicBezTo>
                  <a:pt x="11971715" y="4505831"/>
                  <a:pt x="11956727" y="4505839"/>
                  <a:pt x="11939278" y="4505678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2" name="Imagen 6" descr="Dibujo de un grupo de personas posando para una foto&#10;&#10;Descripción generada automáticamente"/>
          <p:cNvPicPr/>
          <p:nvPr/>
        </p:nvPicPr>
        <p:blipFill>
          <a:blip r:embed="rId3"/>
          <a:stretch/>
        </p:blipFill>
        <p:spPr>
          <a:xfrm>
            <a:off x="927000" y="479520"/>
            <a:ext cx="4723200" cy="3282120"/>
          </a:xfrm>
          <a:prstGeom prst="rect">
            <a:avLst/>
          </a:prstGeom>
          <a:ln w="0">
            <a:noFill/>
          </a:ln>
        </p:spPr>
      </p:pic>
      <p:pic>
        <p:nvPicPr>
          <p:cNvPr id="603" name="Imagen 5"/>
          <p:cNvPicPr/>
          <p:nvPr/>
        </p:nvPicPr>
        <p:blipFill>
          <a:blip r:embed="rId4"/>
          <a:stretch/>
        </p:blipFill>
        <p:spPr>
          <a:xfrm>
            <a:off x="6256800" y="1460160"/>
            <a:ext cx="5289840" cy="1321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ítulo 1"/>
          <p:cNvSpPr/>
          <p:nvPr/>
        </p:nvSpPr>
        <p:spPr>
          <a:xfrm>
            <a:off x="677160" y="156600"/>
            <a:ext cx="8595360" cy="131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Que es la Formación Profesional….</a:t>
            </a:r>
            <a:endParaRPr lang="es-ES" sz="4000" b="0" strike="noStrike" spc="-1">
              <a:latin typeface="Calibri"/>
            </a:endParaRPr>
          </a:p>
        </p:txBody>
      </p:sp>
      <p:sp>
        <p:nvSpPr>
          <p:cNvPr id="605" name="Subtítulo 2"/>
          <p:cNvSpPr/>
          <p:nvPr/>
        </p:nvSpPr>
        <p:spPr>
          <a:xfrm>
            <a:off x="568800" y="1391760"/>
            <a:ext cx="8878680" cy="464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Rectángulo: esquinas redondeadas 3"/>
          <p:cNvSpPr/>
          <p:nvPr/>
        </p:nvSpPr>
        <p:spPr>
          <a:xfrm>
            <a:off x="677160" y="1477080"/>
            <a:ext cx="3294360" cy="15685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0C7"/>
              </a:gs>
              <a:gs pos="100000">
                <a:srgbClr val="FFECE9"/>
              </a:gs>
            </a:gsLst>
            <a:lin ang="16200000"/>
          </a:gradFill>
          <a:ln>
            <a:solidFill>
              <a:srgbClr val="E66212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607" name="CuadroTexto 4"/>
          <p:cNvSpPr/>
          <p:nvPr/>
        </p:nvSpPr>
        <p:spPr>
          <a:xfrm>
            <a:off x="822960" y="1562400"/>
            <a:ext cx="29556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Enseñanzas que te preparan para la actividad en un </a:t>
            </a: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campo profesional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08" name="Rectángulo: esquinas redondeadas 5"/>
          <p:cNvSpPr/>
          <p:nvPr/>
        </p:nvSpPr>
        <p:spPr>
          <a:xfrm>
            <a:off x="4226400" y="2457720"/>
            <a:ext cx="2213640" cy="108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EBC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C32A15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</p:sp>
      <p:sp>
        <p:nvSpPr>
          <p:cNvPr id="609" name="CuadroTexto 6"/>
          <p:cNvSpPr/>
          <p:nvPr/>
        </p:nvSpPr>
        <p:spPr>
          <a:xfrm>
            <a:off x="4317840" y="2567880"/>
            <a:ext cx="22136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Dos</a:t>
            </a: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cursos de duración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10" name="Rectángulo: esquinas redondeadas 7"/>
          <p:cNvSpPr/>
          <p:nvPr/>
        </p:nvSpPr>
        <p:spPr>
          <a:xfrm>
            <a:off x="6603840" y="3546000"/>
            <a:ext cx="2668680" cy="108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EBC"/>
              </a:gs>
              <a:gs pos="100000">
                <a:srgbClr val="FFE5E5"/>
              </a:gs>
            </a:gsLst>
            <a:lin ang="16200000"/>
          </a:gradFill>
          <a:ln>
            <a:solidFill>
              <a:srgbClr val="C32A15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</p:sp>
      <p:sp>
        <p:nvSpPr>
          <p:cNvPr id="611" name="CuadroTexto 8"/>
          <p:cNvSpPr/>
          <p:nvPr/>
        </p:nvSpPr>
        <p:spPr>
          <a:xfrm>
            <a:off x="6695280" y="3495240"/>
            <a:ext cx="24778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Prácticas</a:t>
            </a: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en empresa desde el primer año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12" name="Flecha: cuádruple 10"/>
          <p:cNvSpPr/>
          <p:nvPr/>
        </p:nvSpPr>
        <p:spPr>
          <a:xfrm>
            <a:off x="4648320" y="3656160"/>
            <a:ext cx="1218240" cy="1319400"/>
          </a:xfrm>
          <a:prstGeom prst="quadArrow">
            <a:avLst>
              <a:gd name="adj1" fmla="val 22500"/>
              <a:gd name="adj2" fmla="val 22500"/>
              <a:gd name="adj3" fmla="val 22500"/>
            </a:avLst>
          </a:prstGeom>
          <a:gradFill rotWithShape="0">
            <a:gsLst>
              <a:gs pos="0">
                <a:srgbClr val="BD4800"/>
              </a:gs>
              <a:gs pos="100000">
                <a:srgbClr val="F65C00"/>
              </a:gs>
            </a:gsLst>
            <a:lin ang="16200000"/>
          </a:gradFill>
          <a:ln>
            <a:solidFill>
              <a:srgbClr val="E66212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613" name="Rectángulo: esquinas redondeadas 11"/>
          <p:cNvSpPr/>
          <p:nvPr/>
        </p:nvSpPr>
        <p:spPr>
          <a:xfrm>
            <a:off x="1166040" y="4781160"/>
            <a:ext cx="3483720" cy="1227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19600"/>
              </a:gs>
              <a:gs pos="100000">
                <a:srgbClr val="FBC300"/>
              </a:gs>
            </a:gsLst>
            <a:lin ang="16200000"/>
          </a:gradFill>
          <a:ln>
            <a:solidFill>
              <a:srgbClr val="E5B718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</p:sp>
      <p:sp>
        <p:nvSpPr>
          <p:cNvPr id="614" name="CuadroTexto 12"/>
          <p:cNvSpPr/>
          <p:nvPr/>
        </p:nvSpPr>
        <p:spPr>
          <a:xfrm>
            <a:off x="1256040" y="4760280"/>
            <a:ext cx="330084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3 NIVELES</a:t>
            </a: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es-ES" sz="20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CF Grado Básico</a:t>
            </a:r>
            <a:endParaRPr lang="es-ES" sz="20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CF Grado Medio</a:t>
            </a:r>
            <a:endParaRPr lang="es-ES" sz="20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CF Graso Superior</a:t>
            </a:r>
            <a:endParaRPr lang="es-ES" sz="20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Elipse 3"/>
          <p:cNvSpPr/>
          <p:nvPr/>
        </p:nvSpPr>
        <p:spPr>
          <a:xfrm>
            <a:off x="4563720" y="2607480"/>
            <a:ext cx="3188160" cy="1370160"/>
          </a:xfrm>
          <a:prstGeom prst="ellipse">
            <a:avLst/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3" name="CuadroTexto 4"/>
          <p:cNvSpPr/>
          <p:nvPr/>
        </p:nvSpPr>
        <p:spPr>
          <a:xfrm>
            <a:off x="4523040" y="2639160"/>
            <a:ext cx="30574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3600" b="0" strike="noStrike" spc="-1">
                <a:solidFill>
                  <a:srgbClr val="FFC000"/>
                </a:solidFill>
                <a:latin typeface="Lucida Handwriting"/>
                <a:ea typeface="DejaVu Sans"/>
              </a:rPr>
              <a:t>Tomar decisiones</a:t>
            </a:r>
            <a:endParaRPr lang="es-ES" sz="3600" b="0" strike="noStrike" spc="-1">
              <a:latin typeface="Calibri"/>
            </a:endParaRPr>
          </a:p>
        </p:txBody>
      </p:sp>
      <p:sp>
        <p:nvSpPr>
          <p:cNvPr id="504" name="Llamada de nube 5"/>
          <p:cNvSpPr/>
          <p:nvPr/>
        </p:nvSpPr>
        <p:spPr>
          <a:xfrm>
            <a:off x="1338840" y="74016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05" name="Llamada de nube 7"/>
          <p:cNvSpPr/>
          <p:nvPr/>
        </p:nvSpPr>
        <p:spPr>
          <a:xfrm>
            <a:off x="1230120" y="464796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06" name="Llamada de nube 8"/>
          <p:cNvSpPr/>
          <p:nvPr/>
        </p:nvSpPr>
        <p:spPr>
          <a:xfrm>
            <a:off x="5130000" y="464796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07" name="Llamada de nube 9"/>
          <p:cNvSpPr/>
          <p:nvPr/>
        </p:nvSpPr>
        <p:spPr>
          <a:xfrm>
            <a:off x="4691880" y="57708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08" name="Llamada de nube 10"/>
          <p:cNvSpPr/>
          <p:nvPr/>
        </p:nvSpPr>
        <p:spPr>
          <a:xfrm>
            <a:off x="7794000" y="57708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09" name="Llamada de nube 11"/>
          <p:cNvSpPr/>
          <p:nvPr/>
        </p:nvSpPr>
        <p:spPr>
          <a:xfrm>
            <a:off x="9187560" y="240876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10" name="Llamada de nube 12"/>
          <p:cNvSpPr/>
          <p:nvPr/>
        </p:nvSpPr>
        <p:spPr>
          <a:xfrm>
            <a:off x="8730360" y="458280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11" name="CuadroTexto 13"/>
          <p:cNvSpPr/>
          <p:nvPr/>
        </p:nvSpPr>
        <p:spPr>
          <a:xfrm>
            <a:off x="1458720" y="959760"/>
            <a:ext cx="173484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¿Cuáles son tus habilidades?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512" name="Llamada de nube 15"/>
          <p:cNvSpPr/>
          <p:nvPr/>
        </p:nvSpPr>
        <p:spPr>
          <a:xfrm>
            <a:off x="1072080" y="2694240"/>
            <a:ext cx="2055960" cy="139176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7F8BF"/>
              </a:gs>
              <a:gs pos="100000">
                <a:srgbClr val="ECFEE5"/>
              </a:gs>
            </a:gsLst>
            <a:lin ang="16200000"/>
          </a:gradFill>
          <a:ln>
            <a:solidFill>
              <a:srgbClr val="77AD37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513" name="CuadroTexto 16"/>
          <p:cNvSpPr/>
          <p:nvPr/>
        </p:nvSpPr>
        <p:spPr>
          <a:xfrm>
            <a:off x="1338840" y="3090960"/>
            <a:ext cx="165312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¿Qué me cuesta mas?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514" name="CuadroTexto 17"/>
          <p:cNvSpPr/>
          <p:nvPr/>
        </p:nvSpPr>
        <p:spPr>
          <a:xfrm>
            <a:off x="1491480" y="5052240"/>
            <a:ext cx="153360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¿Qué me da miedo?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515" name="CuadroTexto 18"/>
          <p:cNvSpPr/>
          <p:nvPr/>
        </p:nvSpPr>
        <p:spPr>
          <a:xfrm>
            <a:off x="4947480" y="959760"/>
            <a:ext cx="160956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¿Qué cosas no soporto?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516" name="CuadroTexto 19"/>
          <p:cNvSpPr/>
          <p:nvPr/>
        </p:nvSpPr>
        <p:spPr>
          <a:xfrm>
            <a:off x="8044560" y="959760"/>
            <a:ext cx="162036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¿Qué se me da bien?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517" name="CuadroTexto 21"/>
          <p:cNvSpPr/>
          <p:nvPr/>
        </p:nvSpPr>
        <p:spPr>
          <a:xfrm>
            <a:off x="9339840" y="2694240"/>
            <a:ext cx="190368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¿Dónde quiero estar dentro de 20 años?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518" name="CuadroTexto 22"/>
          <p:cNvSpPr/>
          <p:nvPr/>
        </p:nvSpPr>
        <p:spPr>
          <a:xfrm>
            <a:off x="5211360" y="4740840"/>
            <a:ext cx="189252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¿Qué profesiones me llaman la atención?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519" name="CuadroTexto 23"/>
          <p:cNvSpPr/>
          <p:nvPr/>
        </p:nvSpPr>
        <p:spPr>
          <a:xfrm>
            <a:off x="8948160" y="4797000"/>
            <a:ext cx="161496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000000"/>
                </a:solidFill>
                <a:latin typeface="Lucida Handwriting"/>
                <a:ea typeface="DejaVu Sans"/>
              </a:rPr>
              <a:t>¿Cuáles son mis aficiones?</a:t>
            </a:r>
            <a:endParaRPr lang="es-ES" sz="16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ítulo 1"/>
          <p:cNvSpPr/>
          <p:nvPr/>
        </p:nvSpPr>
        <p:spPr>
          <a:xfrm>
            <a:off x="788760" y="156600"/>
            <a:ext cx="8595360" cy="131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CICLOS FORMATIVOS DE GRADO </a:t>
            </a:r>
            <a:r>
              <a:rPr lang="es-ES" sz="32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BÁSICO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616" name="Rectángulo 3"/>
          <p:cNvSpPr/>
          <p:nvPr/>
        </p:nvSpPr>
        <p:spPr>
          <a:xfrm>
            <a:off x="304920" y="1477080"/>
            <a:ext cx="2813400" cy="1864440"/>
          </a:xfrm>
          <a:prstGeom prst="rect">
            <a:avLst/>
          </a:prstGeom>
          <a:solidFill>
            <a:srgbClr val="90C226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17" name="CuadroTexto 4"/>
          <p:cNvSpPr/>
          <p:nvPr/>
        </p:nvSpPr>
        <p:spPr>
          <a:xfrm>
            <a:off x="385920" y="1477080"/>
            <a:ext cx="304704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Para quien no finalice la ESO y quiera seguir sus estudios hacia un campo profesional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18" name="Rectángulo 5"/>
          <p:cNvSpPr/>
          <p:nvPr/>
        </p:nvSpPr>
        <p:spPr>
          <a:xfrm>
            <a:off x="3007440" y="3342600"/>
            <a:ext cx="2681280" cy="1024920"/>
          </a:xfrm>
          <a:prstGeom prst="rect">
            <a:avLst/>
          </a:prstGeom>
          <a:solidFill>
            <a:srgbClr val="90C226"/>
          </a:solidFill>
          <a:ln>
            <a:solidFill>
              <a:srgbClr val="3F5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CuadroTexto 6"/>
          <p:cNvSpPr/>
          <p:nvPr/>
        </p:nvSpPr>
        <p:spPr>
          <a:xfrm>
            <a:off x="3007440" y="3342600"/>
            <a:ext cx="26812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Permite obtener el Título de la ESO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20" name="Rectángulo 7"/>
          <p:cNvSpPr/>
          <p:nvPr/>
        </p:nvSpPr>
        <p:spPr>
          <a:xfrm>
            <a:off x="5689440" y="4368960"/>
            <a:ext cx="2396520" cy="829800"/>
          </a:xfrm>
          <a:prstGeom prst="rect">
            <a:avLst/>
          </a:prstGeom>
          <a:solidFill>
            <a:srgbClr val="90C226"/>
          </a:solidFill>
          <a:ln>
            <a:solidFill>
              <a:srgbClr val="3F5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1" name="CuadroTexto 8"/>
          <p:cNvSpPr/>
          <p:nvPr/>
        </p:nvSpPr>
        <p:spPr>
          <a:xfrm>
            <a:off x="5618520" y="4368960"/>
            <a:ext cx="24678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Título de Técnico Básico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22" name="Rectángulo 9"/>
          <p:cNvSpPr/>
          <p:nvPr/>
        </p:nvSpPr>
        <p:spPr>
          <a:xfrm>
            <a:off x="7945200" y="5527080"/>
            <a:ext cx="3097800" cy="913680"/>
          </a:xfrm>
          <a:prstGeom prst="rect">
            <a:avLst/>
          </a:prstGeom>
          <a:gradFill rotWithShape="0">
            <a:gsLst>
              <a:gs pos="0">
                <a:srgbClr val="BD4800"/>
              </a:gs>
              <a:gs pos="100000">
                <a:srgbClr val="F65C00"/>
              </a:gs>
            </a:gsLst>
            <a:lin ang="16200000"/>
          </a:gradFill>
          <a:ln w="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</p:sp>
      <p:sp>
        <p:nvSpPr>
          <p:cNvPr id="623" name="CuadroTexto 10"/>
          <p:cNvSpPr/>
          <p:nvPr/>
        </p:nvSpPr>
        <p:spPr>
          <a:xfrm>
            <a:off x="8128080" y="5527080"/>
            <a:ext cx="2914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FINALIZAR:</a:t>
            </a:r>
            <a:endParaRPr lang="es-ES" sz="24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CF Grado Medio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24" name="Flecha: curvada hacia abajo 13"/>
          <p:cNvSpPr/>
          <p:nvPr/>
        </p:nvSpPr>
        <p:spPr>
          <a:xfrm>
            <a:off x="5780880" y="3429000"/>
            <a:ext cx="1421280" cy="7434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C19600"/>
              </a:gs>
              <a:gs pos="100000">
                <a:srgbClr val="FBC300"/>
              </a:gs>
            </a:gsLst>
            <a:lin ang="16200000"/>
          </a:gradFill>
          <a:ln>
            <a:solidFill>
              <a:srgbClr val="E5B718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</p:sp>
      <p:sp>
        <p:nvSpPr>
          <p:cNvPr id="625" name="Flecha: curvada hacia abajo 14"/>
          <p:cNvSpPr/>
          <p:nvPr/>
        </p:nvSpPr>
        <p:spPr>
          <a:xfrm>
            <a:off x="8227080" y="4518720"/>
            <a:ext cx="1423800" cy="6800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C19600"/>
              </a:gs>
              <a:gs pos="100000">
                <a:srgbClr val="FBC300"/>
              </a:gs>
            </a:gsLst>
            <a:lin ang="16200000"/>
          </a:gradFill>
          <a:ln>
            <a:solidFill>
              <a:srgbClr val="E5B718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</p:sp>
      <p:sp>
        <p:nvSpPr>
          <p:cNvPr id="626" name="Flecha: curvada hacia abajo 15"/>
          <p:cNvSpPr/>
          <p:nvPr/>
        </p:nvSpPr>
        <p:spPr>
          <a:xfrm>
            <a:off x="3261240" y="2123280"/>
            <a:ext cx="1665000" cy="8726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C19600"/>
              </a:gs>
              <a:gs pos="100000">
                <a:srgbClr val="FBC300"/>
              </a:gs>
            </a:gsLst>
            <a:lin ang="16200000"/>
          </a:gradFill>
          <a:ln>
            <a:solidFill>
              <a:srgbClr val="E5B718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/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ítulo 1"/>
          <p:cNvSpPr/>
          <p:nvPr/>
        </p:nvSpPr>
        <p:spPr>
          <a:xfrm>
            <a:off x="677160" y="284400"/>
            <a:ext cx="8750160" cy="131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6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CICLOS FORMATIVOS DE GRADO </a:t>
            </a:r>
            <a:r>
              <a:rPr lang="es-ES" sz="36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MEDIO</a:t>
            </a:r>
            <a:endParaRPr lang="es-ES" sz="3600" b="0" strike="noStrike" spc="-1">
              <a:latin typeface="Calibri"/>
            </a:endParaRPr>
          </a:p>
        </p:txBody>
      </p:sp>
      <p:sp>
        <p:nvSpPr>
          <p:cNvPr id="628" name="Subtítulo 2"/>
          <p:cNvSpPr/>
          <p:nvPr/>
        </p:nvSpPr>
        <p:spPr>
          <a:xfrm>
            <a:off x="522360" y="1604880"/>
            <a:ext cx="9382680" cy="467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ángulo 3"/>
          <p:cNvSpPr/>
          <p:nvPr/>
        </p:nvSpPr>
        <p:spPr>
          <a:xfrm>
            <a:off x="522360" y="1686600"/>
            <a:ext cx="3253680" cy="1634760"/>
          </a:xfrm>
          <a:prstGeom prst="rect">
            <a:avLst/>
          </a:prstGeom>
          <a:gradFill rotWithShape="0">
            <a:gsLst>
              <a:gs pos="0">
                <a:srgbClr val="DFFFBC"/>
              </a:gs>
              <a:gs pos="100000">
                <a:srgbClr val="F2FFE5"/>
              </a:gs>
            </a:gsLst>
            <a:lin ang="16200000"/>
          </a:gradFill>
          <a:ln>
            <a:solidFill>
              <a:srgbClr val="8DC121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30" name="CuadroTexto 4"/>
          <p:cNvSpPr/>
          <p:nvPr/>
        </p:nvSpPr>
        <p:spPr>
          <a:xfrm>
            <a:off x="677160" y="1757520"/>
            <a:ext cx="3253680" cy="188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REQUISITOS:</a:t>
            </a:r>
            <a:endParaRPr lang="es-ES" sz="20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Título de ESO</a:t>
            </a:r>
            <a:endParaRPr lang="es-ES" sz="20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Título Técnico Básico</a:t>
            </a:r>
            <a:endParaRPr lang="es-ES" sz="20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Prueba de Acceso Grado Medio</a:t>
            </a:r>
            <a:endParaRPr lang="es-ES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es-ES" sz="1800" b="0" strike="noStrike" spc="-1">
              <a:latin typeface="Calibri"/>
            </a:endParaRPr>
          </a:p>
        </p:txBody>
      </p:sp>
      <p:sp>
        <p:nvSpPr>
          <p:cNvPr id="631" name="Rectángulo 5"/>
          <p:cNvSpPr/>
          <p:nvPr/>
        </p:nvSpPr>
        <p:spPr>
          <a:xfrm>
            <a:off x="3777120" y="3241080"/>
            <a:ext cx="2226600" cy="829800"/>
          </a:xfrm>
          <a:prstGeom prst="rect">
            <a:avLst/>
          </a:prstGeom>
          <a:gradFill rotWithShape="0">
            <a:gsLst>
              <a:gs pos="0">
                <a:srgbClr val="DFFFBC"/>
              </a:gs>
              <a:gs pos="100000">
                <a:srgbClr val="F2FFE5"/>
              </a:gs>
            </a:gsLst>
            <a:lin ang="16200000"/>
          </a:gradFill>
          <a:ln>
            <a:solidFill>
              <a:srgbClr val="8DC121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32" name="CuadroTexto 6"/>
          <p:cNvSpPr/>
          <p:nvPr/>
        </p:nvSpPr>
        <p:spPr>
          <a:xfrm>
            <a:off x="3777120" y="3241080"/>
            <a:ext cx="29174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TÍTULO DE TÉCNICO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33" name="Rectángulo 7"/>
          <p:cNvSpPr/>
          <p:nvPr/>
        </p:nvSpPr>
        <p:spPr>
          <a:xfrm>
            <a:off x="6004440" y="4062960"/>
            <a:ext cx="3422880" cy="1869120"/>
          </a:xfrm>
          <a:prstGeom prst="rect">
            <a:avLst/>
          </a:prstGeom>
          <a:gradFill rotWithShape="0">
            <a:gsLst>
              <a:gs pos="0">
                <a:srgbClr val="BD4800"/>
              </a:gs>
              <a:gs pos="100000">
                <a:srgbClr val="F65C00"/>
              </a:gs>
            </a:gsLst>
            <a:lin ang="16200000"/>
          </a:gradFill>
          <a:ln w="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endParaRPr lang="es-ES" sz="2000" b="0" strike="noStrike" spc="-1"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FINALIZAR:</a:t>
            </a:r>
            <a:endParaRPr lang="es-ES" sz="20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Curso de especialización</a:t>
            </a:r>
            <a:endParaRPr lang="es-ES" sz="20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Ciclo Formativo Grado Superior</a:t>
            </a:r>
            <a:endParaRPr lang="es-ES" sz="20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Oposiciones</a:t>
            </a:r>
            <a:endParaRPr lang="es-ES" sz="20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Mundo laboral</a:t>
            </a:r>
            <a:endParaRPr lang="es-ES" sz="20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>
              <a:latin typeface="Calibri"/>
            </a:endParaRPr>
          </a:p>
        </p:txBody>
      </p:sp>
      <p:sp>
        <p:nvSpPr>
          <p:cNvPr id="634" name="Flecha: curvada hacia abajo 9"/>
          <p:cNvSpPr/>
          <p:nvPr/>
        </p:nvSpPr>
        <p:spPr>
          <a:xfrm>
            <a:off x="3931920" y="2123280"/>
            <a:ext cx="1563480" cy="829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76618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635" name="Flecha: curvada hacia abajo 10"/>
          <p:cNvSpPr/>
          <p:nvPr/>
        </p:nvSpPr>
        <p:spPr>
          <a:xfrm>
            <a:off x="6159600" y="3320280"/>
            <a:ext cx="871200" cy="42768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BD4800"/>
              </a:gs>
              <a:gs pos="100000">
                <a:srgbClr val="F65C00"/>
              </a:gs>
            </a:gsLst>
            <a:lin ang="16200000"/>
          </a:gradFill>
          <a:ln>
            <a:solidFill>
              <a:srgbClr val="E66212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ítulo 1"/>
          <p:cNvSpPr/>
          <p:nvPr/>
        </p:nvSpPr>
        <p:spPr>
          <a:xfrm>
            <a:off x="565560" y="156600"/>
            <a:ext cx="8595360" cy="131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28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CICLOS FORMATIVOS DE GRADO </a:t>
            </a:r>
            <a:r>
              <a:rPr lang="es-ES" sz="2800" b="1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SUPERIOR</a:t>
            </a:r>
            <a:endParaRPr lang="es-ES" sz="2800" b="0" strike="noStrike" spc="-1">
              <a:latin typeface="Calibri"/>
            </a:endParaRPr>
          </a:p>
        </p:txBody>
      </p:sp>
      <p:sp>
        <p:nvSpPr>
          <p:cNvPr id="637" name="Subtítulo 2"/>
          <p:cNvSpPr/>
          <p:nvPr/>
        </p:nvSpPr>
        <p:spPr>
          <a:xfrm>
            <a:off x="406440" y="1477080"/>
            <a:ext cx="10097640" cy="482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Rectángulo 5"/>
          <p:cNvSpPr/>
          <p:nvPr/>
        </p:nvSpPr>
        <p:spPr>
          <a:xfrm>
            <a:off x="406440" y="1559520"/>
            <a:ext cx="3335040" cy="1868400"/>
          </a:xfrm>
          <a:prstGeom prst="rect">
            <a:avLst/>
          </a:prstGeom>
          <a:gradFill rotWithShape="0">
            <a:gsLst>
              <a:gs pos="0">
                <a:srgbClr val="FFEAC7"/>
              </a:gs>
              <a:gs pos="100000">
                <a:srgbClr val="FFF7E9"/>
              </a:gs>
            </a:gsLst>
            <a:lin ang="16200000"/>
          </a:gradFill>
          <a:ln>
            <a:solidFill>
              <a:srgbClr val="E5B718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REQUISITOS: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Título de Bachillerato 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Título Técnico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Prueba de Acceso Grado Superior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639" name="Rectángulo 7"/>
          <p:cNvSpPr/>
          <p:nvPr/>
        </p:nvSpPr>
        <p:spPr>
          <a:xfrm>
            <a:off x="3742560" y="3429000"/>
            <a:ext cx="2782800" cy="1199160"/>
          </a:xfrm>
          <a:prstGeom prst="rect">
            <a:avLst/>
          </a:prstGeom>
          <a:gradFill rotWithShape="0">
            <a:gsLst>
              <a:gs pos="0">
                <a:srgbClr val="FFEAC7"/>
              </a:gs>
              <a:gs pos="100000">
                <a:srgbClr val="FFF7E9"/>
              </a:gs>
            </a:gsLst>
            <a:lin ang="16200000"/>
          </a:gradFill>
          <a:ln>
            <a:solidFill>
              <a:srgbClr val="E5B718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640" name="CuadroTexto 8"/>
          <p:cNvSpPr/>
          <p:nvPr/>
        </p:nvSpPr>
        <p:spPr>
          <a:xfrm>
            <a:off x="3830400" y="3429000"/>
            <a:ext cx="27828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TÍTULO DE TÉCNICO SUPERIOR</a:t>
            </a:r>
            <a:endParaRPr lang="es-ES" sz="2400" b="0" strike="noStrike" spc="-1">
              <a:latin typeface="Calibri"/>
            </a:endParaRPr>
          </a:p>
        </p:txBody>
      </p:sp>
      <p:sp>
        <p:nvSpPr>
          <p:cNvPr id="641" name="Rectángulo 9"/>
          <p:cNvSpPr/>
          <p:nvPr/>
        </p:nvSpPr>
        <p:spPr>
          <a:xfrm>
            <a:off x="7268040" y="4072680"/>
            <a:ext cx="3192480" cy="2260440"/>
          </a:xfrm>
          <a:prstGeom prst="rect">
            <a:avLst/>
          </a:prstGeom>
          <a:gradFill rotWithShape="0">
            <a:gsLst>
              <a:gs pos="0">
                <a:srgbClr val="BD4800"/>
              </a:gs>
              <a:gs pos="100000">
                <a:srgbClr val="F65C00"/>
              </a:gs>
            </a:gsLst>
            <a:lin ang="16200000"/>
          </a:gradFill>
          <a:ln>
            <a:solidFill>
              <a:srgbClr val="E66212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ES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FINALIZAR:</a:t>
            </a:r>
            <a:endParaRPr lang="es-ES" sz="20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Curso de especialización</a:t>
            </a:r>
            <a:endParaRPr lang="es-ES" sz="20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Universidad </a:t>
            </a: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(con nota media + Fase voluntaria)</a:t>
            </a:r>
            <a:endParaRPr lang="es-ES" sz="16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Oposiciones</a:t>
            </a:r>
            <a:endParaRPr lang="es-ES" sz="2000" b="0" strike="noStrike" spc="-1">
              <a:latin typeface="Calibri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Mundo laboral</a:t>
            </a:r>
            <a:endParaRPr lang="es-ES" sz="20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es-ES" sz="1800" b="0" strike="noStrike" spc="-1">
              <a:latin typeface="Calibri"/>
            </a:endParaRPr>
          </a:p>
        </p:txBody>
      </p:sp>
      <p:sp>
        <p:nvSpPr>
          <p:cNvPr id="642" name="Flecha: curvada hacia abajo 11"/>
          <p:cNvSpPr/>
          <p:nvPr/>
        </p:nvSpPr>
        <p:spPr>
          <a:xfrm>
            <a:off x="3830400" y="2072520"/>
            <a:ext cx="1248480" cy="72396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76618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643" name="Flecha: curvada hacia abajo 12"/>
          <p:cNvSpPr/>
          <p:nvPr/>
        </p:nvSpPr>
        <p:spPr>
          <a:xfrm>
            <a:off x="6701760" y="3428640"/>
            <a:ext cx="1269000" cy="6084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BD4800"/>
              </a:gs>
              <a:gs pos="100000">
                <a:srgbClr val="F65C00"/>
              </a:gs>
            </a:gsLst>
            <a:lin ang="16200000"/>
          </a:gradFill>
          <a:ln>
            <a:solidFill>
              <a:srgbClr val="E66212"/>
            </a:solidFill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roup 8"/>
          <p:cNvGrpSpPr/>
          <p:nvPr/>
        </p:nvGrpSpPr>
        <p:grpSpPr>
          <a:xfrm>
            <a:off x="9265680" y="2160"/>
            <a:ext cx="2924640" cy="5028840"/>
            <a:chOff x="9265680" y="2160"/>
            <a:chExt cx="2924640" cy="5028840"/>
          </a:xfrm>
        </p:grpSpPr>
        <p:sp>
          <p:nvSpPr>
            <p:cNvPr id="645" name="Freeform: Shape 9"/>
            <p:cNvSpPr/>
            <p:nvPr/>
          </p:nvSpPr>
          <p:spPr>
            <a:xfrm>
              <a:off x="9326880" y="2160"/>
              <a:ext cx="2247840" cy="2292840"/>
            </a:xfrm>
            <a:custGeom>
              <a:avLst/>
              <a:gdLst/>
              <a:ahLst/>
              <a:cxnLst/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46" name="Freeform: Shape 10"/>
            <p:cNvSpPr/>
            <p:nvPr/>
          </p:nvSpPr>
          <p:spPr>
            <a:xfrm>
              <a:off x="10597320" y="1907280"/>
              <a:ext cx="1593000" cy="3042360"/>
            </a:xfrm>
            <a:custGeom>
              <a:avLst/>
              <a:gdLst/>
              <a:ahLst/>
              <a:cxnLst/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47" name="Freeform: Shape 11"/>
            <p:cNvSpPr/>
            <p:nvPr/>
          </p:nvSpPr>
          <p:spPr>
            <a:xfrm>
              <a:off x="9265680" y="7560"/>
              <a:ext cx="2370240" cy="2370240"/>
            </a:xfrm>
            <a:custGeom>
              <a:avLst/>
              <a:gdLst/>
              <a:ahLst/>
              <a:cxnLst/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cap="rnd">
              <a:solidFill>
                <a:srgbClr val="B0B0B0">
                  <a:alpha val="65000"/>
                </a:srgbClr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648" name="Freeform: Shape 12"/>
            <p:cNvSpPr/>
            <p:nvPr/>
          </p:nvSpPr>
          <p:spPr>
            <a:xfrm>
              <a:off x="10536480" y="1823040"/>
              <a:ext cx="1652760" cy="3207960"/>
            </a:xfrm>
            <a:custGeom>
              <a:avLst/>
              <a:gdLst/>
              <a:ahLst/>
              <a:cxnLst/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cap="rnd">
              <a:solidFill>
                <a:srgbClr val="B0B0B0">
                  <a:alpha val="65000"/>
                </a:srgbClr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649" name="Rectangle 14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50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sp>
        <p:nvSpPr>
          <p:cNvPr id="651" name="Rectangle 16"/>
          <p:cNvSpPr/>
          <p:nvPr/>
        </p:nvSpPr>
        <p:spPr>
          <a:xfrm>
            <a:off x="0" y="2253600"/>
            <a:ext cx="12190320" cy="460260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3137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2" name="Título 1"/>
          <p:cNvSpPr/>
          <p:nvPr/>
        </p:nvSpPr>
        <p:spPr>
          <a:xfrm>
            <a:off x="1641600" y="1284480"/>
            <a:ext cx="8578080" cy="353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CICLOS FORMATIVOS DE GRADO MEDIO</a:t>
            </a:r>
            <a:endParaRPr lang="es-ES" sz="60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Rectangle 7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4" name="Freeform: Shape 9"/>
          <p:cNvSpPr/>
          <p:nvPr/>
        </p:nvSpPr>
        <p:spPr>
          <a:xfrm flipH="1">
            <a:off x="1276920" y="2200320"/>
            <a:ext cx="7165080" cy="4185720"/>
          </a:xfrm>
          <a:custGeom>
            <a:avLst/>
            <a:gdLst/>
            <a:ahLst/>
            <a:cxnLst/>
            <a:rect l="l" t="t" r="r" b="b"/>
            <a:pathLst>
              <a:path w="5451779" h="3793511">
                <a:moveTo>
                  <a:pt x="3798149" y="3417073"/>
                </a:moveTo>
                <a:cubicBezTo>
                  <a:pt x="4257694" y="3448903"/>
                  <a:pt x="4652464" y="3376665"/>
                  <a:pt x="4927311" y="3061336"/>
                </a:cubicBezTo>
                <a:cubicBezTo>
                  <a:pt x="5202158" y="2746007"/>
                  <a:pt x="5426837" y="1957540"/>
                  <a:pt x="5447234" y="1525101"/>
                </a:cubicBezTo>
                <a:cubicBezTo>
                  <a:pt x="5467631" y="1092662"/>
                  <a:pt x="5433316" y="716660"/>
                  <a:pt x="5049696" y="466701"/>
                </a:cubicBezTo>
                <a:cubicBezTo>
                  <a:pt x="4607927" y="262351"/>
                  <a:pt x="2070438" y="-86269"/>
                  <a:pt x="1020994" y="19557"/>
                </a:cubicBezTo>
                <a:cubicBezTo>
                  <a:pt x="535543" y="83769"/>
                  <a:pt x="235013" y="410480"/>
                  <a:pt x="151509" y="783491"/>
                </a:cubicBezTo>
                <a:cubicBezTo>
                  <a:pt x="36175" y="1298843"/>
                  <a:pt x="-191714" y="2499745"/>
                  <a:pt x="319343" y="2939564"/>
                </a:cubicBezTo>
                <a:cubicBezTo>
                  <a:pt x="830400" y="3379383"/>
                  <a:pt x="1915828" y="3438255"/>
                  <a:pt x="3217850" y="3422408"/>
                </a:cubicBezTo>
                <a:cubicBezTo>
                  <a:pt x="3251514" y="3541738"/>
                  <a:pt x="3263298" y="3609004"/>
                  <a:pt x="3232570" y="3793511"/>
                </a:cubicBezTo>
                <a:cubicBezTo>
                  <a:pt x="3517123" y="3635902"/>
                  <a:pt x="3798149" y="3417073"/>
                  <a:pt x="3798149" y="341707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Freeform: Shape 11"/>
          <p:cNvSpPr/>
          <p:nvPr/>
        </p:nvSpPr>
        <p:spPr>
          <a:xfrm flipH="1">
            <a:off x="1235520" y="2255040"/>
            <a:ext cx="7165080" cy="4185720"/>
          </a:xfrm>
          <a:custGeom>
            <a:avLst/>
            <a:gdLst/>
            <a:ahLst/>
            <a:cxnLst/>
            <a:rect l="l" t="t" r="r" b="b"/>
            <a:pathLst>
              <a:path w="5451779" h="3793511">
                <a:moveTo>
                  <a:pt x="3798149" y="3417073"/>
                </a:moveTo>
                <a:cubicBezTo>
                  <a:pt x="4257694" y="3448903"/>
                  <a:pt x="4652464" y="3376665"/>
                  <a:pt x="4927311" y="3061336"/>
                </a:cubicBezTo>
                <a:cubicBezTo>
                  <a:pt x="5202158" y="2746007"/>
                  <a:pt x="5426837" y="1957540"/>
                  <a:pt x="5447234" y="1525101"/>
                </a:cubicBezTo>
                <a:cubicBezTo>
                  <a:pt x="5467631" y="1092662"/>
                  <a:pt x="5433316" y="716660"/>
                  <a:pt x="5049696" y="466701"/>
                </a:cubicBezTo>
                <a:cubicBezTo>
                  <a:pt x="4607927" y="262351"/>
                  <a:pt x="2070438" y="-86269"/>
                  <a:pt x="1020994" y="19557"/>
                </a:cubicBezTo>
                <a:cubicBezTo>
                  <a:pt x="535543" y="83769"/>
                  <a:pt x="235013" y="410480"/>
                  <a:pt x="151509" y="783491"/>
                </a:cubicBezTo>
                <a:cubicBezTo>
                  <a:pt x="36175" y="1298843"/>
                  <a:pt x="-191714" y="2499745"/>
                  <a:pt x="319343" y="2939564"/>
                </a:cubicBezTo>
                <a:cubicBezTo>
                  <a:pt x="830400" y="3379383"/>
                  <a:pt x="1915828" y="3438255"/>
                  <a:pt x="3217850" y="3422408"/>
                </a:cubicBezTo>
                <a:cubicBezTo>
                  <a:pt x="3251514" y="3541738"/>
                  <a:pt x="3263298" y="3609004"/>
                  <a:pt x="3232570" y="3793511"/>
                </a:cubicBezTo>
                <a:cubicBezTo>
                  <a:pt x="3517123" y="3635902"/>
                  <a:pt x="3798149" y="3417073"/>
                  <a:pt x="3798149" y="341707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Freeform: Shape 13"/>
          <p:cNvSpPr/>
          <p:nvPr/>
        </p:nvSpPr>
        <p:spPr>
          <a:xfrm flipH="1">
            <a:off x="5139720" y="618120"/>
            <a:ext cx="6245640" cy="2430360"/>
          </a:xfrm>
          <a:custGeom>
            <a:avLst/>
            <a:gdLst/>
            <a:ahLst/>
            <a:cxnLst/>
            <a:rect l="l" t="t" r="r" b="b"/>
            <a:pathLst>
              <a:path w="1726056" h="844243">
                <a:moveTo>
                  <a:pt x="596095" y="729476"/>
                </a:moveTo>
                <a:cubicBezTo>
                  <a:pt x="661109" y="739868"/>
                  <a:pt x="981208" y="743412"/>
                  <a:pt x="1155631" y="732833"/>
                </a:cubicBezTo>
                <a:cubicBezTo>
                  <a:pt x="1330054" y="722254"/>
                  <a:pt x="1538054" y="727822"/>
                  <a:pt x="1623568" y="630065"/>
                </a:cubicBezTo>
                <a:cubicBezTo>
                  <a:pt x="1709082" y="532308"/>
                  <a:pt x="1780349" y="377557"/>
                  <a:pt x="1668716" y="146290"/>
                </a:cubicBezTo>
                <a:cubicBezTo>
                  <a:pt x="1577926" y="1391"/>
                  <a:pt x="980669" y="-2974"/>
                  <a:pt x="710246" y="768"/>
                </a:cubicBezTo>
                <a:cubicBezTo>
                  <a:pt x="439823" y="4510"/>
                  <a:pt x="147840" y="62579"/>
                  <a:pt x="46178" y="168740"/>
                </a:cubicBezTo>
                <a:cubicBezTo>
                  <a:pt x="-55484" y="274901"/>
                  <a:pt x="32752" y="546166"/>
                  <a:pt x="100274" y="637735"/>
                </a:cubicBezTo>
                <a:cubicBezTo>
                  <a:pt x="167796" y="729304"/>
                  <a:pt x="405212" y="718155"/>
                  <a:pt x="451313" y="718155"/>
                </a:cubicBezTo>
                <a:cubicBezTo>
                  <a:pt x="526895" y="793049"/>
                  <a:pt x="550644" y="827154"/>
                  <a:pt x="629622" y="844243"/>
                </a:cubicBezTo>
                <a:cubicBezTo>
                  <a:pt x="615010" y="820248"/>
                  <a:pt x="617853" y="832539"/>
                  <a:pt x="601883" y="798408"/>
                </a:cubicBezTo>
                <a:cubicBezTo>
                  <a:pt x="585219" y="769261"/>
                  <a:pt x="596095" y="729476"/>
                  <a:pt x="596095" y="72947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Freeform: Shape 15"/>
          <p:cNvSpPr/>
          <p:nvPr/>
        </p:nvSpPr>
        <p:spPr>
          <a:xfrm flipH="1">
            <a:off x="5175360" y="659880"/>
            <a:ext cx="6245640" cy="2430360"/>
          </a:xfrm>
          <a:custGeom>
            <a:avLst/>
            <a:gdLst/>
            <a:ahLst/>
            <a:cxnLst/>
            <a:rect l="l" t="t" r="r" b="b"/>
            <a:pathLst>
              <a:path w="1726056" h="844243">
                <a:moveTo>
                  <a:pt x="596095" y="729476"/>
                </a:moveTo>
                <a:cubicBezTo>
                  <a:pt x="661109" y="739868"/>
                  <a:pt x="981208" y="743412"/>
                  <a:pt x="1155631" y="732833"/>
                </a:cubicBezTo>
                <a:cubicBezTo>
                  <a:pt x="1330054" y="722254"/>
                  <a:pt x="1538054" y="727822"/>
                  <a:pt x="1623568" y="630065"/>
                </a:cubicBezTo>
                <a:cubicBezTo>
                  <a:pt x="1709082" y="532308"/>
                  <a:pt x="1780349" y="377557"/>
                  <a:pt x="1668716" y="146290"/>
                </a:cubicBezTo>
                <a:cubicBezTo>
                  <a:pt x="1577926" y="1391"/>
                  <a:pt x="980669" y="-2974"/>
                  <a:pt x="710246" y="768"/>
                </a:cubicBezTo>
                <a:cubicBezTo>
                  <a:pt x="439823" y="4510"/>
                  <a:pt x="147840" y="62579"/>
                  <a:pt x="46178" y="168740"/>
                </a:cubicBezTo>
                <a:cubicBezTo>
                  <a:pt x="-55484" y="274901"/>
                  <a:pt x="32752" y="546166"/>
                  <a:pt x="100274" y="637735"/>
                </a:cubicBezTo>
                <a:cubicBezTo>
                  <a:pt x="167796" y="729304"/>
                  <a:pt x="405212" y="718155"/>
                  <a:pt x="451313" y="718155"/>
                </a:cubicBezTo>
                <a:cubicBezTo>
                  <a:pt x="526895" y="793049"/>
                  <a:pt x="550644" y="827154"/>
                  <a:pt x="629622" y="844243"/>
                </a:cubicBezTo>
                <a:cubicBezTo>
                  <a:pt x="615010" y="820248"/>
                  <a:pt x="617853" y="832539"/>
                  <a:pt x="601883" y="798408"/>
                </a:cubicBezTo>
                <a:cubicBezTo>
                  <a:pt x="585219" y="769261"/>
                  <a:pt x="596095" y="729476"/>
                  <a:pt x="596095" y="729476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Título 1"/>
          <p:cNvSpPr/>
          <p:nvPr/>
        </p:nvSpPr>
        <p:spPr>
          <a:xfrm>
            <a:off x="5876640" y="1083240"/>
            <a:ext cx="4945680" cy="136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4500"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86">
                <a:solidFill>
                  <a:srgbClr val="000000"/>
                </a:solidFill>
                <a:latin typeface="Century"/>
                <a:ea typeface="DejaVu Sans"/>
              </a:rPr>
              <a:t>FP Grado Medio</a:t>
            </a:r>
            <a:endParaRPr lang="es-ES" sz="4800" b="0" strike="noStrike" spc="-1">
              <a:latin typeface="Calibri"/>
            </a:endParaRPr>
          </a:p>
        </p:txBody>
      </p:sp>
      <p:sp>
        <p:nvSpPr>
          <p:cNvPr id="659" name="Marcador de contenido 2"/>
          <p:cNvSpPr/>
          <p:nvPr/>
        </p:nvSpPr>
        <p:spPr>
          <a:xfrm>
            <a:off x="2022120" y="2871000"/>
            <a:ext cx="5862600" cy="264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1600" b="0" strike="noStrike" spc="38">
                <a:solidFill>
                  <a:srgbClr val="000000"/>
                </a:solidFill>
                <a:latin typeface="Century"/>
                <a:ea typeface="The Hand"/>
              </a:rPr>
              <a:t>Duración 2 años (2000 horas).</a:t>
            </a:r>
            <a:endParaRPr lang="es-ES" sz="1600" b="0" strike="noStrike" spc="-1">
              <a:latin typeface="Calibri"/>
            </a:endParaRPr>
          </a:p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1600" b="0" strike="noStrike" spc="38">
                <a:solidFill>
                  <a:srgbClr val="000000"/>
                </a:solidFill>
                <a:latin typeface="Century"/>
                <a:ea typeface="The Hand"/>
              </a:rPr>
              <a:t>Estar en posesión del título de graduado en ESO, realizar una prueba de acceso o tener el título de FPB.</a:t>
            </a:r>
            <a:endParaRPr lang="es-ES" sz="1600" b="0" strike="noStrike" spc="-1">
              <a:latin typeface="Calibri"/>
            </a:endParaRPr>
          </a:p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1600" b="0" strike="noStrike" spc="38">
                <a:solidFill>
                  <a:srgbClr val="000000"/>
                </a:solidFill>
                <a:latin typeface="Century"/>
                <a:ea typeface="The Hand"/>
              </a:rPr>
              <a:t>El título de Técnico será equivalente a efectos laborales o profesionales (no a efectos académicos) al título de Bachiller, para el acceso a empleos públicos o privado.</a:t>
            </a:r>
            <a:endParaRPr lang="es-ES" sz="1600" b="0" strike="noStrike" spc="-1">
              <a:latin typeface="Calibri"/>
            </a:endParaRPr>
          </a:p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1600" b="0" strike="noStrike" spc="38">
                <a:solidFill>
                  <a:srgbClr val="000000"/>
                </a:solidFill>
                <a:latin typeface="Century"/>
                <a:ea typeface="The Hand"/>
              </a:rPr>
              <a:t>Permite el acceso a Ciclos Formación Profesional Grado Superior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660" name="Elipse 3"/>
          <p:cNvSpPr/>
          <p:nvPr/>
        </p:nvSpPr>
        <p:spPr>
          <a:xfrm>
            <a:off x="8262360" y="3987720"/>
            <a:ext cx="3969360" cy="2868480"/>
          </a:xfrm>
          <a:prstGeom prst="ellipse">
            <a:avLst/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38">
                <a:solidFill>
                  <a:srgbClr val="000000"/>
                </a:solidFill>
                <a:latin typeface="Century"/>
                <a:ea typeface="DejaVu Sans"/>
              </a:rPr>
              <a:t>Tu nota media de la ESO puede ser necesaria si vas a acceder a Ciclos Formativos de grado medio muy demandados.</a:t>
            </a:r>
            <a:endParaRPr lang="es-ES" sz="1800" b="0" strike="noStrike" spc="-1">
              <a:latin typeface="Calibri"/>
            </a:endParaRPr>
          </a:p>
        </p:txBody>
      </p:sp>
      <p:pic>
        <p:nvPicPr>
          <p:cNvPr id="661" name="Imagen 10" descr="Light Bulb PNG Free Download | PNG Mart"/>
          <p:cNvPicPr/>
          <p:nvPr/>
        </p:nvPicPr>
        <p:blipFill>
          <a:blip r:embed="rId2"/>
          <a:stretch/>
        </p:blipFill>
        <p:spPr>
          <a:xfrm>
            <a:off x="10944360" y="3429000"/>
            <a:ext cx="1245960" cy="147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Marcador de contenido 2"/>
          <p:cNvSpPr/>
          <p:nvPr/>
        </p:nvSpPr>
        <p:spPr>
          <a:xfrm>
            <a:off x="511560" y="1959480"/>
            <a:ext cx="10521720" cy="489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6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SU ESTRUCTURA ES MODULAR Y CONSTA DE:</a:t>
            </a:r>
            <a:endParaRPr lang="es-ES" sz="1800" b="0" strike="noStrike" spc="-1">
              <a:latin typeface="Calibri"/>
            </a:endParaRPr>
          </a:p>
          <a:p>
            <a:pPr marL="514440" indent="-2840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Arial"/>
              <a:buChar char="•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a) </a:t>
            </a:r>
            <a:r>
              <a:rPr lang="es-ES" sz="1800" b="0" strike="noStrike" spc="-1">
                <a:solidFill>
                  <a:srgbClr val="0070C0"/>
                </a:solidFill>
                <a:latin typeface="Century"/>
                <a:ea typeface="DejaVu Sans"/>
              </a:rPr>
              <a:t>Parte troncal obligatoria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		1.- Módulos profesionales del Catálogo modular de FP.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		2.- Módulos asociados a las habilidades y capacidades transversales y a la Orientación laboral y el emprendimiento: 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				     2.1.- Itinerario personal para la empleabilidad I y II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2.2.- Digitalización aplicada a los sectores productivos.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2.3.- Sostenibilidad aplicada al sistema productivo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2.4.- Inglés profesional 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		3.- Proyecto intermodular.</a:t>
            </a:r>
            <a:endParaRPr lang="es-ES" sz="1800" b="0" strike="noStrike" spc="-1">
              <a:latin typeface="Calibri"/>
            </a:endParaRPr>
          </a:p>
          <a:p>
            <a:pPr marL="514440" indent="-2840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Arial"/>
              <a:buChar char="•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b) </a:t>
            </a:r>
            <a:r>
              <a:rPr lang="es-ES" sz="1800" b="0" strike="noStrike" spc="-1">
                <a:solidFill>
                  <a:srgbClr val="0070C0"/>
                </a:solidFill>
                <a:latin typeface="Century"/>
                <a:ea typeface="DejaVu Sans"/>
              </a:rPr>
              <a:t>Un módulo optativo </a:t>
            </a: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anual o dos módulos optativos cuatrimestrales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       </a:t>
            </a:r>
            <a:r>
              <a:rPr lang="es-ES" sz="1800" b="0" strike="noStrike" spc="-1">
                <a:solidFill>
                  <a:srgbClr val="0070C0"/>
                </a:solidFill>
                <a:latin typeface="Century"/>
                <a:ea typeface="DejaVu Sans"/>
              </a:rPr>
              <a:t>PRÁCTICAS EN EMPRESA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663" name="Rectángulo redondeado 3"/>
          <p:cNvSpPr/>
          <p:nvPr/>
        </p:nvSpPr>
        <p:spPr>
          <a:xfrm>
            <a:off x="1034280" y="239400"/>
            <a:ext cx="8380080" cy="1554840"/>
          </a:xfrm>
          <a:prstGeom prst="roundRect">
            <a:avLst>
              <a:gd name="adj" fmla="val 16667"/>
            </a:avLst>
          </a:prstGeom>
          <a:solidFill>
            <a:srgbClr val="E6B91E"/>
          </a:solidFill>
          <a:ln cap="rnd">
            <a:solidFill>
              <a:srgbClr val="AA8816"/>
            </a:solidFill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ORGANIZACIÓN DE LA FORMACIÓN PROFESIONAL DE GRADO MEDIO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664" name="Más 5"/>
          <p:cNvSpPr/>
          <p:nvPr/>
        </p:nvSpPr>
        <p:spPr>
          <a:xfrm>
            <a:off x="4376160" y="5823720"/>
            <a:ext cx="749160" cy="531720"/>
          </a:xfrm>
          <a:prstGeom prst="mathPlus">
            <a:avLst>
              <a:gd name="adj1" fmla="val 23520"/>
            </a:avLst>
          </a:prstGeom>
          <a:solidFill>
            <a:srgbClr val="90C226"/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65" name="Imagen 6"/>
          <p:cNvPicPr/>
          <p:nvPr/>
        </p:nvPicPr>
        <p:blipFill>
          <a:blip r:embed="rId2"/>
          <a:stretch/>
        </p:blipFill>
        <p:spPr>
          <a:xfrm>
            <a:off x="9121320" y="5419080"/>
            <a:ext cx="1437120" cy="143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Rectángulo 3"/>
          <p:cNvSpPr/>
          <p:nvPr/>
        </p:nvSpPr>
        <p:spPr>
          <a:xfrm>
            <a:off x="1611000" y="533520"/>
            <a:ext cx="7041240" cy="1685520"/>
          </a:xfrm>
          <a:prstGeom prst="rect">
            <a:avLst/>
          </a:prstGeom>
          <a:solidFill>
            <a:srgbClr val="90C226"/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54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PRÁCTICAS EN EMPRESA</a:t>
            </a:r>
            <a:endParaRPr lang="es-ES" sz="5400" b="0" strike="noStrike" spc="-1">
              <a:latin typeface="Calibri"/>
            </a:endParaRPr>
          </a:p>
        </p:txBody>
      </p:sp>
      <p:sp>
        <p:nvSpPr>
          <p:cNvPr id="667" name="Elipse 4"/>
          <p:cNvSpPr/>
          <p:nvPr/>
        </p:nvSpPr>
        <p:spPr>
          <a:xfrm>
            <a:off x="174240" y="2666880"/>
            <a:ext cx="4472280" cy="3677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RÉGIMEN GENERAL:</a:t>
            </a:r>
            <a:endParaRPr lang="es-ES" sz="32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- 25%-35% DE LA DURACIÓN TOTAL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668" name="Elipse 5"/>
          <p:cNvSpPr/>
          <p:nvPr/>
        </p:nvSpPr>
        <p:spPr>
          <a:xfrm>
            <a:off x="5606280" y="2666880"/>
            <a:ext cx="4973040" cy="35251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RÉGIMEN INTENSIVO:</a:t>
            </a:r>
            <a:endParaRPr lang="es-ES" sz="3200" b="0" strike="noStrike" spc="-1">
              <a:latin typeface="Calibri"/>
            </a:endParaRPr>
          </a:p>
          <a:p>
            <a:pPr marL="285840" indent="-284040" algn="ctr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35%-50% DE LA DURACIÓN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669" name="Flecha izquierda, derecha y arriba 6"/>
          <p:cNvSpPr/>
          <p:nvPr/>
        </p:nvSpPr>
        <p:spPr>
          <a:xfrm>
            <a:off x="4408560" y="2568960"/>
            <a:ext cx="1097640" cy="105408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90C226"/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0" name="Rectángulo 1"/>
          <p:cNvSpPr/>
          <p:nvPr/>
        </p:nvSpPr>
        <p:spPr>
          <a:xfrm>
            <a:off x="4147560" y="5823720"/>
            <a:ext cx="2371680" cy="966960"/>
          </a:xfrm>
          <a:prstGeom prst="rect">
            <a:avLst/>
          </a:prstGeom>
          <a:solidFill>
            <a:srgbClr val="90C226"/>
          </a:solidFill>
          <a:ln>
            <a:solidFill>
              <a:srgbClr val="6A8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1" name="CuadroTexto 2"/>
          <p:cNvSpPr/>
          <p:nvPr/>
        </p:nvSpPr>
        <p:spPr>
          <a:xfrm>
            <a:off x="4223520" y="5878440"/>
            <a:ext cx="2186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DISTRIBUIDAS EN LOS DOS CURSOS</a:t>
            </a:r>
            <a:endParaRPr lang="es-ES" sz="18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Freeform: Shape 8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Freeform: Shape 10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Rectangle 12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5" name="Freeform: Shape 14"/>
          <p:cNvSpPr/>
          <p:nvPr/>
        </p:nvSpPr>
        <p:spPr>
          <a:xfrm rot="10800000">
            <a:off x="5123160" y="0"/>
            <a:ext cx="7068960" cy="6856200"/>
          </a:xfrm>
          <a:custGeom>
            <a:avLst/>
            <a:gdLst/>
            <a:ahLst/>
            <a:cxnLst/>
            <a:rect l="l" t="t" r="r" b="b"/>
            <a:pathLst>
              <a:path w="7551955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596581" y="2601669"/>
                  <a:pt x="7521128" y="5461844"/>
                  <a:pt x="7433327" y="6803646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6" name="Freeform: Shape 16"/>
          <p:cNvSpPr/>
          <p:nvPr/>
        </p:nvSpPr>
        <p:spPr>
          <a:xfrm rot="11286000">
            <a:off x="793800" y="959760"/>
            <a:ext cx="4264560" cy="3811680"/>
          </a:xfrm>
          <a:custGeom>
            <a:avLst/>
            <a:gdLst/>
            <a:ahLst/>
            <a:cxnLst/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7" name="Título 1"/>
          <p:cNvSpPr/>
          <p:nvPr/>
        </p:nvSpPr>
        <p:spPr>
          <a:xfrm>
            <a:off x="870840" y="1295280"/>
            <a:ext cx="3736440" cy="292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_tradnl" sz="2800" b="1" strike="noStrike" spc="86">
                <a:solidFill>
                  <a:srgbClr val="000000"/>
                </a:solidFill>
                <a:latin typeface="Century"/>
                <a:ea typeface="DejaVu Sans"/>
              </a:rPr>
              <a:t>FAMILIAS PROFESIONALES</a:t>
            </a:r>
            <a:endParaRPr lang="es-ES" sz="2800" b="0" strike="noStrike" spc="-1">
              <a:latin typeface="Calibri"/>
            </a:endParaRPr>
          </a:p>
        </p:txBody>
      </p:sp>
      <p:sp>
        <p:nvSpPr>
          <p:cNvPr id="678" name="Freeform: Shape 18"/>
          <p:cNvSpPr/>
          <p:nvPr/>
        </p:nvSpPr>
        <p:spPr>
          <a:xfrm rot="11286000">
            <a:off x="735480" y="937440"/>
            <a:ext cx="4586040" cy="3811680"/>
          </a:xfrm>
          <a:custGeom>
            <a:avLst/>
            <a:gdLst/>
            <a:ahLst/>
            <a:cxnLst/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Freeform: Shape 20"/>
          <p:cNvSpPr/>
          <p:nvPr/>
        </p:nvSpPr>
        <p:spPr>
          <a:xfrm rot="11286000">
            <a:off x="738720" y="914400"/>
            <a:ext cx="4264560" cy="3811680"/>
          </a:xfrm>
          <a:custGeom>
            <a:avLst/>
            <a:gdLst/>
            <a:ahLst/>
            <a:cxnLst/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0" name="Imagen 4"/>
          <p:cNvPicPr/>
          <p:nvPr/>
        </p:nvPicPr>
        <p:blipFill>
          <a:blip r:embed="rId2"/>
          <a:stretch/>
        </p:blipFill>
        <p:spPr>
          <a:xfrm>
            <a:off x="6076440" y="548640"/>
            <a:ext cx="5100840" cy="5763960"/>
          </a:xfrm>
          <a:prstGeom prst="rect">
            <a:avLst/>
          </a:prstGeom>
          <a:ln w="0">
            <a:noFill/>
          </a:ln>
        </p:spPr>
      </p:pic>
      <p:pic>
        <p:nvPicPr>
          <p:cNvPr id="681" name="Imagen 5" descr="Icono&#10;&#10;Descripción generada automáticamente"/>
          <p:cNvPicPr/>
          <p:nvPr/>
        </p:nvPicPr>
        <p:blipFill>
          <a:blip r:embed="rId3"/>
          <a:stretch/>
        </p:blipFill>
        <p:spPr>
          <a:xfrm>
            <a:off x="4163760" y="4575600"/>
            <a:ext cx="1663200" cy="1672920"/>
          </a:xfrm>
          <a:prstGeom prst="rect">
            <a:avLst/>
          </a:prstGeom>
          <a:ln w="0">
            <a:noFill/>
          </a:ln>
        </p:spPr>
      </p:pic>
      <p:pic>
        <p:nvPicPr>
          <p:cNvPr id="2" name="Imagen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531" y="99957"/>
            <a:ext cx="2314898" cy="781159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2188029" y="287557"/>
            <a:ext cx="1066800" cy="345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ítulo 1"/>
          <p:cNvSpPr/>
          <p:nvPr/>
        </p:nvSpPr>
        <p:spPr>
          <a:xfrm>
            <a:off x="1020600" y="558360"/>
            <a:ext cx="10331280" cy="14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Si quieres ir viendo….</a:t>
            </a:r>
            <a:endParaRPr lang="es-ES" sz="4400" b="0" strike="noStrike" spc="-1">
              <a:latin typeface="Calibri"/>
            </a:endParaRPr>
          </a:p>
        </p:txBody>
      </p:sp>
      <p:sp>
        <p:nvSpPr>
          <p:cNvPr id="683" name="Documento 3"/>
          <p:cNvSpPr/>
          <p:nvPr/>
        </p:nvSpPr>
        <p:spPr>
          <a:xfrm>
            <a:off x="1186560" y="2177280"/>
            <a:ext cx="2023200" cy="2045160"/>
          </a:xfrm>
          <a:prstGeom prst="flowChartDocument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684" name="CuadroTexto 4"/>
          <p:cNvSpPr/>
          <p:nvPr/>
        </p:nvSpPr>
        <p:spPr>
          <a:xfrm>
            <a:off x="1045080" y="2253240"/>
            <a:ext cx="230616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2"/>
              </a:rPr>
              <a:t>IMPRESO SOLICITUD DE ADMISIÓN CURSO </a:t>
            </a:r>
            <a:r>
              <a:rPr lang="es-ES" sz="2000" b="0" u="sng" strike="noStrike" spc="-1" dirty="0" smtClean="0">
                <a:solidFill>
                  <a:srgbClr val="2F9880"/>
                </a:solidFill>
                <a:uFillTx/>
                <a:latin typeface="Arial"/>
                <a:ea typeface="DejaVu Sans"/>
                <a:hlinkClick r:id="rId2"/>
              </a:rPr>
              <a:t>2025-2026</a:t>
            </a:r>
            <a:endParaRPr lang="es-ES" sz="2000" b="0" strike="noStrike" spc="-1" dirty="0">
              <a:latin typeface="Calibri"/>
            </a:endParaRPr>
          </a:p>
        </p:txBody>
      </p:sp>
      <p:sp>
        <p:nvSpPr>
          <p:cNvPr id="685" name="Subtítulo 5"/>
          <p:cNvSpPr/>
          <p:nvPr/>
        </p:nvSpPr>
        <p:spPr>
          <a:xfrm>
            <a:off x="3872520" y="3282840"/>
            <a:ext cx="3277800" cy="1364040"/>
          </a:xfrm>
          <a:prstGeom prst="rect">
            <a:avLst/>
          </a:prstGeom>
          <a:solidFill>
            <a:srgbClr val="DE3A6D"/>
          </a:solidFill>
          <a:ln w="25560">
            <a:solidFill>
              <a:srgbClr val="A42A5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8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3"/>
              </a:rPr>
              <a:t>ADMISIÓN COMUNIDAD DE MADRID</a:t>
            </a:r>
            <a:endParaRPr lang="es-ES" sz="2800" b="0" strike="noStrike" spc="-1" dirty="0">
              <a:latin typeface="Calibri"/>
            </a:endParaRPr>
          </a:p>
        </p:txBody>
      </p:sp>
      <p:sp>
        <p:nvSpPr>
          <p:cNvPr id="686" name="Documento 7"/>
          <p:cNvSpPr/>
          <p:nvPr/>
        </p:nvSpPr>
        <p:spPr>
          <a:xfrm>
            <a:off x="7467480" y="1423036"/>
            <a:ext cx="1979640" cy="1936080"/>
          </a:xfrm>
          <a:prstGeom prst="flowChartDocument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687" name="CuadroTexto 8"/>
          <p:cNvSpPr/>
          <p:nvPr/>
        </p:nvSpPr>
        <p:spPr>
          <a:xfrm>
            <a:off x="7467480" y="1556640"/>
            <a:ext cx="17946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4"/>
              </a:rPr>
              <a:t>OFERTA </a:t>
            </a:r>
            <a:r>
              <a:rPr lang="es-ES" sz="2000" u="sng" spc="-1" dirty="0">
                <a:solidFill>
                  <a:srgbClr val="2F9880"/>
                </a:solidFill>
                <a:latin typeface="Arial"/>
                <a:ea typeface="DejaVu Sans"/>
                <a:hlinkClick r:id="rId4"/>
              </a:rPr>
              <a:t>EDUCATIVA</a:t>
            </a: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4"/>
              </a:rPr>
              <a:t> CFGM</a:t>
            </a:r>
            <a:endParaRPr lang="es-ES" sz="2000" b="0" strike="noStrike" spc="-1" dirty="0">
              <a:latin typeface="Calibri"/>
            </a:endParaRPr>
          </a:p>
        </p:txBody>
      </p:sp>
      <p:sp>
        <p:nvSpPr>
          <p:cNvPr id="688" name="Documento 9"/>
          <p:cNvSpPr/>
          <p:nvPr/>
        </p:nvSpPr>
        <p:spPr>
          <a:xfrm>
            <a:off x="8893800" y="3884400"/>
            <a:ext cx="1979640" cy="1936080"/>
          </a:xfrm>
          <a:prstGeom prst="flowChartDocument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689" name="CuadroTexto 10"/>
          <p:cNvSpPr/>
          <p:nvPr/>
        </p:nvSpPr>
        <p:spPr>
          <a:xfrm>
            <a:off x="8991720" y="3965400"/>
            <a:ext cx="180576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5"/>
              </a:rPr>
              <a:t>BAREMO DE CORTE CFGM</a:t>
            </a:r>
            <a:endParaRPr lang="es-ES" sz="2000" b="0" strike="noStrike" spc="-1" dirty="0">
              <a:latin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Freeform: Shape 8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Freeform: Shape 10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Freeform: Shape 14"/>
          <p:cNvSpPr/>
          <p:nvPr/>
        </p:nvSpPr>
        <p:spPr>
          <a:xfrm rot="10800000">
            <a:off x="353520" y="554760"/>
            <a:ext cx="7374240" cy="6012000"/>
          </a:xfrm>
          <a:custGeom>
            <a:avLst/>
            <a:gdLst/>
            <a:ahLst/>
            <a:cxnLst/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3" name="Freeform: Shape 16"/>
          <p:cNvSpPr/>
          <p:nvPr/>
        </p:nvSpPr>
        <p:spPr>
          <a:xfrm>
            <a:off x="7679160" y="762840"/>
            <a:ext cx="4296240" cy="4327560"/>
          </a:xfrm>
          <a:custGeom>
            <a:avLst/>
            <a:gdLst/>
            <a:ahLst/>
            <a:cxnLst/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Título 1"/>
          <p:cNvSpPr/>
          <p:nvPr/>
        </p:nvSpPr>
        <p:spPr>
          <a:xfrm>
            <a:off x="8151480" y="1407240"/>
            <a:ext cx="3328200" cy="29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86">
                <a:solidFill>
                  <a:srgbClr val="000000"/>
                </a:solidFill>
                <a:latin typeface="Century"/>
                <a:ea typeface="DejaVu Sans"/>
              </a:rPr>
              <a:t>BAREMO APLICABLE CFGM</a:t>
            </a:r>
            <a:endParaRPr lang="es-ES" sz="3600" b="0" strike="noStrike" spc="-1">
              <a:latin typeface="Calibri"/>
            </a:endParaRPr>
          </a:p>
        </p:txBody>
      </p:sp>
      <p:sp>
        <p:nvSpPr>
          <p:cNvPr id="695" name="Freeform: Shape 18"/>
          <p:cNvSpPr/>
          <p:nvPr/>
        </p:nvSpPr>
        <p:spPr>
          <a:xfrm>
            <a:off x="7727760" y="781920"/>
            <a:ext cx="4296240" cy="4327560"/>
          </a:xfrm>
          <a:custGeom>
            <a:avLst/>
            <a:gdLst/>
            <a:ahLst/>
            <a:cxnLst/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71" y="914400"/>
            <a:ext cx="7228749" cy="49747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ítulo 1"/>
          <p:cNvSpPr/>
          <p:nvPr/>
        </p:nvSpPr>
        <p:spPr>
          <a:xfrm>
            <a:off x="902880" y="494460"/>
            <a:ext cx="10450080" cy="124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86">
                <a:solidFill>
                  <a:srgbClr val="000000"/>
                </a:solidFill>
                <a:latin typeface="Century"/>
                <a:ea typeface="DejaVu Sans"/>
              </a:rPr>
              <a:t>¿Y después de 4º qué?</a:t>
            </a:r>
            <a:endParaRPr lang="es-ES" sz="4800" b="0" strike="noStrike" spc="-1">
              <a:latin typeface="Calibri"/>
            </a:endParaRPr>
          </a:p>
        </p:txBody>
      </p:sp>
      <p:sp>
        <p:nvSpPr>
          <p:cNvPr id="521" name="Marcador de texto 2"/>
          <p:cNvSpPr/>
          <p:nvPr/>
        </p:nvSpPr>
        <p:spPr>
          <a:xfrm>
            <a:off x="788580" y="1669320"/>
            <a:ext cx="4966920" cy="81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600" b="1" u="sng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Con</a:t>
            </a:r>
            <a:r>
              <a:rPr lang="es-ES" sz="36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 Título de ESO</a:t>
            </a:r>
            <a:endParaRPr lang="es-ES" sz="3600" b="0" strike="noStrike" spc="-1" dirty="0">
              <a:latin typeface="Calibri"/>
            </a:endParaRPr>
          </a:p>
        </p:txBody>
      </p:sp>
      <p:sp>
        <p:nvSpPr>
          <p:cNvPr id="522" name="Marcador de contenido 3"/>
          <p:cNvSpPr/>
          <p:nvPr/>
        </p:nvSpPr>
        <p:spPr>
          <a:xfrm>
            <a:off x="1028880" y="2642040"/>
            <a:ext cx="3482640" cy="34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Marcador de texto 4"/>
          <p:cNvSpPr/>
          <p:nvPr/>
        </p:nvSpPr>
        <p:spPr>
          <a:xfrm>
            <a:off x="6780240" y="1556983"/>
            <a:ext cx="4572720" cy="81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9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600" b="1" u="sng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Sin</a:t>
            </a:r>
            <a:r>
              <a:rPr lang="es-ES" sz="36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 </a:t>
            </a:r>
            <a:r>
              <a:rPr lang="es-ES" sz="3600" b="1" spc="38" dirty="0">
                <a:solidFill>
                  <a:srgbClr val="000000"/>
                </a:solidFill>
                <a:latin typeface="Century"/>
                <a:ea typeface="DejaVu Sans"/>
              </a:rPr>
              <a:t>Título</a:t>
            </a:r>
            <a:r>
              <a:rPr lang="es-ES" sz="36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 de ESO</a:t>
            </a:r>
            <a:endParaRPr lang="es-ES" sz="3600" b="0" strike="noStrike" spc="-1" dirty="0">
              <a:latin typeface="Calibri"/>
            </a:endParaRPr>
          </a:p>
        </p:txBody>
      </p:sp>
      <p:sp>
        <p:nvSpPr>
          <p:cNvPr id="524" name="Marcador de contenido 5"/>
          <p:cNvSpPr/>
          <p:nvPr/>
        </p:nvSpPr>
        <p:spPr>
          <a:xfrm>
            <a:off x="6780240" y="2642040"/>
            <a:ext cx="4572720" cy="34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5" name="Imagen 7" descr="Imagen que contiene dibujo&#10;&#10;Descripción generada automáticamente"/>
          <p:cNvPicPr/>
          <p:nvPr/>
        </p:nvPicPr>
        <p:blipFill>
          <a:blip r:embed="rId2"/>
          <a:stretch/>
        </p:blipFill>
        <p:spPr>
          <a:xfrm>
            <a:off x="4186800" y="2643120"/>
            <a:ext cx="2594520" cy="2752200"/>
          </a:xfrm>
          <a:prstGeom prst="rect">
            <a:avLst/>
          </a:prstGeom>
          <a:ln w="0">
            <a:noFill/>
          </a:ln>
        </p:spPr>
      </p:pic>
      <p:sp>
        <p:nvSpPr>
          <p:cNvPr id="526" name="Rectángulo redondeado 7"/>
          <p:cNvSpPr/>
          <p:nvPr/>
        </p:nvSpPr>
        <p:spPr>
          <a:xfrm>
            <a:off x="1028880" y="2642040"/>
            <a:ext cx="3334680" cy="3560760"/>
          </a:xfrm>
          <a:prstGeom prst="roundRect">
            <a:avLst>
              <a:gd name="adj" fmla="val 16667"/>
            </a:avLst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The Hand"/>
              </a:rPr>
              <a:t>Bachillerato 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The Hand"/>
              </a:rPr>
              <a:t>Formación profesional de Grado Medio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The Hand"/>
              </a:rPr>
              <a:t>Enseñanzas de régimen especial: artes, música, danza, deportes. 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The Hand"/>
              </a:rPr>
              <a:t>Mundo Laboral</a:t>
            </a:r>
            <a:endParaRPr lang="es-ES" sz="2000" b="0" strike="noStrike" spc="-1" dirty="0">
              <a:latin typeface="Calibri"/>
            </a:endParaRPr>
          </a:p>
        </p:txBody>
      </p:sp>
      <p:sp>
        <p:nvSpPr>
          <p:cNvPr id="527" name="Rectángulo redondeado 8"/>
          <p:cNvSpPr/>
          <p:nvPr/>
        </p:nvSpPr>
        <p:spPr>
          <a:xfrm>
            <a:off x="6999480" y="2449286"/>
            <a:ext cx="4232520" cy="3886200"/>
          </a:xfrm>
          <a:prstGeom prst="roundRect">
            <a:avLst>
              <a:gd name="adj" fmla="val 16667"/>
            </a:avLst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DejaVu Sans"/>
              </a:rPr>
              <a:t>Repetición 4º de la ESO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DejaVu Sans"/>
              </a:rPr>
              <a:t>Repetición 4º ESO en PDC (2º año). A propuesta del equipo docente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DejaVu Sans"/>
              </a:rPr>
              <a:t>Incorporación a FP Básica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DejaVu Sans"/>
              </a:rPr>
              <a:t>FP Grado Medio habiendo superado la prueba de acceso(17 años)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DejaVu Sans"/>
              </a:rPr>
              <a:t>Escuela de adultos (+18 o 16 con contrato laboral)</a:t>
            </a:r>
            <a:endParaRPr lang="es-ES" sz="2000" b="0" strike="noStrike" spc="-1" dirty="0">
              <a:latin typeface="Calibri"/>
            </a:endParaRPr>
          </a:p>
          <a:p>
            <a:pPr marL="285840" indent="-284040">
              <a:lnSpc>
                <a:spcPct val="100000"/>
              </a:lnSpc>
              <a:spcBef>
                <a:spcPts val="901"/>
              </a:spcBef>
              <a:buClr>
                <a:srgbClr val="FFFFFF"/>
              </a:buClr>
              <a:buFont typeface="Arial,Sans-Serif"/>
              <a:buChar char="•"/>
            </a:pPr>
            <a:r>
              <a:rPr lang="es-ES" sz="2000" b="0" strike="noStrike" spc="-1" dirty="0">
                <a:solidFill>
                  <a:srgbClr val="FFFFFF"/>
                </a:solidFill>
                <a:latin typeface="Century"/>
                <a:ea typeface="DejaVu Sans"/>
              </a:rPr>
              <a:t>Mundo laboral</a:t>
            </a:r>
            <a:endParaRPr lang="es-ES" sz="2000" b="0" strike="noStrike" spc="-1" dirty="0">
              <a:latin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ítulo 1"/>
          <p:cNvSpPr/>
          <p:nvPr/>
        </p:nvSpPr>
        <p:spPr>
          <a:xfrm>
            <a:off x="1009800" y="754200"/>
            <a:ext cx="10331280" cy="14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5000" lnSpcReduction="20000"/>
          </a:bodyPr>
          <a:lstStyle/>
          <a:p>
            <a:pPr>
              <a:lnSpc>
                <a:spcPct val="100000"/>
              </a:lnSpc>
            </a:pPr>
            <a:r>
              <a:rPr lang="es-ES" sz="4800" b="1" u="sng" strike="noStrike" spc="86">
                <a:solidFill>
                  <a:srgbClr val="2B66B3"/>
                </a:solidFill>
                <a:uFillTx/>
                <a:latin typeface="The Serif Hand"/>
                <a:ea typeface="DejaVu Sans"/>
              </a:rPr>
              <a:t>CURSOS DE ESPECIALIZACIÓN (Una vez obtenido el Título de Técnico)</a:t>
            </a:r>
            <a:r>
              <a:t/>
            </a:r>
            <a:br/>
            <a:endParaRPr lang="es-ES" sz="4800" b="0" strike="noStrike" spc="-1">
              <a:latin typeface="Calibri"/>
            </a:endParaRPr>
          </a:p>
        </p:txBody>
      </p:sp>
      <p:pic>
        <p:nvPicPr>
          <p:cNvPr id="698" name="Imagen 4"/>
          <p:cNvPicPr/>
          <p:nvPr/>
        </p:nvPicPr>
        <p:blipFill>
          <a:blip r:embed="rId2"/>
          <a:stretch/>
        </p:blipFill>
        <p:spPr>
          <a:xfrm>
            <a:off x="3766320" y="1950480"/>
            <a:ext cx="4221720" cy="417456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>
            <a:hlinkClick r:id="rId3"/>
            <a:extLst>
              <a:ext uri="{FF2B5EF4-FFF2-40B4-BE49-F238E27FC236}">
                <a16:creationId xmlns:a16="http://schemas.microsoft.com/office/drawing/2014/main" xmlns="" id="{AE7B5CE3-FF31-90C5-8089-5E3155113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844" y="3261611"/>
            <a:ext cx="3124245" cy="110776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7F2D4505-9950-7322-CEDB-1621D57C0B51}"/>
              </a:ext>
            </a:extLst>
          </p:cNvPr>
          <p:cNvSpPr/>
          <p:nvPr/>
        </p:nvSpPr>
        <p:spPr>
          <a:xfrm>
            <a:off x="8500820" y="1607233"/>
            <a:ext cx="2572719" cy="8804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TODOS LOS CURSOS DE ESPECILIZACIÓN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xmlns="" id="{1022A0AF-0C96-00E3-4E87-9B7D52B0F810}"/>
              </a:ext>
            </a:extLst>
          </p:cNvPr>
          <p:cNvSpPr/>
          <p:nvPr/>
        </p:nvSpPr>
        <p:spPr>
          <a:xfrm>
            <a:off x="9678691" y="2619214"/>
            <a:ext cx="209228" cy="557939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Rectangle 9"/>
          <p:cNvSpPr/>
          <p:nvPr/>
        </p:nvSpPr>
        <p:spPr>
          <a:xfrm>
            <a:off x="1680" y="-100739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0" name="Título 1"/>
          <p:cNvSpPr/>
          <p:nvPr/>
        </p:nvSpPr>
        <p:spPr>
          <a:xfrm>
            <a:off x="700200" y="4662000"/>
            <a:ext cx="5950800" cy="169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0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s-ES" sz="4800" b="0" strike="noStrike" spc="86" dirty="0">
                <a:solidFill>
                  <a:srgbClr val="000000"/>
                </a:solidFill>
                <a:latin typeface="Century"/>
                <a:ea typeface="The Serif Hand"/>
              </a:rPr>
              <a:t>PRUEBAS DE ACCESO A CICLOS DE GRADO MEDIO</a:t>
            </a:r>
            <a:endParaRPr lang="es-ES" sz="4800" b="0" strike="noStrike" spc="-1" dirty="0">
              <a:latin typeface="Calibri"/>
            </a:endParaRPr>
          </a:p>
        </p:txBody>
      </p:sp>
      <p:sp>
        <p:nvSpPr>
          <p:cNvPr id="701" name="Freeform: Shape 11"/>
          <p:cNvSpPr/>
          <p:nvPr/>
        </p:nvSpPr>
        <p:spPr>
          <a:xfrm>
            <a:off x="822600" y="698760"/>
            <a:ext cx="5572800" cy="3856680"/>
          </a:xfrm>
          <a:custGeom>
            <a:avLst/>
            <a:gdLst/>
            <a:ahLst/>
            <a:cxnLst/>
            <a:rect l="l" t="t" r="r" b="b"/>
            <a:pathLst>
              <a:path w="12322349" h="6220586">
                <a:moveTo>
                  <a:pt x="2261687" y="0"/>
                </a:moveTo>
                <a:lnTo>
                  <a:pt x="816104" y="10760"/>
                </a:lnTo>
                <a:lnTo>
                  <a:pt x="36455" y="15958"/>
                </a:lnTo>
                <a:cubicBezTo>
                  <a:pt x="36455" y="288746"/>
                  <a:pt x="36454" y="519284"/>
                  <a:pt x="36454" y="792072"/>
                </a:cubicBezTo>
                <a:cubicBezTo>
                  <a:pt x="37986" y="902748"/>
                  <a:pt x="15766" y="1206214"/>
                  <a:pt x="17298" y="1316890"/>
                </a:cubicBezTo>
                <a:cubicBezTo>
                  <a:pt x="32127" y="1752674"/>
                  <a:pt x="-17299" y="3705146"/>
                  <a:pt x="6681" y="4542095"/>
                </a:cubicBezTo>
                <a:cubicBezTo>
                  <a:pt x="46572" y="5225386"/>
                  <a:pt x="-29251" y="5700107"/>
                  <a:pt x="48065" y="5865265"/>
                </a:cubicBezTo>
                <a:cubicBezTo>
                  <a:pt x="69776" y="5911642"/>
                  <a:pt x="423318" y="5861060"/>
                  <a:pt x="1237137" y="5860679"/>
                </a:cubicBezTo>
                <a:lnTo>
                  <a:pt x="2850607" y="5855158"/>
                </a:lnTo>
                <a:cubicBezTo>
                  <a:pt x="3045452" y="5967588"/>
                  <a:pt x="3144017" y="6088833"/>
                  <a:pt x="3334372" y="6220586"/>
                </a:cubicBezTo>
                <a:cubicBezTo>
                  <a:pt x="3410921" y="6144477"/>
                  <a:pt x="3476952" y="5963812"/>
                  <a:pt x="3577968" y="5823181"/>
                </a:cubicBezTo>
                <a:cubicBezTo>
                  <a:pt x="3664957" y="5820441"/>
                  <a:pt x="7586687" y="5865726"/>
                  <a:pt x="7947899" y="5858811"/>
                </a:cubicBezTo>
                <a:lnTo>
                  <a:pt x="11106176" y="5869553"/>
                </a:lnTo>
                <a:cubicBezTo>
                  <a:pt x="11463839" y="5859889"/>
                  <a:pt x="12237328" y="5912260"/>
                  <a:pt x="12264259" y="5868507"/>
                </a:cubicBezTo>
                <a:cubicBezTo>
                  <a:pt x="12302702" y="5662987"/>
                  <a:pt x="12276559" y="4364873"/>
                  <a:pt x="12289903" y="2579572"/>
                </a:cubicBezTo>
                <a:cubicBezTo>
                  <a:pt x="12338264" y="1498304"/>
                  <a:pt x="12330434" y="544926"/>
                  <a:pt x="12280554" y="123500"/>
                </a:cubicBezTo>
                <a:cubicBezTo>
                  <a:pt x="12274273" y="70433"/>
                  <a:pt x="12155523" y="85194"/>
                  <a:pt x="11824725" y="76222"/>
                </a:cubicBezTo>
                <a:cubicBezTo>
                  <a:pt x="11493927" y="67250"/>
                  <a:pt x="10495819" y="85585"/>
                  <a:pt x="10295767" y="69666"/>
                </a:cubicBezTo>
                <a:lnTo>
                  <a:pt x="7778827" y="23097"/>
                </a:lnTo>
                <a:lnTo>
                  <a:pt x="2261687" y="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Freeform: Shape 13"/>
          <p:cNvSpPr/>
          <p:nvPr/>
        </p:nvSpPr>
        <p:spPr>
          <a:xfrm>
            <a:off x="878040" y="751320"/>
            <a:ext cx="5572800" cy="3856680"/>
          </a:xfrm>
          <a:custGeom>
            <a:avLst/>
            <a:gdLst/>
            <a:ahLst/>
            <a:cxnLst/>
            <a:rect l="l" t="t" r="r" b="b"/>
            <a:pathLst>
              <a:path w="12322349" h="6220586">
                <a:moveTo>
                  <a:pt x="2261687" y="0"/>
                </a:moveTo>
                <a:lnTo>
                  <a:pt x="816104" y="10760"/>
                </a:lnTo>
                <a:lnTo>
                  <a:pt x="36455" y="15958"/>
                </a:lnTo>
                <a:cubicBezTo>
                  <a:pt x="36455" y="288746"/>
                  <a:pt x="36454" y="519284"/>
                  <a:pt x="36454" y="792072"/>
                </a:cubicBezTo>
                <a:cubicBezTo>
                  <a:pt x="37986" y="902748"/>
                  <a:pt x="15766" y="1206214"/>
                  <a:pt x="17298" y="1316890"/>
                </a:cubicBezTo>
                <a:cubicBezTo>
                  <a:pt x="32127" y="1752674"/>
                  <a:pt x="-17299" y="3705146"/>
                  <a:pt x="6681" y="4542095"/>
                </a:cubicBezTo>
                <a:cubicBezTo>
                  <a:pt x="46572" y="5225386"/>
                  <a:pt x="-29251" y="5700107"/>
                  <a:pt x="48065" y="5865265"/>
                </a:cubicBezTo>
                <a:cubicBezTo>
                  <a:pt x="69776" y="5911642"/>
                  <a:pt x="423318" y="5861060"/>
                  <a:pt x="1237137" y="5860679"/>
                </a:cubicBezTo>
                <a:lnTo>
                  <a:pt x="2850607" y="5855158"/>
                </a:lnTo>
                <a:cubicBezTo>
                  <a:pt x="3045452" y="5967588"/>
                  <a:pt x="3144017" y="6088833"/>
                  <a:pt x="3334372" y="6220586"/>
                </a:cubicBezTo>
                <a:cubicBezTo>
                  <a:pt x="3410921" y="6144477"/>
                  <a:pt x="3476952" y="5963812"/>
                  <a:pt x="3577968" y="5823181"/>
                </a:cubicBezTo>
                <a:cubicBezTo>
                  <a:pt x="3664957" y="5820441"/>
                  <a:pt x="7586687" y="5865726"/>
                  <a:pt x="7947899" y="5858811"/>
                </a:cubicBezTo>
                <a:lnTo>
                  <a:pt x="11106176" y="5869553"/>
                </a:lnTo>
                <a:cubicBezTo>
                  <a:pt x="11463839" y="5859889"/>
                  <a:pt x="12237328" y="5912260"/>
                  <a:pt x="12264259" y="5868507"/>
                </a:cubicBezTo>
                <a:cubicBezTo>
                  <a:pt x="12302702" y="5662987"/>
                  <a:pt x="12276559" y="4364873"/>
                  <a:pt x="12289903" y="2579572"/>
                </a:cubicBezTo>
                <a:cubicBezTo>
                  <a:pt x="12338264" y="1498304"/>
                  <a:pt x="12330434" y="544926"/>
                  <a:pt x="12280554" y="123500"/>
                </a:cubicBezTo>
                <a:cubicBezTo>
                  <a:pt x="12274273" y="70433"/>
                  <a:pt x="12155523" y="85194"/>
                  <a:pt x="11824725" y="76222"/>
                </a:cubicBezTo>
                <a:cubicBezTo>
                  <a:pt x="11493927" y="67250"/>
                  <a:pt x="10495819" y="85585"/>
                  <a:pt x="10295767" y="69666"/>
                </a:cubicBezTo>
                <a:lnTo>
                  <a:pt x="7778827" y="23097"/>
                </a:lnTo>
                <a:lnTo>
                  <a:pt x="2261687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3" name="Imagen 5" descr="Texto, Carta&#10;&#10;Descripción generada automáticamente"/>
          <p:cNvPicPr/>
          <p:nvPr/>
        </p:nvPicPr>
        <p:blipFill>
          <a:blip r:embed="rId2"/>
          <a:stretch/>
        </p:blipFill>
        <p:spPr>
          <a:xfrm>
            <a:off x="2110680" y="1019520"/>
            <a:ext cx="3034080" cy="3034080"/>
          </a:xfrm>
          <a:prstGeom prst="rect">
            <a:avLst/>
          </a:prstGeom>
          <a:ln w="0">
            <a:noFill/>
          </a:ln>
        </p:spPr>
      </p:pic>
      <p:sp>
        <p:nvSpPr>
          <p:cNvPr id="704" name="Marcador de contenido 2"/>
          <p:cNvSpPr/>
          <p:nvPr/>
        </p:nvSpPr>
        <p:spPr>
          <a:xfrm>
            <a:off x="7268760" y="751320"/>
            <a:ext cx="4146120" cy="531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3000" lnSpcReduction="2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La convocatoria es anual, habitualmente la inscripción es en enero y las pruebas se realizan en mayo. </a:t>
            </a:r>
            <a:endParaRPr lang="es-ES" sz="3000" b="0" strike="noStrike" spc="-1" dirty="0"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Pueden presentarse las personas que no tengan el Graduado en ESO y tengan 17 años o los cumplan en 2026. </a:t>
            </a:r>
            <a:endParaRPr lang="es-ES" sz="3000" b="0" strike="noStrike" spc="-1" dirty="0">
              <a:latin typeface="Calibri"/>
            </a:endParaRPr>
          </a:p>
          <a:p>
            <a:pPr marL="457200" indent="-45540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Calibri"/>
              <a:buChar char="-"/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Consta de tres exámenes:</a:t>
            </a:r>
          </a:p>
          <a:p>
            <a:pPr marL="457200" indent="-45540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Calibri"/>
              <a:buChar char="-"/>
              <a:tabLst>
                <a:tab pos="0" algn="l"/>
              </a:tabLst>
            </a:pPr>
            <a:r>
              <a:rPr lang="es-ES" sz="3000" b="1" spc="38" dirty="0">
                <a:solidFill>
                  <a:srgbClr val="7030A0"/>
                </a:solidFill>
                <a:latin typeface="Century"/>
              </a:rPr>
              <a:t>Lengua Castellana</a:t>
            </a:r>
            <a:endParaRPr lang="es-ES" sz="3000" spc="-1" dirty="0">
              <a:solidFill>
                <a:srgbClr val="7030A0"/>
              </a:solidFill>
              <a:latin typeface="Calibri"/>
            </a:endParaRPr>
          </a:p>
          <a:p>
            <a:pPr marL="457200" indent="-455400"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Calibri"/>
              <a:buChar char="-"/>
              <a:tabLst>
                <a:tab pos="0" algn="l"/>
              </a:tabLst>
            </a:pPr>
            <a:r>
              <a:rPr lang="es-ES" sz="3000" b="1" spc="38" dirty="0">
                <a:solidFill>
                  <a:srgbClr val="7030A0"/>
                </a:solidFill>
                <a:latin typeface="Century"/>
              </a:rPr>
              <a:t>Matemáticas</a:t>
            </a:r>
            <a:endParaRPr lang="es-ES" sz="3000" spc="-1" dirty="0">
              <a:solidFill>
                <a:srgbClr val="7030A0"/>
              </a:solidFill>
              <a:latin typeface="Calibri"/>
            </a:endParaRPr>
          </a:p>
          <a:p>
            <a:pPr marL="457200" indent="-455400" algn="ctr">
              <a:spcBef>
                <a:spcPts val="1001"/>
              </a:spcBef>
              <a:buClr>
                <a:srgbClr val="000000"/>
              </a:buClr>
              <a:buSzPct val="73000"/>
              <a:buFont typeface="Calibri"/>
              <a:buChar char="-"/>
              <a:tabLst>
                <a:tab pos="0" algn="l"/>
              </a:tabLst>
            </a:pPr>
            <a:r>
              <a:rPr lang="es-ES" sz="3000" b="1" spc="38" dirty="0">
                <a:solidFill>
                  <a:srgbClr val="7030A0"/>
                </a:solidFill>
                <a:latin typeface="Century"/>
              </a:rPr>
              <a:t>Digitalización</a:t>
            </a: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3000" b="0" strike="noStrike" spc="-1" dirty="0">
              <a:latin typeface="Calibr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B23A598-8B05-621F-9911-4B79BF5D2345}"/>
              </a:ext>
            </a:extLst>
          </p:cNvPr>
          <p:cNvSpPr/>
          <p:nvPr/>
        </p:nvSpPr>
        <p:spPr>
          <a:xfrm>
            <a:off x="6271346" y="5711391"/>
            <a:ext cx="1795522" cy="92809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hlinkClick r:id="rId3"/>
              </a:rPr>
              <a:t>PINCHA AQUÍ PARA MAS INFORMACIÓN</a:t>
            </a:r>
            <a:endParaRPr lang="es-ES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roup 8"/>
          <p:cNvGrpSpPr/>
          <p:nvPr/>
        </p:nvGrpSpPr>
        <p:grpSpPr>
          <a:xfrm>
            <a:off x="9265680" y="2160"/>
            <a:ext cx="2924640" cy="5028840"/>
            <a:chOff x="9265680" y="2160"/>
            <a:chExt cx="2924640" cy="5028840"/>
          </a:xfrm>
        </p:grpSpPr>
        <p:sp>
          <p:nvSpPr>
            <p:cNvPr id="706" name="Freeform: Shape 9"/>
            <p:cNvSpPr/>
            <p:nvPr/>
          </p:nvSpPr>
          <p:spPr>
            <a:xfrm>
              <a:off x="9326880" y="2160"/>
              <a:ext cx="2247840" cy="2292840"/>
            </a:xfrm>
            <a:custGeom>
              <a:avLst/>
              <a:gdLst/>
              <a:ahLst/>
              <a:cxnLst/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7" name="Freeform: Shape 10"/>
            <p:cNvSpPr/>
            <p:nvPr/>
          </p:nvSpPr>
          <p:spPr>
            <a:xfrm>
              <a:off x="10597320" y="1907280"/>
              <a:ext cx="1593000" cy="3042360"/>
            </a:xfrm>
            <a:custGeom>
              <a:avLst/>
              <a:gdLst/>
              <a:ahLst/>
              <a:cxnLst/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8" name="Freeform: Shape 11"/>
            <p:cNvSpPr/>
            <p:nvPr/>
          </p:nvSpPr>
          <p:spPr>
            <a:xfrm>
              <a:off x="9265680" y="7560"/>
              <a:ext cx="2370240" cy="2370240"/>
            </a:xfrm>
            <a:custGeom>
              <a:avLst/>
              <a:gdLst/>
              <a:ahLst/>
              <a:cxnLst/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cap="rnd">
              <a:solidFill>
                <a:srgbClr val="B0B0B0">
                  <a:alpha val="65000"/>
                </a:srgbClr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09" name="Freeform: Shape 12"/>
            <p:cNvSpPr/>
            <p:nvPr/>
          </p:nvSpPr>
          <p:spPr>
            <a:xfrm>
              <a:off x="10536480" y="1823040"/>
              <a:ext cx="1652760" cy="3207960"/>
            </a:xfrm>
            <a:custGeom>
              <a:avLst/>
              <a:gdLst/>
              <a:ahLst/>
              <a:cxnLst/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cap="rnd">
              <a:solidFill>
                <a:srgbClr val="B0B0B0">
                  <a:alpha val="65000"/>
                </a:srgbClr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710" name="Rectangle 14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1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sp>
        <p:nvSpPr>
          <p:cNvPr id="712" name="Rectangle 16"/>
          <p:cNvSpPr/>
          <p:nvPr/>
        </p:nvSpPr>
        <p:spPr>
          <a:xfrm>
            <a:off x="0" y="2253600"/>
            <a:ext cx="12190320" cy="4602600"/>
          </a:xfrm>
          <a:prstGeom prst="rect">
            <a:avLst/>
          </a:prstGeom>
          <a:gradFill rotWithShape="0"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63137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3" name="Título 1"/>
          <p:cNvSpPr/>
          <p:nvPr/>
        </p:nvSpPr>
        <p:spPr>
          <a:xfrm>
            <a:off x="1641600" y="1284480"/>
            <a:ext cx="8578080" cy="353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CICLOS FORMATIVOS DE GRADO SUPERIOR</a:t>
            </a:r>
            <a:endParaRPr lang="es-ES" sz="60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Rectangle 7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5" name="Freeform: Shape 9"/>
          <p:cNvSpPr/>
          <p:nvPr/>
        </p:nvSpPr>
        <p:spPr>
          <a:xfrm flipH="1">
            <a:off x="1276920" y="2200320"/>
            <a:ext cx="7165080" cy="4185720"/>
          </a:xfrm>
          <a:custGeom>
            <a:avLst/>
            <a:gdLst/>
            <a:ahLst/>
            <a:cxnLst/>
            <a:rect l="l" t="t" r="r" b="b"/>
            <a:pathLst>
              <a:path w="5451779" h="3793511">
                <a:moveTo>
                  <a:pt x="3798149" y="3417073"/>
                </a:moveTo>
                <a:cubicBezTo>
                  <a:pt x="4257694" y="3448903"/>
                  <a:pt x="4652464" y="3376665"/>
                  <a:pt x="4927311" y="3061336"/>
                </a:cubicBezTo>
                <a:cubicBezTo>
                  <a:pt x="5202158" y="2746007"/>
                  <a:pt x="5426837" y="1957540"/>
                  <a:pt x="5447234" y="1525101"/>
                </a:cubicBezTo>
                <a:cubicBezTo>
                  <a:pt x="5467631" y="1092662"/>
                  <a:pt x="5433316" y="716660"/>
                  <a:pt x="5049696" y="466701"/>
                </a:cubicBezTo>
                <a:cubicBezTo>
                  <a:pt x="4607927" y="262351"/>
                  <a:pt x="2070438" y="-86269"/>
                  <a:pt x="1020994" y="19557"/>
                </a:cubicBezTo>
                <a:cubicBezTo>
                  <a:pt x="535543" y="83769"/>
                  <a:pt x="235013" y="410480"/>
                  <a:pt x="151509" y="783491"/>
                </a:cubicBezTo>
                <a:cubicBezTo>
                  <a:pt x="36175" y="1298843"/>
                  <a:pt x="-191714" y="2499745"/>
                  <a:pt x="319343" y="2939564"/>
                </a:cubicBezTo>
                <a:cubicBezTo>
                  <a:pt x="830400" y="3379383"/>
                  <a:pt x="1915828" y="3438255"/>
                  <a:pt x="3217850" y="3422408"/>
                </a:cubicBezTo>
                <a:cubicBezTo>
                  <a:pt x="3251514" y="3541738"/>
                  <a:pt x="3263298" y="3609004"/>
                  <a:pt x="3232570" y="3793511"/>
                </a:cubicBezTo>
                <a:cubicBezTo>
                  <a:pt x="3517123" y="3635902"/>
                  <a:pt x="3798149" y="3417073"/>
                  <a:pt x="3798149" y="341707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6" name="Freeform: Shape 11"/>
          <p:cNvSpPr/>
          <p:nvPr/>
        </p:nvSpPr>
        <p:spPr>
          <a:xfrm flipH="1">
            <a:off x="1235520" y="2255040"/>
            <a:ext cx="7165080" cy="4185720"/>
          </a:xfrm>
          <a:custGeom>
            <a:avLst/>
            <a:gdLst/>
            <a:ahLst/>
            <a:cxnLst/>
            <a:rect l="l" t="t" r="r" b="b"/>
            <a:pathLst>
              <a:path w="5451779" h="3793511">
                <a:moveTo>
                  <a:pt x="3798149" y="3417073"/>
                </a:moveTo>
                <a:cubicBezTo>
                  <a:pt x="4257694" y="3448903"/>
                  <a:pt x="4652464" y="3376665"/>
                  <a:pt x="4927311" y="3061336"/>
                </a:cubicBezTo>
                <a:cubicBezTo>
                  <a:pt x="5202158" y="2746007"/>
                  <a:pt x="5426837" y="1957540"/>
                  <a:pt x="5447234" y="1525101"/>
                </a:cubicBezTo>
                <a:cubicBezTo>
                  <a:pt x="5467631" y="1092662"/>
                  <a:pt x="5433316" y="716660"/>
                  <a:pt x="5049696" y="466701"/>
                </a:cubicBezTo>
                <a:cubicBezTo>
                  <a:pt x="4607927" y="262351"/>
                  <a:pt x="2070438" y="-86269"/>
                  <a:pt x="1020994" y="19557"/>
                </a:cubicBezTo>
                <a:cubicBezTo>
                  <a:pt x="535543" y="83769"/>
                  <a:pt x="235013" y="410480"/>
                  <a:pt x="151509" y="783491"/>
                </a:cubicBezTo>
                <a:cubicBezTo>
                  <a:pt x="36175" y="1298843"/>
                  <a:pt x="-191714" y="2499745"/>
                  <a:pt x="319343" y="2939564"/>
                </a:cubicBezTo>
                <a:cubicBezTo>
                  <a:pt x="830400" y="3379383"/>
                  <a:pt x="1915828" y="3438255"/>
                  <a:pt x="3217850" y="3422408"/>
                </a:cubicBezTo>
                <a:cubicBezTo>
                  <a:pt x="3251514" y="3541738"/>
                  <a:pt x="3263298" y="3609004"/>
                  <a:pt x="3232570" y="3793511"/>
                </a:cubicBezTo>
                <a:cubicBezTo>
                  <a:pt x="3517123" y="3635902"/>
                  <a:pt x="3798149" y="3417073"/>
                  <a:pt x="3798149" y="341707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7" name="Freeform: Shape 13"/>
          <p:cNvSpPr/>
          <p:nvPr/>
        </p:nvSpPr>
        <p:spPr>
          <a:xfrm flipH="1">
            <a:off x="5139720" y="618120"/>
            <a:ext cx="6245640" cy="2430360"/>
          </a:xfrm>
          <a:custGeom>
            <a:avLst/>
            <a:gdLst/>
            <a:ahLst/>
            <a:cxnLst/>
            <a:rect l="l" t="t" r="r" b="b"/>
            <a:pathLst>
              <a:path w="1726056" h="844243">
                <a:moveTo>
                  <a:pt x="596095" y="729476"/>
                </a:moveTo>
                <a:cubicBezTo>
                  <a:pt x="661109" y="739868"/>
                  <a:pt x="981208" y="743412"/>
                  <a:pt x="1155631" y="732833"/>
                </a:cubicBezTo>
                <a:cubicBezTo>
                  <a:pt x="1330054" y="722254"/>
                  <a:pt x="1538054" y="727822"/>
                  <a:pt x="1623568" y="630065"/>
                </a:cubicBezTo>
                <a:cubicBezTo>
                  <a:pt x="1709082" y="532308"/>
                  <a:pt x="1780349" y="377557"/>
                  <a:pt x="1668716" y="146290"/>
                </a:cubicBezTo>
                <a:cubicBezTo>
                  <a:pt x="1577926" y="1391"/>
                  <a:pt x="980669" y="-2974"/>
                  <a:pt x="710246" y="768"/>
                </a:cubicBezTo>
                <a:cubicBezTo>
                  <a:pt x="439823" y="4510"/>
                  <a:pt x="147840" y="62579"/>
                  <a:pt x="46178" y="168740"/>
                </a:cubicBezTo>
                <a:cubicBezTo>
                  <a:pt x="-55484" y="274901"/>
                  <a:pt x="32752" y="546166"/>
                  <a:pt x="100274" y="637735"/>
                </a:cubicBezTo>
                <a:cubicBezTo>
                  <a:pt x="167796" y="729304"/>
                  <a:pt x="405212" y="718155"/>
                  <a:pt x="451313" y="718155"/>
                </a:cubicBezTo>
                <a:cubicBezTo>
                  <a:pt x="526895" y="793049"/>
                  <a:pt x="550644" y="827154"/>
                  <a:pt x="629622" y="844243"/>
                </a:cubicBezTo>
                <a:cubicBezTo>
                  <a:pt x="615010" y="820248"/>
                  <a:pt x="617853" y="832539"/>
                  <a:pt x="601883" y="798408"/>
                </a:cubicBezTo>
                <a:cubicBezTo>
                  <a:pt x="585219" y="769261"/>
                  <a:pt x="596095" y="729476"/>
                  <a:pt x="596095" y="729476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8" name="Freeform: Shape 15"/>
          <p:cNvSpPr/>
          <p:nvPr/>
        </p:nvSpPr>
        <p:spPr>
          <a:xfrm flipH="1">
            <a:off x="5175360" y="659880"/>
            <a:ext cx="6245640" cy="2430360"/>
          </a:xfrm>
          <a:custGeom>
            <a:avLst/>
            <a:gdLst/>
            <a:ahLst/>
            <a:cxnLst/>
            <a:rect l="l" t="t" r="r" b="b"/>
            <a:pathLst>
              <a:path w="1726056" h="844243">
                <a:moveTo>
                  <a:pt x="596095" y="729476"/>
                </a:moveTo>
                <a:cubicBezTo>
                  <a:pt x="661109" y="739868"/>
                  <a:pt x="981208" y="743412"/>
                  <a:pt x="1155631" y="732833"/>
                </a:cubicBezTo>
                <a:cubicBezTo>
                  <a:pt x="1330054" y="722254"/>
                  <a:pt x="1538054" y="727822"/>
                  <a:pt x="1623568" y="630065"/>
                </a:cubicBezTo>
                <a:cubicBezTo>
                  <a:pt x="1709082" y="532308"/>
                  <a:pt x="1780349" y="377557"/>
                  <a:pt x="1668716" y="146290"/>
                </a:cubicBezTo>
                <a:cubicBezTo>
                  <a:pt x="1577926" y="1391"/>
                  <a:pt x="980669" y="-2974"/>
                  <a:pt x="710246" y="768"/>
                </a:cubicBezTo>
                <a:cubicBezTo>
                  <a:pt x="439823" y="4510"/>
                  <a:pt x="147840" y="62579"/>
                  <a:pt x="46178" y="168740"/>
                </a:cubicBezTo>
                <a:cubicBezTo>
                  <a:pt x="-55484" y="274901"/>
                  <a:pt x="32752" y="546166"/>
                  <a:pt x="100274" y="637735"/>
                </a:cubicBezTo>
                <a:cubicBezTo>
                  <a:pt x="167796" y="729304"/>
                  <a:pt x="405212" y="718155"/>
                  <a:pt x="451313" y="718155"/>
                </a:cubicBezTo>
                <a:cubicBezTo>
                  <a:pt x="526895" y="793049"/>
                  <a:pt x="550644" y="827154"/>
                  <a:pt x="629622" y="844243"/>
                </a:cubicBezTo>
                <a:cubicBezTo>
                  <a:pt x="615010" y="820248"/>
                  <a:pt x="617853" y="832539"/>
                  <a:pt x="601883" y="798408"/>
                </a:cubicBezTo>
                <a:cubicBezTo>
                  <a:pt x="585219" y="769261"/>
                  <a:pt x="596095" y="729476"/>
                  <a:pt x="596095" y="729476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Título 1"/>
          <p:cNvSpPr/>
          <p:nvPr/>
        </p:nvSpPr>
        <p:spPr>
          <a:xfrm>
            <a:off x="5876640" y="1083240"/>
            <a:ext cx="4945680" cy="136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7000" lnSpcReduction="10000"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86">
                <a:solidFill>
                  <a:srgbClr val="000000"/>
                </a:solidFill>
                <a:latin typeface="Century"/>
                <a:ea typeface="DejaVu Sans"/>
              </a:rPr>
              <a:t>FP Grado Superior</a:t>
            </a:r>
            <a:endParaRPr lang="es-ES" sz="4800" b="0" strike="noStrike" spc="-1">
              <a:latin typeface="Calibri"/>
            </a:endParaRPr>
          </a:p>
        </p:txBody>
      </p:sp>
      <p:sp>
        <p:nvSpPr>
          <p:cNvPr id="720" name="Marcador de contenido 2"/>
          <p:cNvSpPr/>
          <p:nvPr/>
        </p:nvSpPr>
        <p:spPr>
          <a:xfrm>
            <a:off x="2022120" y="2871000"/>
            <a:ext cx="5862600" cy="264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1600" b="0" strike="noStrike" spc="38">
                <a:solidFill>
                  <a:srgbClr val="000000"/>
                </a:solidFill>
                <a:latin typeface="Century"/>
                <a:ea typeface="The Hand"/>
              </a:rPr>
              <a:t>Duración 2 años (2000 horas).</a:t>
            </a:r>
            <a:endParaRPr lang="es-ES" sz="1600" b="0" strike="noStrike" spc="-1">
              <a:latin typeface="Calibri"/>
            </a:endParaRPr>
          </a:p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1600" b="0" strike="noStrike" spc="38">
                <a:solidFill>
                  <a:srgbClr val="000000"/>
                </a:solidFill>
                <a:latin typeface="Century"/>
                <a:ea typeface="The Hand"/>
              </a:rPr>
              <a:t>Estar en posesión del título de Bachiller o haber superado la prueba de acceso de Ciclos Formación Profesional Grado Superior</a:t>
            </a:r>
            <a:endParaRPr lang="es-ES" sz="1600" b="0" strike="noStrike" spc="-1">
              <a:latin typeface="Calibri"/>
            </a:endParaRPr>
          </a:p>
          <a:p>
            <a:pPr marL="285840" indent="-2840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73000"/>
              <a:buFont typeface="Arial"/>
              <a:buChar char="•"/>
            </a:pPr>
            <a:r>
              <a:rPr lang="es-ES" sz="1600" b="0" strike="noStrike" spc="38">
                <a:solidFill>
                  <a:srgbClr val="000000"/>
                </a:solidFill>
                <a:latin typeface="Century"/>
                <a:ea typeface="The Hand"/>
              </a:rPr>
              <a:t>Estar en posesión del Titulo de Técnico (FP Grado Medio).</a:t>
            </a:r>
            <a:endParaRPr lang="es-ES" sz="1600" b="0" strike="noStrike" spc="-1">
              <a:latin typeface="Calibri"/>
            </a:endParaRPr>
          </a:p>
        </p:txBody>
      </p:sp>
      <p:sp>
        <p:nvSpPr>
          <p:cNvPr id="721" name="Elipse 3"/>
          <p:cNvSpPr/>
          <p:nvPr/>
        </p:nvSpPr>
        <p:spPr>
          <a:xfrm>
            <a:off x="8262360" y="3987720"/>
            <a:ext cx="3969360" cy="2868480"/>
          </a:xfrm>
          <a:prstGeom prst="ellipse">
            <a:avLst/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strike="noStrike" spc="38">
                <a:solidFill>
                  <a:srgbClr val="000000"/>
                </a:solidFill>
                <a:latin typeface="Century"/>
                <a:ea typeface="DejaVu Sans"/>
              </a:rPr>
              <a:t>Tu nota media de Bachillerato puede ser necesaria si vas a acceder a Ciclos Formativos de grado superior muy demandados.</a:t>
            </a:r>
            <a:endParaRPr lang="es-ES" sz="1800" b="0" strike="noStrike" spc="-1">
              <a:latin typeface="Calibri"/>
            </a:endParaRPr>
          </a:p>
        </p:txBody>
      </p:sp>
      <p:pic>
        <p:nvPicPr>
          <p:cNvPr id="722" name="Imagen 10" descr="Light Bulb PNG Free Download | PNG Mart"/>
          <p:cNvPicPr/>
          <p:nvPr/>
        </p:nvPicPr>
        <p:blipFill>
          <a:blip r:embed="rId2"/>
          <a:stretch/>
        </p:blipFill>
        <p:spPr>
          <a:xfrm>
            <a:off x="10944360" y="3429000"/>
            <a:ext cx="1245960" cy="147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Marcador de contenido 2"/>
          <p:cNvSpPr/>
          <p:nvPr/>
        </p:nvSpPr>
        <p:spPr>
          <a:xfrm>
            <a:off x="511560" y="1959480"/>
            <a:ext cx="10521720" cy="489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6000"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SU ESTRUCTURA ES MODULAR Y CONSTA DE:</a:t>
            </a:r>
            <a:endParaRPr lang="es-ES" sz="1800" b="0" strike="noStrike" spc="-1">
              <a:latin typeface="Calibri"/>
            </a:endParaRPr>
          </a:p>
          <a:p>
            <a:pPr marL="514440" indent="-2840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Arial"/>
              <a:buChar char="•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a) </a:t>
            </a:r>
            <a:r>
              <a:rPr lang="es-ES" sz="1800" b="0" strike="noStrike" spc="-1">
                <a:solidFill>
                  <a:srgbClr val="0070C0"/>
                </a:solidFill>
                <a:latin typeface="Century"/>
                <a:ea typeface="DejaVu Sans"/>
              </a:rPr>
              <a:t>Parte troncal obligatoria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		1.- Módulos profesionales del Catálogo modular de FP.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		2.- Módulos asociados a las habilidades y capacidades transversales y a la Orientación laboral y el emprendimiento: 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				     2.1.- Itinerario personal para la empleabilidad I y II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2.2.- Digitalización aplicada a los sectores productivos.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2.3.- Sostenibilidad aplicada al sistema productivo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2.4.- Inglés profesional 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		3.- </a:t>
            </a:r>
            <a:r>
              <a:rPr lang="es-ES" sz="1800" b="0" strike="noStrike" spc="-1">
                <a:solidFill>
                  <a:srgbClr val="0070C0"/>
                </a:solidFill>
                <a:latin typeface="Century"/>
                <a:ea typeface="DejaVu Sans"/>
              </a:rPr>
              <a:t>Proyecto intermodular.</a:t>
            </a:r>
            <a:endParaRPr lang="es-ES" sz="1800" b="0" strike="noStrike" spc="-1">
              <a:latin typeface="Calibri"/>
            </a:endParaRPr>
          </a:p>
          <a:p>
            <a:pPr marL="514440" indent="-284040">
              <a:lnSpc>
                <a:spcPct val="100000"/>
              </a:lnSpc>
              <a:spcBef>
                <a:spcPts val="1001"/>
              </a:spcBef>
              <a:buClr>
                <a:srgbClr val="90C226"/>
              </a:buClr>
              <a:buSzPct val="80000"/>
              <a:buFont typeface="Arial"/>
              <a:buChar char="•"/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b) Un módulo optativo anual o dos módulos optativos cuatrimestrales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</a:t>
            </a:r>
            <a:endParaRPr lang="es-ES" sz="1800" b="0" strike="noStrike" spc="-1">
              <a:latin typeface="Calibri"/>
            </a:endParaRPr>
          </a:p>
          <a:p>
            <a:pPr marL="2286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1800" b="0" strike="noStrike" spc="-1">
                <a:solidFill>
                  <a:srgbClr val="404040"/>
                </a:solidFill>
                <a:latin typeface="Century"/>
                <a:ea typeface="DejaVu Sans"/>
              </a:rPr>
              <a:t>                                     </a:t>
            </a:r>
            <a:r>
              <a:rPr lang="es-ES" sz="1800" b="0" strike="noStrike" spc="-1">
                <a:solidFill>
                  <a:srgbClr val="0070C0"/>
                </a:solidFill>
                <a:latin typeface="Century"/>
                <a:ea typeface="DejaVu Sans"/>
              </a:rPr>
              <a:t>PRÁCTICAS EN EMPRESA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724" name="Rectángulo redondeado 3"/>
          <p:cNvSpPr/>
          <p:nvPr/>
        </p:nvSpPr>
        <p:spPr>
          <a:xfrm>
            <a:off x="1034280" y="239400"/>
            <a:ext cx="8380080" cy="1554840"/>
          </a:xfrm>
          <a:prstGeom prst="roundRect">
            <a:avLst>
              <a:gd name="adj" fmla="val 16667"/>
            </a:avLst>
          </a:prstGeom>
          <a:solidFill>
            <a:srgbClr val="E6B91E"/>
          </a:solidFill>
          <a:ln cap="rnd">
            <a:solidFill>
              <a:srgbClr val="AA8816"/>
            </a:solidFill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>
                <a:solidFill>
                  <a:srgbClr val="000000"/>
                </a:solidFill>
                <a:latin typeface="Arial"/>
                <a:ea typeface="DejaVu Sans"/>
              </a:rPr>
              <a:t>ORGANIZACIÓN DE LA FORMACIÓN PROFESIONAL DE GRADO SUPERIOR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725" name="Más 5"/>
          <p:cNvSpPr/>
          <p:nvPr/>
        </p:nvSpPr>
        <p:spPr>
          <a:xfrm>
            <a:off x="4376160" y="5823720"/>
            <a:ext cx="749160" cy="531720"/>
          </a:xfrm>
          <a:prstGeom prst="mathPlus">
            <a:avLst>
              <a:gd name="adj1" fmla="val 23520"/>
            </a:avLst>
          </a:prstGeom>
          <a:solidFill>
            <a:srgbClr val="90C226"/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26" name="Imagen 6"/>
          <p:cNvPicPr/>
          <p:nvPr/>
        </p:nvPicPr>
        <p:blipFill>
          <a:blip r:embed="rId2"/>
          <a:stretch/>
        </p:blipFill>
        <p:spPr>
          <a:xfrm>
            <a:off x="9121320" y="5419080"/>
            <a:ext cx="1437120" cy="143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Rectángulo 3"/>
          <p:cNvSpPr/>
          <p:nvPr/>
        </p:nvSpPr>
        <p:spPr>
          <a:xfrm>
            <a:off x="1611000" y="533520"/>
            <a:ext cx="7041240" cy="1685520"/>
          </a:xfrm>
          <a:prstGeom prst="rect">
            <a:avLst/>
          </a:prstGeom>
          <a:solidFill>
            <a:srgbClr val="90C226"/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54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PRÁCTICAS EN EMPRESA</a:t>
            </a:r>
            <a:endParaRPr lang="es-ES" sz="5400" b="0" strike="noStrike" spc="-1">
              <a:latin typeface="Calibri"/>
            </a:endParaRPr>
          </a:p>
        </p:txBody>
      </p:sp>
      <p:sp>
        <p:nvSpPr>
          <p:cNvPr id="728" name="Elipse 4"/>
          <p:cNvSpPr/>
          <p:nvPr/>
        </p:nvSpPr>
        <p:spPr>
          <a:xfrm>
            <a:off x="174240" y="2666880"/>
            <a:ext cx="4472280" cy="3677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RÉGIMEN GENERAL:</a:t>
            </a:r>
            <a:endParaRPr lang="es-ES" sz="32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- 25%-35% DE LA DURACIÓN TOTAL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729" name="Elipse 5"/>
          <p:cNvSpPr/>
          <p:nvPr/>
        </p:nvSpPr>
        <p:spPr>
          <a:xfrm>
            <a:off x="5606280" y="2666880"/>
            <a:ext cx="4973040" cy="35251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RÉGIMEN INTENSIVO:</a:t>
            </a:r>
            <a:endParaRPr lang="es-ES" sz="3200" b="0" strike="noStrike" spc="-1">
              <a:latin typeface="Calibri"/>
            </a:endParaRPr>
          </a:p>
          <a:p>
            <a:pPr marL="285840" indent="-284040" algn="ctr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32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35%-50% DE LA DURACIÓN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730" name="Flecha izquierda, derecha y arriba 6"/>
          <p:cNvSpPr/>
          <p:nvPr/>
        </p:nvSpPr>
        <p:spPr>
          <a:xfrm>
            <a:off x="4506840" y="2547360"/>
            <a:ext cx="1097640" cy="105408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90C226"/>
          </a:solidFill>
          <a:ln cap="rnd">
            <a:solidFill>
              <a:srgbClr val="6A8F1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1" name="Rectángulo 1"/>
          <p:cNvSpPr/>
          <p:nvPr/>
        </p:nvSpPr>
        <p:spPr>
          <a:xfrm>
            <a:off x="4278240" y="5421240"/>
            <a:ext cx="1783800" cy="1042560"/>
          </a:xfrm>
          <a:prstGeom prst="rect">
            <a:avLst/>
          </a:prstGeom>
          <a:solidFill>
            <a:srgbClr val="90C226"/>
          </a:solidFill>
          <a:ln>
            <a:solidFill>
              <a:srgbClr val="6A8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2" name="CuadroTexto 2"/>
          <p:cNvSpPr/>
          <p:nvPr/>
        </p:nvSpPr>
        <p:spPr>
          <a:xfrm>
            <a:off x="4278240" y="5464800"/>
            <a:ext cx="165312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DISTRIBUIDAS EN LOS DOS CURSOS</a:t>
            </a:r>
            <a:endParaRPr lang="es-ES" sz="16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Freeform: Shape 8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Freeform: Shape 10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Rectangle 12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6" name="Freeform: Shape 14"/>
          <p:cNvSpPr/>
          <p:nvPr/>
        </p:nvSpPr>
        <p:spPr>
          <a:xfrm rot="10800000">
            <a:off x="5123160" y="0"/>
            <a:ext cx="7068960" cy="6856200"/>
          </a:xfrm>
          <a:custGeom>
            <a:avLst/>
            <a:gdLst/>
            <a:ahLst/>
            <a:cxnLst/>
            <a:rect l="l" t="t" r="r" b="b"/>
            <a:pathLst>
              <a:path w="7551955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596581" y="2601669"/>
                  <a:pt x="7521128" y="5461844"/>
                  <a:pt x="7433327" y="6803646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37" name="Freeform: Shape 16"/>
          <p:cNvSpPr/>
          <p:nvPr/>
        </p:nvSpPr>
        <p:spPr>
          <a:xfrm rot="11286000">
            <a:off x="793800" y="959760"/>
            <a:ext cx="4264560" cy="3811680"/>
          </a:xfrm>
          <a:custGeom>
            <a:avLst/>
            <a:gdLst/>
            <a:ahLst/>
            <a:cxnLst/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Título 1"/>
          <p:cNvSpPr/>
          <p:nvPr/>
        </p:nvSpPr>
        <p:spPr>
          <a:xfrm>
            <a:off x="870840" y="1295280"/>
            <a:ext cx="3736440" cy="292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_tradnl" sz="2800" b="1" strike="noStrike" spc="86">
                <a:solidFill>
                  <a:srgbClr val="000000"/>
                </a:solidFill>
                <a:latin typeface="Century"/>
                <a:ea typeface="DejaVu Sans"/>
              </a:rPr>
              <a:t>FAMILIAS PROFESIONALES</a:t>
            </a:r>
            <a:endParaRPr lang="es-ES" sz="2800" b="0" strike="noStrike" spc="-1">
              <a:latin typeface="Calibri"/>
            </a:endParaRPr>
          </a:p>
        </p:txBody>
      </p:sp>
      <p:sp>
        <p:nvSpPr>
          <p:cNvPr id="739" name="Freeform: Shape 18"/>
          <p:cNvSpPr/>
          <p:nvPr/>
        </p:nvSpPr>
        <p:spPr>
          <a:xfrm rot="11286000">
            <a:off x="735480" y="937440"/>
            <a:ext cx="4586040" cy="3811680"/>
          </a:xfrm>
          <a:custGeom>
            <a:avLst/>
            <a:gdLst/>
            <a:ahLst/>
            <a:cxnLst/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Freeform: Shape 20"/>
          <p:cNvSpPr/>
          <p:nvPr/>
        </p:nvSpPr>
        <p:spPr>
          <a:xfrm rot="11286000">
            <a:off x="738720" y="914400"/>
            <a:ext cx="4264560" cy="3811680"/>
          </a:xfrm>
          <a:custGeom>
            <a:avLst/>
            <a:gdLst/>
            <a:ahLst/>
            <a:cxnLst/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41" name="Imagen 4"/>
          <p:cNvPicPr/>
          <p:nvPr/>
        </p:nvPicPr>
        <p:blipFill>
          <a:blip r:embed="rId2"/>
          <a:stretch/>
        </p:blipFill>
        <p:spPr>
          <a:xfrm>
            <a:off x="6076440" y="548640"/>
            <a:ext cx="5100840" cy="5763960"/>
          </a:xfrm>
          <a:prstGeom prst="rect">
            <a:avLst/>
          </a:prstGeom>
          <a:ln w="0">
            <a:noFill/>
          </a:ln>
        </p:spPr>
      </p:pic>
      <p:pic>
        <p:nvPicPr>
          <p:cNvPr id="742" name="Imagen 5" descr="Icono&#10;&#10;Descripción generada automáticamente"/>
          <p:cNvPicPr/>
          <p:nvPr/>
        </p:nvPicPr>
        <p:blipFill>
          <a:blip r:embed="rId3"/>
          <a:stretch/>
        </p:blipFill>
        <p:spPr>
          <a:xfrm>
            <a:off x="4163760" y="4575600"/>
            <a:ext cx="1663200" cy="167292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>
            <a:hlinkClick r:id="rId4"/>
            <a:extLst>
              <a:ext uri="{FF2B5EF4-FFF2-40B4-BE49-F238E27FC236}">
                <a16:creationId xmlns:a16="http://schemas.microsoft.com/office/drawing/2014/main" xmlns="" id="{8758D08D-9CFB-3817-C4B9-F999A5897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824" y="113905"/>
            <a:ext cx="2530079" cy="821735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xmlns="" id="{228895EF-D56B-ADB5-B440-3C07EFA671F5}"/>
              </a:ext>
            </a:extLst>
          </p:cNvPr>
          <p:cNvSpPr/>
          <p:nvPr/>
        </p:nvSpPr>
        <p:spPr>
          <a:xfrm>
            <a:off x="2557220" y="395207"/>
            <a:ext cx="776067" cy="37154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ítulo 1"/>
          <p:cNvSpPr/>
          <p:nvPr/>
        </p:nvSpPr>
        <p:spPr>
          <a:xfrm>
            <a:off x="1020600" y="558360"/>
            <a:ext cx="10331280" cy="14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Si quieres ir viendo….</a:t>
            </a:r>
            <a:endParaRPr lang="es-ES" sz="4400" b="0" strike="noStrike" spc="-1">
              <a:latin typeface="Calibri"/>
            </a:endParaRPr>
          </a:p>
        </p:txBody>
      </p:sp>
      <p:sp>
        <p:nvSpPr>
          <p:cNvPr id="744" name="Documento 3"/>
          <p:cNvSpPr/>
          <p:nvPr/>
        </p:nvSpPr>
        <p:spPr>
          <a:xfrm>
            <a:off x="1186560" y="2177280"/>
            <a:ext cx="2023200" cy="2045160"/>
          </a:xfrm>
          <a:prstGeom prst="flowChartDocument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745" name="CuadroTexto 4"/>
          <p:cNvSpPr/>
          <p:nvPr/>
        </p:nvSpPr>
        <p:spPr>
          <a:xfrm>
            <a:off x="1045080" y="2253240"/>
            <a:ext cx="230616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2" action="ppaction://hlinkfile"/>
              </a:rPr>
              <a:t>IMPRESO</a:t>
            </a: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</a:rPr>
              <a:t> SOLICITUD DE </a:t>
            </a: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3" action="ppaction://hlinkfile"/>
              </a:rPr>
              <a:t>ADMISIÓN</a:t>
            </a: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</a:rPr>
              <a:t> CURSO 2024-2025</a:t>
            </a:r>
            <a:endParaRPr lang="es-ES" sz="2000" b="0" strike="noStrike" spc="-1" dirty="0">
              <a:latin typeface="Calibri"/>
            </a:endParaRPr>
          </a:p>
        </p:txBody>
      </p:sp>
      <p:sp>
        <p:nvSpPr>
          <p:cNvPr id="746" name="Subtítulo 5"/>
          <p:cNvSpPr/>
          <p:nvPr/>
        </p:nvSpPr>
        <p:spPr>
          <a:xfrm>
            <a:off x="3872520" y="3282840"/>
            <a:ext cx="3277800" cy="1364040"/>
          </a:xfrm>
          <a:prstGeom prst="rect">
            <a:avLst/>
          </a:prstGeom>
          <a:solidFill>
            <a:srgbClr val="DE3A6D"/>
          </a:solidFill>
          <a:ln w="25560">
            <a:solidFill>
              <a:srgbClr val="A42A5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8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4"/>
              </a:rPr>
              <a:t>ADMISIÓN</a:t>
            </a:r>
            <a:r>
              <a:rPr lang="es-ES" sz="28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</a:rPr>
              <a:t> COMUNIDAD DE MADRID</a:t>
            </a:r>
            <a:endParaRPr lang="es-ES" sz="2800" b="0" strike="noStrike" spc="-1" dirty="0">
              <a:latin typeface="Calibri"/>
            </a:endParaRPr>
          </a:p>
        </p:txBody>
      </p:sp>
      <p:sp>
        <p:nvSpPr>
          <p:cNvPr id="747" name="Documento 7"/>
          <p:cNvSpPr/>
          <p:nvPr/>
        </p:nvSpPr>
        <p:spPr>
          <a:xfrm>
            <a:off x="7326000" y="1502280"/>
            <a:ext cx="1979640" cy="1936080"/>
          </a:xfrm>
          <a:prstGeom prst="flowChartDocument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748" name="CuadroTexto 8"/>
          <p:cNvSpPr/>
          <p:nvPr/>
        </p:nvSpPr>
        <p:spPr>
          <a:xfrm>
            <a:off x="7467480" y="1556640"/>
            <a:ext cx="17946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</a:rPr>
              <a:t>OFERTA </a:t>
            </a: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5" action="ppaction://hlinkfile"/>
              </a:rPr>
              <a:t>EDUCATIVA</a:t>
            </a: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</a:rPr>
              <a:t> CFGS</a:t>
            </a:r>
            <a:endParaRPr lang="es-ES" sz="2000" b="0" strike="noStrike" spc="-1" dirty="0">
              <a:latin typeface="Calibri"/>
            </a:endParaRPr>
          </a:p>
        </p:txBody>
      </p:sp>
      <p:sp>
        <p:nvSpPr>
          <p:cNvPr id="749" name="Documento 9"/>
          <p:cNvSpPr/>
          <p:nvPr/>
        </p:nvSpPr>
        <p:spPr>
          <a:xfrm>
            <a:off x="8893800" y="3884400"/>
            <a:ext cx="1979640" cy="1936080"/>
          </a:xfrm>
          <a:prstGeom prst="flowChartDocument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750" name="CuadroTexto 10"/>
          <p:cNvSpPr/>
          <p:nvPr/>
        </p:nvSpPr>
        <p:spPr>
          <a:xfrm>
            <a:off x="8991720" y="3965400"/>
            <a:ext cx="180576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  <a:hlinkClick r:id="rId6" action="ppaction://hlinkfile"/>
              </a:rPr>
              <a:t>BAREMO</a:t>
            </a:r>
            <a:r>
              <a:rPr lang="es-ES" sz="2000" b="0" u="sng" strike="noStrike" spc="-1" dirty="0">
                <a:solidFill>
                  <a:srgbClr val="2F9880"/>
                </a:solidFill>
                <a:uFillTx/>
                <a:latin typeface="Arial"/>
                <a:ea typeface="DejaVu Sans"/>
              </a:rPr>
              <a:t> DE CORTE CFGS</a:t>
            </a:r>
            <a:endParaRPr lang="es-ES" sz="2000" b="0" strike="noStrike" spc="-1" dirty="0">
              <a:latin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Freeform: Shape 8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Freeform: Shape 10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Rectangle 12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4" name="Freeform: Shape 14"/>
          <p:cNvSpPr/>
          <p:nvPr/>
        </p:nvSpPr>
        <p:spPr>
          <a:xfrm rot="10800000">
            <a:off x="441720" y="334800"/>
            <a:ext cx="7439400" cy="6012000"/>
          </a:xfrm>
          <a:custGeom>
            <a:avLst/>
            <a:gdLst/>
            <a:ahLst/>
            <a:cxnLst/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5" name="Freeform: Shape 16"/>
          <p:cNvSpPr/>
          <p:nvPr/>
        </p:nvSpPr>
        <p:spPr>
          <a:xfrm>
            <a:off x="7679160" y="762840"/>
            <a:ext cx="4296240" cy="4327560"/>
          </a:xfrm>
          <a:custGeom>
            <a:avLst/>
            <a:gdLst/>
            <a:ahLst/>
            <a:cxnLst/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Título 1"/>
          <p:cNvSpPr/>
          <p:nvPr/>
        </p:nvSpPr>
        <p:spPr>
          <a:xfrm>
            <a:off x="8151480" y="1407240"/>
            <a:ext cx="3328200" cy="29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86">
                <a:solidFill>
                  <a:srgbClr val="000000"/>
                </a:solidFill>
                <a:latin typeface="Century"/>
                <a:ea typeface="DejaVu Sans"/>
              </a:rPr>
              <a:t>BAREMO APLICABLE CFGS</a:t>
            </a:r>
            <a:endParaRPr lang="es-ES" sz="3600" b="0" strike="noStrike" spc="-1">
              <a:latin typeface="Calibri"/>
            </a:endParaRPr>
          </a:p>
        </p:txBody>
      </p:sp>
      <p:sp>
        <p:nvSpPr>
          <p:cNvPr id="757" name="Freeform: Shape 18"/>
          <p:cNvSpPr/>
          <p:nvPr/>
        </p:nvSpPr>
        <p:spPr>
          <a:xfrm>
            <a:off x="7727760" y="781920"/>
            <a:ext cx="4296240" cy="4327560"/>
          </a:xfrm>
          <a:custGeom>
            <a:avLst/>
            <a:gdLst/>
            <a:ahLst/>
            <a:cxnLst/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58" name="Imagen 2"/>
          <p:cNvPicPr/>
          <p:nvPr/>
        </p:nvPicPr>
        <p:blipFill>
          <a:blip r:embed="rId2"/>
          <a:stretch/>
        </p:blipFill>
        <p:spPr>
          <a:xfrm>
            <a:off x="408240" y="290880"/>
            <a:ext cx="7472520" cy="601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Título 1"/>
          <p:cNvSpPr/>
          <p:nvPr/>
        </p:nvSpPr>
        <p:spPr>
          <a:xfrm>
            <a:off x="1020600" y="1059120"/>
            <a:ext cx="10331280" cy="14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5000" lnSpcReduction="20000"/>
          </a:bodyPr>
          <a:lstStyle/>
          <a:p>
            <a:pPr>
              <a:lnSpc>
                <a:spcPct val="100000"/>
              </a:lnSpc>
            </a:pPr>
            <a:r>
              <a:rPr lang="es-ES" sz="4800" b="1" u="sng" strike="noStrike" spc="86">
                <a:solidFill>
                  <a:srgbClr val="2B66B3"/>
                </a:solidFill>
                <a:uFillTx/>
                <a:latin typeface="The Serif Hand"/>
                <a:ea typeface="DejaVu Sans"/>
              </a:rPr>
              <a:t>CURSOS DE ESPECIALIZACIÓN (Una vez obtenido el Título de Técnico Superior)</a:t>
            </a:r>
            <a:r>
              <a:t/>
            </a:r>
            <a:br/>
            <a:endParaRPr lang="es-ES" sz="4800" b="0" strike="noStrike" spc="-1">
              <a:latin typeface="Calibri"/>
            </a:endParaRPr>
          </a:p>
        </p:txBody>
      </p:sp>
      <p:pic>
        <p:nvPicPr>
          <p:cNvPr id="760" name="Imagen 2"/>
          <p:cNvPicPr/>
          <p:nvPr/>
        </p:nvPicPr>
        <p:blipFill>
          <a:blip r:embed="rId2"/>
          <a:stretch/>
        </p:blipFill>
        <p:spPr>
          <a:xfrm>
            <a:off x="4114800" y="2030400"/>
            <a:ext cx="6431760" cy="4147200"/>
          </a:xfrm>
          <a:prstGeom prst="rect">
            <a:avLst/>
          </a:prstGeom>
          <a:ln w="0">
            <a:noFill/>
          </a:ln>
        </p:spPr>
      </p:pic>
      <p:pic>
        <p:nvPicPr>
          <p:cNvPr id="3" name="Imagen 2">
            <a:hlinkClick r:id="rId3"/>
            <a:extLst>
              <a:ext uri="{FF2B5EF4-FFF2-40B4-BE49-F238E27FC236}">
                <a16:creationId xmlns:a16="http://schemas.microsoft.com/office/drawing/2014/main" xmlns="" id="{8E2646CF-4F77-603E-99CF-2879C6FE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73" y="3294412"/>
            <a:ext cx="2482742" cy="809139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C2003936-B8CB-3752-B50A-F1AF367CF9FC}"/>
              </a:ext>
            </a:extLst>
          </p:cNvPr>
          <p:cNvSpPr/>
          <p:nvPr/>
        </p:nvSpPr>
        <p:spPr>
          <a:xfrm>
            <a:off x="1115877" y="1918563"/>
            <a:ext cx="2458769" cy="8091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TODOS LOS CURSO DE ESPECIALIZACIÓN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xmlns="" id="{40F78C00-AC3A-DDD4-BA6B-ECEDF5C161CC}"/>
              </a:ext>
            </a:extLst>
          </p:cNvPr>
          <p:cNvSpPr/>
          <p:nvPr/>
        </p:nvSpPr>
        <p:spPr>
          <a:xfrm>
            <a:off x="2165832" y="2754755"/>
            <a:ext cx="240224" cy="56671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ítulo 1"/>
          <p:cNvSpPr/>
          <p:nvPr/>
        </p:nvSpPr>
        <p:spPr>
          <a:xfrm>
            <a:off x="1020600" y="558360"/>
            <a:ext cx="10331280" cy="14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!NO TE CONFORMES CON APROBAR!</a:t>
            </a:r>
            <a:endParaRPr lang="es-ES" sz="4400" b="0" strike="noStrike" spc="-1">
              <a:latin typeface="Calibri"/>
            </a:endParaRPr>
          </a:p>
        </p:txBody>
      </p:sp>
      <p:sp>
        <p:nvSpPr>
          <p:cNvPr id="529" name="Pergamino vertical 6"/>
          <p:cNvSpPr/>
          <p:nvPr/>
        </p:nvSpPr>
        <p:spPr>
          <a:xfrm>
            <a:off x="729360" y="1807200"/>
            <a:ext cx="4429080" cy="4320360"/>
          </a:xfrm>
          <a:prstGeom prst="verticalScroll">
            <a:avLst>
              <a:gd name="adj" fmla="val 12500"/>
            </a:avLst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0" name="Pergamino vertical 7"/>
          <p:cNvSpPr/>
          <p:nvPr/>
        </p:nvSpPr>
        <p:spPr>
          <a:xfrm>
            <a:off x="6899040" y="1807200"/>
            <a:ext cx="4452840" cy="4320360"/>
          </a:xfrm>
          <a:prstGeom prst="verticalScroll">
            <a:avLst>
              <a:gd name="adj" fmla="val 12500"/>
            </a:avLst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1" name="CuadroTexto 8"/>
          <p:cNvSpPr/>
          <p:nvPr/>
        </p:nvSpPr>
        <p:spPr>
          <a:xfrm>
            <a:off x="1425960" y="2438280"/>
            <a:ext cx="3079080" cy="31686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Cuanta más nota media tengas, más posibilidades tendrás de acceder a cualquier ciclo formativo de grado medio si fuera la salida que </a:t>
            </a:r>
            <a:r>
              <a:rPr lang="es-ES" sz="2000" spc="-1" dirty="0">
                <a:solidFill>
                  <a:srgbClr val="000000"/>
                </a:solidFill>
              </a:rPr>
              <a:t>deseas (media de 3º y 4º) </a:t>
            </a:r>
            <a:r>
              <a:rPr lang="es-E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 de cursar con aprovechamiento el Bachillerato</a:t>
            </a:r>
            <a:endParaRPr lang="es-ES" sz="2000" b="0" strike="noStrike" spc="-1" dirty="0">
              <a:latin typeface="Calibri"/>
            </a:endParaRPr>
          </a:p>
        </p:txBody>
      </p:sp>
      <p:sp>
        <p:nvSpPr>
          <p:cNvPr id="532" name="CuadroTexto 9"/>
          <p:cNvSpPr/>
          <p:nvPr/>
        </p:nvSpPr>
        <p:spPr>
          <a:xfrm>
            <a:off x="7565400" y="2438280"/>
            <a:ext cx="315540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Si no pudieras titular, cuanto mas te hayas esforzado, mas probabilidades de éxito tendrás en cualquier opción que decidas para el curso siguiente</a:t>
            </a:r>
            <a:endParaRPr lang="es-ES" sz="2000" b="0" strike="noStrike" spc="-1">
              <a:latin typeface="Calibri"/>
            </a:endParaRPr>
          </a:p>
        </p:txBody>
      </p:sp>
      <p:sp>
        <p:nvSpPr>
          <p:cNvPr id="533" name="Botón de acción: Sonido 10"/>
          <p:cNvSpPr/>
          <p:nvPr/>
        </p:nvSpPr>
        <p:spPr>
          <a:xfrm>
            <a:off x="5665680" y="2721600"/>
            <a:ext cx="1041120" cy="1041120"/>
          </a:xfrm>
          <a:prstGeom prst="actionButtonSound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534" name="CuadroTexto 12"/>
          <p:cNvSpPr/>
          <p:nvPr/>
        </p:nvSpPr>
        <p:spPr>
          <a:xfrm>
            <a:off x="4798080" y="4058640"/>
            <a:ext cx="25671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800" b="0" strike="noStrike" spc="-1">
                <a:solidFill>
                  <a:srgbClr val="B41E4D"/>
                </a:solidFill>
                <a:latin typeface="Arial"/>
                <a:ea typeface="DejaVu Sans"/>
              </a:rPr>
              <a:t>!!PONTE LAS PILAS!!</a:t>
            </a:r>
            <a:endParaRPr lang="es-ES" sz="28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 9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2" name="Título 1"/>
          <p:cNvSpPr/>
          <p:nvPr/>
        </p:nvSpPr>
        <p:spPr>
          <a:xfrm>
            <a:off x="700200" y="4662000"/>
            <a:ext cx="5950800" cy="169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b="0" strike="noStrike" spc="86">
                <a:solidFill>
                  <a:srgbClr val="000000"/>
                </a:solidFill>
                <a:latin typeface="Century"/>
                <a:ea typeface="The Serif Hand"/>
              </a:rPr>
              <a:t>PRUEBAS DE ACCESO A CICLOS DE GRADO SUPERIOR</a:t>
            </a:r>
            <a:endParaRPr lang="es-ES" sz="3600" b="0" strike="noStrike" spc="-1">
              <a:latin typeface="Calibri"/>
            </a:endParaRPr>
          </a:p>
        </p:txBody>
      </p:sp>
      <p:sp>
        <p:nvSpPr>
          <p:cNvPr id="763" name="Freeform: Shape 11"/>
          <p:cNvSpPr/>
          <p:nvPr/>
        </p:nvSpPr>
        <p:spPr>
          <a:xfrm>
            <a:off x="822600" y="698760"/>
            <a:ext cx="5572800" cy="3856680"/>
          </a:xfrm>
          <a:custGeom>
            <a:avLst/>
            <a:gdLst/>
            <a:ahLst/>
            <a:cxnLst/>
            <a:rect l="l" t="t" r="r" b="b"/>
            <a:pathLst>
              <a:path w="12322349" h="6220586">
                <a:moveTo>
                  <a:pt x="2261687" y="0"/>
                </a:moveTo>
                <a:lnTo>
                  <a:pt x="816104" y="10760"/>
                </a:lnTo>
                <a:lnTo>
                  <a:pt x="36455" y="15958"/>
                </a:lnTo>
                <a:cubicBezTo>
                  <a:pt x="36455" y="288746"/>
                  <a:pt x="36454" y="519284"/>
                  <a:pt x="36454" y="792072"/>
                </a:cubicBezTo>
                <a:cubicBezTo>
                  <a:pt x="37986" y="902748"/>
                  <a:pt x="15766" y="1206214"/>
                  <a:pt x="17298" y="1316890"/>
                </a:cubicBezTo>
                <a:cubicBezTo>
                  <a:pt x="32127" y="1752674"/>
                  <a:pt x="-17299" y="3705146"/>
                  <a:pt x="6681" y="4542095"/>
                </a:cubicBezTo>
                <a:cubicBezTo>
                  <a:pt x="46572" y="5225386"/>
                  <a:pt x="-29251" y="5700107"/>
                  <a:pt x="48065" y="5865265"/>
                </a:cubicBezTo>
                <a:cubicBezTo>
                  <a:pt x="69776" y="5911642"/>
                  <a:pt x="423318" y="5861060"/>
                  <a:pt x="1237137" y="5860679"/>
                </a:cubicBezTo>
                <a:lnTo>
                  <a:pt x="2850607" y="5855158"/>
                </a:lnTo>
                <a:cubicBezTo>
                  <a:pt x="3045452" y="5967588"/>
                  <a:pt x="3144017" y="6088833"/>
                  <a:pt x="3334372" y="6220586"/>
                </a:cubicBezTo>
                <a:cubicBezTo>
                  <a:pt x="3410921" y="6144477"/>
                  <a:pt x="3476952" y="5963812"/>
                  <a:pt x="3577968" y="5823181"/>
                </a:cubicBezTo>
                <a:cubicBezTo>
                  <a:pt x="3664957" y="5820441"/>
                  <a:pt x="7586687" y="5865726"/>
                  <a:pt x="7947899" y="5858811"/>
                </a:cubicBezTo>
                <a:lnTo>
                  <a:pt x="11106176" y="5869553"/>
                </a:lnTo>
                <a:cubicBezTo>
                  <a:pt x="11463839" y="5859889"/>
                  <a:pt x="12237328" y="5912260"/>
                  <a:pt x="12264259" y="5868507"/>
                </a:cubicBezTo>
                <a:cubicBezTo>
                  <a:pt x="12302702" y="5662987"/>
                  <a:pt x="12276559" y="4364873"/>
                  <a:pt x="12289903" y="2579572"/>
                </a:cubicBezTo>
                <a:cubicBezTo>
                  <a:pt x="12338264" y="1498304"/>
                  <a:pt x="12330434" y="544926"/>
                  <a:pt x="12280554" y="123500"/>
                </a:cubicBezTo>
                <a:cubicBezTo>
                  <a:pt x="12274273" y="70433"/>
                  <a:pt x="12155523" y="85194"/>
                  <a:pt x="11824725" y="76222"/>
                </a:cubicBezTo>
                <a:cubicBezTo>
                  <a:pt x="11493927" y="67250"/>
                  <a:pt x="10495819" y="85585"/>
                  <a:pt x="10295767" y="69666"/>
                </a:cubicBezTo>
                <a:lnTo>
                  <a:pt x="7778827" y="23097"/>
                </a:lnTo>
                <a:lnTo>
                  <a:pt x="2261687" y="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Freeform: Shape 13"/>
          <p:cNvSpPr/>
          <p:nvPr/>
        </p:nvSpPr>
        <p:spPr>
          <a:xfrm>
            <a:off x="878040" y="751320"/>
            <a:ext cx="5572800" cy="3856680"/>
          </a:xfrm>
          <a:custGeom>
            <a:avLst/>
            <a:gdLst/>
            <a:ahLst/>
            <a:cxnLst/>
            <a:rect l="l" t="t" r="r" b="b"/>
            <a:pathLst>
              <a:path w="12322349" h="6220586">
                <a:moveTo>
                  <a:pt x="2261687" y="0"/>
                </a:moveTo>
                <a:lnTo>
                  <a:pt x="816104" y="10760"/>
                </a:lnTo>
                <a:lnTo>
                  <a:pt x="36455" y="15958"/>
                </a:lnTo>
                <a:cubicBezTo>
                  <a:pt x="36455" y="288746"/>
                  <a:pt x="36454" y="519284"/>
                  <a:pt x="36454" y="792072"/>
                </a:cubicBezTo>
                <a:cubicBezTo>
                  <a:pt x="37986" y="902748"/>
                  <a:pt x="15766" y="1206214"/>
                  <a:pt x="17298" y="1316890"/>
                </a:cubicBezTo>
                <a:cubicBezTo>
                  <a:pt x="32127" y="1752674"/>
                  <a:pt x="-17299" y="3705146"/>
                  <a:pt x="6681" y="4542095"/>
                </a:cubicBezTo>
                <a:cubicBezTo>
                  <a:pt x="46572" y="5225386"/>
                  <a:pt x="-29251" y="5700107"/>
                  <a:pt x="48065" y="5865265"/>
                </a:cubicBezTo>
                <a:cubicBezTo>
                  <a:pt x="69776" y="5911642"/>
                  <a:pt x="423318" y="5861060"/>
                  <a:pt x="1237137" y="5860679"/>
                </a:cubicBezTo>
                <a:lnTo>
                  <a:pt x="2850607" y="5855158"/>
                </a:lnTo>
                <a:cubicBezTo>
                  <a:pt x="3045452" y="5967588"/>
                  <a:pt x="3144017" y="6088833"/>
                  <a:pt x="3334372" y="6220586"/>
                </a:cubicBezTo>
                <a:cubicBezTo>
                  <a:pt x="3410921" y="6144477"/>
                  <a:pt x="3476952" y="5963812"/>
                  <a:pt x="3577968" y="5823181"/>
                </a:cubicBezTo>
                <a:cubicBezTo>
                  <a:pt x="3664957" y="5820441"/>
                  <a:pt x="7586687" y="5865726"/>
                  <a:pt x="7947899" y="5858811"/>
                </a:cubicBezTo>
                <a:lnTo>
                  <a:pt x="11106176" y="5869553"/>
                </a:lnTo>
                <a:cubicBezTo>
                  <a:pt x="11463839" y="5859889"/>
                  <a:pt x="12237328" y="5912260"/>
                  <a:pt x="12264259" y="5868507"/>
                </a:cubicBezTo>
                <a:cubicBezTo>
                  <a:pt x="12302702" y="5662987"/>
                  <a:pt x="12276559" y="4364873"/>
                  <a:pt x="12289903" y="2579572"/>
                </a:cubicBezTo>
                <a:cubicBezTo>
                  <a:pt x="12338264" y="1498304"/>
                  <a:pt x="12330434" y="544926"/>
                  <a:pt x="12280554" y="123500"/>
                </a:cubicBezTo>
                <a:cubicBezTo>
                  <a:pt x="12274273" y="70433"/>
                  <a:pt x="12155523" y="85194"/>
                  <a:pt x="11824725" y="76222"/>
                </a:cubicBezTo>
                <a:cubicBezTo>
                  <a:pt x="11493927" y="67250"/>
                  <a:pt x="10495819" y="85585"/>
                  <a:pt x="10295767" y="69666"/>
                </a:cubicBezTo>
                <a:lnTo>
                  <a:pt x="7778827" y="23097"/>
                </a:lnTo>
                <a:lnTo>
                  <a:pt x="2261687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65" name="Imagen 5" descr="Texto, Carta&#10;&#10;Descripción generada automáticamente"/>
          <p:cNvPicPr/>
          <p:nvPr/>
        </p:nvPicPr>
        <p:blipFill>
          <a:blip r:embed="rId2"/>
          <a:stretch/>
        </p:blipFill>
        <p:spPr>
          <a:xfrm>
            <a:off x="2110680" y="1019520"/>
            <a:ext cx="3034080" cy="3034080"/>
          </a:xfrm>
          <a:prstGeom prst="rect">
            <a:avLst/>
          </a:prstGeom>
          <a:ln w="0">
            <a:noFill/>
          </a:ln>
        </p:spPr>
      </p:pic>
      <p:sp>
        <p:nvSpPr>
          <p:cNvPr id="766" name="Marcador de contenido 2"/>
          <p:cNvSpPr/>
          <p:nvPr/>
        </p:nvSpPr>
        <p:spPr>
          <a:xfrm>
            <a:off x="7220160" y="413640"/>
            <a:ext cx="4534560" cy="58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4000" lnSpcReduction="2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La convocatoria es anual, habitualmente la inscripción es en enero y las pruebas se realizan en mayo. </a:t>
            </a:r>
            <a:endParaRPr lang="es-ES" sz="3000" b="0" strike="noStrike" spc="-1" dirty="0"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000000"/>
                </a:solidFill>
                <a:latin typeface="Century"/>
                <a:ea typeface="DejaVu Sans"/>
              </a:rPr>
              <a:t>Pueden presentarse las personas que no tengan el Título de Bachiller ni el de Técnico en Grado Medio y tengan 19 años o los cumplan en 2026. </a:t>
            </a:r>
            <a:endParaRPr lang="es-ES" sz="3000" b="0" strike="noStrike" spc="-1" dirty="0"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2B66B3"/>
                </a:solidFill>
                <a:latin typeface="Century"/>
                <a:ea typeface="DejaVu Sans"/>
              </a:rPr>
              <a:t>Consta de dos partes: </a:t>
            </a:r>
            <a:endParaRPr lang="es-ES" sz="3000" b="0" strike="noStrike" spc="-1" dirty="0">
              <a:latin typeface="Calibri"/>
            </a:endParaRPr>
          </a:p>
          <a:p>
            <a:pPr marL="457200" indent="-455400" algn="ctr">
              <a:lnSpc>
                <a:spcPct val="100000"/>
              </a:lnSpc>
              <a:spcBef>
                <a:spcPts val="1001"/>
              </a:spcBef>
              <a:buClr>
                <a:srgbClr val="2B66B3"/>
              </a:buClr>
              <a:buSzPct val="73000"/>
              <a:buFont typeface="StarSymbol"/>
              <a:buChar char="-"/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2B66B3"/>
                </a:solidFill>
                <a:latin typeface="Century"/>
                <a:ea typeface="DejaVu Sans"/>
              </a:rPr>
              <a:t>Prueba común</a:t>
            </a:r>
            <a:endParaRPr lang="es-ES" sz="3000" b="0" strike="noStrike" spc="-1" dirty="0">
              <a:latin typeface="Calibri"/>
            </a:endParaRPr>
          </a:p>
          <a:p>
            <a:pPr marL="457200" indent="-455400" algn="ctr">
              <a:lnSpc>
                <a:spcPct val="100000"/>
              </a:lnSpc>
              <a:spcBef>
                <a:spcPts val="1001"/>
              </a:spcBef>
              <a:buClr>
                <a:srgbClr val="2B66B3"/>
              </a:buClr>
              <a:buSzPct val="73000"/>
              <a:buFont typeface="StarSymbol"/>
              <a:buChar char="-"/>
              <a:tabLst>
                <a:tab pos="0" algn="l"/>
              </a:tabLst>
            </a:pPr>
            <a:r>
              <a:rPr lang="es-ES" sz="3000" b="1" strike="noStrike" spc="38" dirty="0">
                <a:solidFill>
                  <a:srgbClr val="2B66B3"/>
                </a:solidFill>
                <a:latin typeface="Century"/>
                <a:ea typeface="DejaVu Sans"/>
              </a:rPr>
              <a:t>Prueba específica (a elegir: Humanidades y ciencias sociales, Ciencias y Tecnología)</a:t>
            </a:r>
            <a:endParaRPr lang="es-ES" sz="3000" b="0" strike="noStrike" spc="-1" dirty="0"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es-ES" sz="3000" b="0" strike="noStrike" spc="-1" dirty="0">
              <a:latin typeface="Calibr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2890AB9-B2CC-0186-5B92-9D2C36BABEAC}"/>
              </a:ext>
            </a:extLst>
          </p:cNvPr>
          <p:cNvSpPr/>
          <p:nvPr/>
        </p:nvSpPr>
        <p:spPr>
          <a:xfrm>
            <a:off x="7136969" y="5842861"/>
            <a:ext cx="2433234" cy="72067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hlinkClick r:id="rId3"/>
              </a:rPr>
              <a:t>PINCHA AQUÍ PARA MAS INFORMACIÓN</a:t>
            </a:r>
            <a:endParaRPr lang="es-ES" dirty="0"/>
          </a:p>
        </p:txBody>
      </p:sp>
      <p:sp>
        <p:nvSpPr>
          <p:cNvPr id="4" name="Flecha: en U 3">
            <a:extLst>
              <a:ext uri="{FF2B5EF4-FFF2-40B4-BE49-F238E27FC236}">
                <a16:creationId xmlns:a16="http://schemas.microsoft.com/office/drawing/2014/main" xmlns="" id="{886E1A86-6453-E91B-92D5-BBB881B81E36}"/>
              </a:ext>
            </a:extLst>
          </p:cNvPr>
          <p:cNvSpPr/>
          <p:nvPr/>
        </p:nvSpPr>
        <p:spPr>
          <a:xfrm>
            <a:off x="6571281" y="4608000"/>
            <a:ext cx="904479" cy="1616760"/>
          </a:xfrm>
          <a:prstGeom prst="utur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Rectangle 8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8" name="Freeform: Shape 10"/>
          <p:cNvSpPr/>
          <p:nvPr/>
        </p:nvSpPr>
        <p:spPr>
          <a:xfrm rot="10800000">
            <a:off x="1025280" y="2950560"/>
            <a:ext cx="4713840" cy="3132720"/>
          </a:xfrm>
          <a:custGeom>
            <a:avLst/>
            <a:gdLst/>
            <a:ahLst/>
            <a:cxnLst/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9" name="Freeform: Shape 12"/>
          <p:cNvSpPr/>
          <p:nvPr/>
        </p:nvSpPr>
        <p:spPr>
          <a:xfrm rot="21433800" flipH="1">
            <a:off x="558360" y="609480"/>
            <a:ext cx="5550480" cy="2428200"/>
          </a:xfrm>
          <a:custGeom>
            <a:avLst/>
            <a:gdLst/>
            <a:ahLst/>
            <a:cxnLst/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Título 1"/>
          <p:cNvSpPr/>
          <p:nvPr/>
        </p:nvSpPr>
        <p:spPr>
          <a:xfrm>
            <a:off x="801000" y="1110240"/>
            <a:ext cx="4859640" cy="132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ES" sz="3200" b="1" strike="noStrike" spc="86">
                <a:solidFill>
                  <a:srgbClr val="000000"/>
                </a:solidFill>
                <a:latin typeface="Century"/>
                <a:ea typeface="DejaVu Sans"/>
              </a:rPr>
              <a:t>Para ayudarte en la toma de decisiones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771" name="Freeform: Shape 14"/>
          <p:cNvSpPr/>
          <p:nvPr/>
        </p:nvSpPr>
        <p:spPr>
          <a:xfrm rot="21433800" flipH="1">
            <a:off x="516600" y="637920"/>
            <a:ext cx="5550480" cy="2428200"/>
          </a:xfrm>
          <a:custGeom>
            <a:avLst/>
            <a:gdLst/>
            <a:ahLst/>
            <a:cxnLst/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Marcador de contenido 2"/>
          <p:cNvSpPr/>
          <p:nvPr/>
        </p:nvSpPr>
        <p:spPr>
          <a:xfrm>
            <a:off x="6760800" y="86400"/>
            <a:ext cx="4301640" cy="308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3500" lnSpcReduction="1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s-ES" sz="2800" b="1" strike="noStrike" spc="38">
                <a:solidFill>
                  <a:srgbClr val="000000"/>
                </a:solidFill>
                <a:latin typeface="Century"/>
                <a:ea typeface="DejaVu Sans"/>
              </a:rPr>
              <a:t>TE AYUDARÁ A REFLEXIONAR SOBRE TU FUTURO ACADÉMICO Y PROFESIONAL. ES UNA HERRAMIENTA PARA FACILITARTE LA TOMA DE DECISIONES.</a:t>
            </a:r>
            <a:r>
              <a:rPr lang="es-ES" sz="3200" b="1" strike="noStrike" spc="38">
                <a:solidFill>
                  <a:srgbClr val="000000"/>
                </a:solidFill>
                <a:latin typeface="The Hand"/>
                <a:ea typeface="DejaVu Sans"/>
              </a:rPr>
              <a:t> </a:t>
            </a:r>
            <a:endParaRPr lang="es-ES" sz="3200" b="0" strike="noStrike" spc="-1">
              <a:latin typeface="Calibri"/>
            </a:endParaRPr>
          </a:p>
        </p:txBody>
      </p:sp>
      <p:sp>
        <p:nvSpPr>
          <p:cNvPr id="773" name="Flecha izquierda 6"/>
          <p:cNvSpPr/>
          <p:nvPr/>
        </p:nvSpPr>
        <p:spPr>
          <a:xfrm>
            <a:off x="6061680" y="3027600"/>
            <a:ext cx="5417280" cy="38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200" b="1" strike="noStrike" spc="-1" dirty="0">
                <a:solidFill>
                  <a:srgbClr val="000000"/>
                </a:solidFill>
                <a:highlight>
                  <a:srgbClr val="C0C0C0"/>
                </a:highlight>
                <a:latin typeface="The Hand"/>
                <a:ea typeface="DejaVu Sans"/>
              </a:rPr>
              <a:t>CONSULTA EL BLOG DE ORIENTACIÓN EN LA PÁGINA WEB DEL NUESTRO INSTIUTO</a:t>
            </a:r>
            <a:endParaRPr lang="es-ES" sz="3200" b="0" strike="noStrike" spc="-1" dirty="0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s-ES" sz="3200" b="1" u="sng" strike="noStrike" spc="-1" dirty="0">
                <a:solidFill>
                  <a:srgbClr val="2F9880"/>
                </a:solidFill>
                <a:highlight>
                  <a:srgbClr val="C0C0C0"/>
                </a:highlight>
                <a:uFillTx/>
                <a:latin typeface="The Hand"/>
                <a:ea typeface="DejaVu Sans"/>
                <a:hlinkClick r:id="rId2"/>
              </a:rPr>
              <a:t>BLOG DE ORIENTACION IES MANUEL DE FALLA</a:t>
            </a:r>
            <a:endParaRPr lang="es-ES" sz="3200" b="0" strike="noStrike" spc="-1" dirty="0">
              <a:latin typeface="Calibri"/>
            </a:endParaRPr>
          </a:p>
        </p:txBody>
      </p:sp>
      <p:pic>
        <p:nvPicPr>
          <p:cNvPr id="3" name="Imagen 2">
            <a:hlinkClick r:id="rId3"/>
            <a:extLst>
              <a:ext uri="{FF2B5EF4-FFF2-40B4-BE49-F238E27FC236}">
                <a16:creationId xmlns:a16="http://schemas.microsoft.com/office/drawing/2014/main" xmlns="" id="{755327A0-0369-A73A-D031-BE8BAE6D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14" y="3027600"/>
            <a:ext cx="4102706" cy="313272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ítulo 1"/>
          <p:cNvSpPr/>
          <p:nvPr/>
        </p:nvSpPr>
        <p:spPr>
          <a:xfrm>
            <a:off x="1020600" y="558360"/>
            <a:ext cx="10331280" cy="141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PODEIS CONSULTAR…</a:t>
            </a:r>
            <a:endParaRPr lang="es-ES" sz="4400" b="0" strike="noStrike" spc="-1">
              <a:latin typeface="Calibri"/>
            </a:endParaRPr>
          </a:p>
        </p:txBody>
      </p:sp>
      <p:pic>
        <p:nvPicPr>
          <p:cNvPr id="776" name="Imagen 3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765720" y="3508920"/>
            <a:ext cx="4980600" cy="2244600"/>
          </a:xfrm>
          <a:prstGeom prst="rect">
            <a:avLst/>
          </a:prstGeom>
          <a:ln w="0">
            <a:noFill/>
          </a:ln>
        </p:spPr>
      </p:pic>
      <p:pic>
        <p:nvPicPr>
          <p:cNvPr id="777" name="Imagen 4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5905800" y="1972080"/>
            <a:ext cx="2752920" cy="2505960"/>
          </a:xfrm>
          <a:prstGeom prst="rect">
            <a:avLst/>
          </a:prstGeom>
          <a:ln w="0">
            <a:noFill/>
          </a:ln>
        </p:spPr>
      </p:pic>
      <p:pic>
        <p:nvPicPr>
          <p:cNvPr id="778" name="Imagen 5">
            <a:hlinkClick r:id="rId6"/>
          </p:cNvPr>
          <p:cNvPicPr/>
          <p:nvPr/>
        </p:nvPicPr>
        <p:blipFill>
          <a:blip r:embed="rId7"/>
          <a:stretch/>
        </p:blipFill>
        <p:spPr>
          <a:xfrm>
            <a:off x="8947800" y="986040"/>
            <a:ext cx="2741760" cy="2521440"/>
          </a:xfrm>
          <a:prstGeom prst="rect">
            <a:avLst/>
          </a:prstGeom>
          <a:ln w="0">
            <a:noFill/>
          </a:ln>
        </p:spPr>
      </p:pic>
      <p:pic>
        <p:nvPicPr>
          <p:cNvPr id="2" name="Imagen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235" y="5016267"/>
            <a:ext cx="5433309" cy="81499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ítulo 1"/>
          <p:cNvSpPr/>
          <p:nvPr/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Y recuerda….</a:t>
            </a:r>
            <a:endParaRPr lang="es-ES" sz="4400" b="0" strike="noStrike" spc="-1">
              <a:latin typeface="Calibri"/>
            </a:endParaRPr>
          </a:p>
        </p:txBody>
      </p:sp>
      <p:sp>
        <p:nvSpPr>
          <p:cNvPr id="780" name="Pergamino horizontal 3"/>
          <p:cNvSpPr/>
          <p:nvPr/>
        </p:nvSpPr>
        <p:spPr>
          <a:xfrm>
            <a:off x="1861560" y="1152720"/>
            <a:ext cx="7336080" cy="4255560"/>
          </a:xfrm>
          <a:prstGeom prst="horizontalScroll">
            <a:avLst>
              <a:gd name="adj" fmla="val 12500"/>
            </a:avLst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1" name="CuadroTexto 4"/>
          <p:cNvSpPr/>
          <p:nvPr/>
        </p:nvSpPr>
        <p:spPr>
          <a:xfrm>
            <a:off x="2623320" y="1705680"/>
            <a:ext cx="6258600" cy="338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5400" b="0" strike="noStrike" spc="-1">
                <a:solidFill>
                  <a:srgbClr val="000000"/>
                </a:solidFill>
                <a:latin typeface="Elephant"/>
                <a:ea typeface="DejaVu Sans"/>
              </a:rPr>
              <a:t>Que lo que decidas hacer sea lo que te hace feliz</a:t>
            </a:r>
            <a:endParaRPr lang="es-ES" sz="5400" b="0" strike="noStrike" spc="-1">
              <a:latin typeface="Calibri"/>
            </a:endParaRPr>
          </a:p>
        </p:txBody>
      </p:sp>
      <p:pic>
        <p:nvPicPr>
          <p:cNvPr id="782" name="Imagen 5"/>
          <p:cNvPicPr/>
          <p:nvPr/>
        </p:nvPicPr>
        <p:blipFill>
          <a:blip r:embed="rId2"/>
          <a:stretch/>
        </p:blipFill>
        <p:spPr>
          <a:xfrm>
            <a:off x="8882640" y="5122080"/>
            <a:ext cx="2781000" cy="109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Freeform: Shape 7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6" name="Freeform: Shape 9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Rectangle 11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8" name="Imagen 53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sp>
        <p:nvSpPr>
          <p:cNvPr id="539" name="Freeform: Shape 13"/>
          <p:cNvSpPr/>
          <p:nvPr/>
        </p:nvSpPr>
        <p:spPr>
          <a:xfrm rot="256800">
            <a:off x="573480" y="3704040"/>
            <a:ext cx="5985720" cy="3044520"/>
          </a:xfrm>
          <a:custGeom>
            <a:avLst/>
            <a:gdLst/>
            <a:ahLst/>
            <a:cxnLst/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Freeform: Shape 15"/>
          <p:cNvSpPr/>
          <p:nvPr/>
        </p:nvSpPr>
        <p:spPr>
          <a:xfrm rot="256800">
            <a:off x="544320" y="3752280"/>
            <a:ext cx="5985720" cy="3044520"/>
          </a:xfrm>
          <a:custGeom>
            <a:avLst/>
            <a:gdLst/>
            <a:ahLst/>
            <a:cxnLst/>
            <a:rect l="l" t="t" r="r" b="b"/>
            <a:pathLst>
              <a:path w="961601" h="725962">
                <a:moveTo>
                  <a:pt x="284667" y="725962"/>
                </a:moveTo>
                <a:cubicBezTo>
                  <a:pt x="313242" y="686910"/>
                  <a:pt x="340657" y="666797"/>
                  <a:pt x="430018" y="637285"/>
                </a:cubicBezTo>
                <a:cubicBezTo>
                  <a:pt x="519379" y="607773"/>
                  <a:pt x="700342" y="633664"/>
                  <a:pt x="820834" y="548891"/>
                </a:cubicBezTo>
                <a:cubicBezTo>
                  <a:pt x="941325" y="464119"/>
                  <a:pt x="978945" y="348264"/>
                  <a:pt x="954560" y="257809"/>
                </a:cubicBezTo>
                <a:cubicBezTo>
                  <a:pt x="930175" y="167354"/>
                  <a:pt x="880075" y="31018"/>
                  <a:pt x="674525" y="6158"/>
                </a:cubicBezTo>
                <a:cubicBezTo>
                  <a:pt x="468976" y="-18702"/>
                  <a:pt x="105460" y="25908"/>
                  <a:pt x="15300" y="247141"/>
                </a:cubicBezTo>
                <a:cubicBezTo>
                  <a:pt x="-20133" y="410209"/>
                  <a:pt x="-9465" y="576801"/>
                  <a:pt x="217325" y="651191"/>
                </a:cubicBezTo>
                <a:cubicBezTo>
                  <a:pt x="270475" y="669193"/>
                  <a:pt x="284667" y="725962"/>
                  <a:pt x="284667" y="72596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Título 1"/>
          <p:cNvSpPr/>
          <p:nvPr/>
        </p:nvSpPr>
        <p:spPr>
          <a:xfrm>
            <a:off x="858960" y="4044600"/>
            <a:ext cx="5110920" cy="14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strike="noStrike" spc="86">
                <a:solidFill>
                  <a:srgbClr val="000000"/>
                </a:solidFill>
                <a:latin typeface="Century"/>
                <a:ea typeface="DejaVu Sans"/>
              </a:rPr>
              <a:t>Bachillerato</a:t>
            </a:r>
            <a:endParaRPr lang="es-ES" sz="48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ítulo 1"/>
          <p:cNvSpPr/>
          <p:nvPr/>
        </p:nvSpPr>
        <p:spPr>
          <a:xfrm>
            <a:off x="1132200" y="558360"/>
            <a:ext cx="10220040" cy="11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2800" b="1" strike="noStrike" spc="86">
                <a:solidFill>
                  <a:srgbClr val="2B66B3"/>
                </a:solidFill>
                <a:latin typeface="Arial"/>
                <a:ea typeface="DejaVu Sans"/>
              </a:rPr>
              <a:t>¿Qué HAY QUE TENER EN CUENTA PARA ELEGIR MODALIDAD?</a:t>
            </a:r>
            <a:endParaRPr lang="es-ES" sz="2800" b="0" strike="noStrike" spc="-1">
              <a:latin typeface="Calibri"/>
            </a:endParaRPr>
          </a:p>
        </p:txBody>
      </p:sp>
      <p:sp>
        <p:nvSpPr>
          <p:cNvPr id="543" name="Rectángulo 3"/>
          <p:cNvSpPr/>
          <p:nvPr/>
        </p:nvSpPr>
        <p:spPr>
          <a:xfrm>
            <a:off x="794520" y="1666080"/>
            <a:ext cx="10383120" cy="1293120"/>
          </a:xfrm>
          <a:prstGeom prst="rect">
            <a:avLst/>
          </a:prstGeom>
          <a:solidFill>
            <a:srgbClr val="38B698"/>
          </a:solidFill>
          <a:ln>
            <a:solidFill>
              <a:srgbClr val="298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u="sng" strike="noStrike" spc="-1">
                <a:solidFill>
                  <a:srgbClr val="FFFFFF"/>
                </a:solidFill>
                <a:uFillTx/>
                <a:latin typeface="The Hand"/>
                <a:ea typeface="DejaVu Sans"/>
              </a:rPr>
              <a:t>TUS INTERESES Y HABILIDADES: </a:t>
            </a:r>
            <a:r>
              <a:rPr lang="es-ES" sz="1800" b="0" strike="noStrike" spc="-1">
                <a:solidFill>
                  <a:srgbClr val="FFFFFF"/>
                </a:solidFill>
                <a:latin typeface="The Hand"/>
                <a:ea typeface="DejaVu Sans"/>
              </a:rPr>
              <a:t>Piensa en las asignaturas que  ya has cursado y en cuales se te dan mejor y te gustan mas. Fuera del ámbito académico piensa en lo que te motiva, en lo que te sientes a gusto haciendo o piensas que te gustaría hacer. 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44" name="Rectángulo 5"/>
          <p:cNvSpPr/>
          <p:nvPr/>
        </p:nvSpPr>
        <p:spPr>
          <a:xfrm>
            <a:off x="794520" y="3049780"/>
            <a:ext cx="10437480" cy="1217520"/>
          </a:xfrm>
          <a:prstGeom prst="rect">
            <a:avLst/>
          </a:prstGeom>
          <a:solidFill>
            <a:srgbClr val="DE3A6D"/>
          </a:solidFill>
          <a:ln>
            <a:solidFill>
              <a:srgbClr val="A42A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u="sng" strike="noStrike" spc="-1">
                <a:solidFill>
                  <a:srgbClr val="FFFFFF"/>
                </a:solidFill>
                <a:uFillTx/>
                <a:latin typeface="The Hand"/>
                <a:ea typeface="DejaVu Sans"/>
              </a:rPr>
              <a:t>ASIGNATURAS DE CADA MODALIDAD: </a:t>
            </a:r>
            <a:r>
              <a:rPr lang="es-ES" sz="1800" b="0" strike="noStrike" spc="-1">
                <a:solidFill>
                  <a:srgbClr val="FFFFFF"/>
                </a:solidFill>
                <a:latin typeface="The Hand"/>
                <a:ea typeface="DejaVu Sans"/>
              </a:rPr>
              <a:t>ten en cuenta que en cualquier centro educativo se impartirán unas materias obligatorias, pero que hay otras optativas que variarán en función del centro.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45" name="Rectángulo 6"/>
          <p:cNvSpPr/>
          <p:nvPr/>
        </p:nvSpPr>
        <p:spPr>
          <a:xfrm>
            <a:off x="794520" y="4484880"/>
            <a:ext cx="10383120" cy="1337040"/>
          </a:xfrm>
          <a:prstGeom prst="rect">
            <a:avLst/>
          </a:prstGeom>
          <a:solidFill>
            <a:srgbClr val="31A7C7"/>
          </a:solidFill>
          <a:ln>
            <a:solidFill>
              <a:srgbClr val="247B9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u="sng" strike="noStrike" spc="-1">
                <a:solidFill>
                  <a:srgbClr val="FFFFFF"/>
                </a:solidFill>
                <a:uFillTx/>
                <a:latin typeface="The Hand"/>
                <a:ea typeface="DejaVu Sans"/>
              </a:rPr>
              <a:t>GRADOS UNIVERSITARIOS/FP GRADO SUPERIOR QUE TE INTERESAN: </a:t>
            </a:r>
            <a:r>
              <a:rPr lang="es-ES" sz="1800" b="0" strike="noStrike" spc="-1">
                <a:solidFill>
                  <a:srgbClr val="FFFFFF"/>
                </a:solidFill>
                <a:latin typeface="The Hand"/>
                <a:ea typeface="DejaVu Sans"/>
              </a:rPr>
              <a:t>en el caso de que dudes entre estudios de varios ámbitos, deberás buscar la modalidad que te permita acceder mejor a los diferentes estudios o mejor te prepare para lo que te gustaría hacer.</a:t>
            </a:r>
            <a:endParaRPr lang="es-ES" sz="18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ítulo 1"/>
          <p:cNvSpPr/>
          <p:nvPr/>
        </p:nvSpPr>
        <p:spPr>
          <a:xfrm>
            <a:off x="605880" y="28800"/>
            <a:ext cx="8595360" cy="131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En que consiste el BACHILLERATO…</a:t>
            </a:r>
            <a:endParaRPr lang="es-ES" sz="3600" b="0" strike="noStrike" spc="-1">
              <a:latin typeface="Calibri"/>
            </a:endParaRPr>
          </a:p>
        </p:txBody>
      </p:sp>
      <p:sp>
        <p:nvSpPr>
          <p:cNvPr id="547" name="Elipse 3"/>
          <p:cNvSpPr/>
          <p:nvPr/>
        </p:nvSpPr>
        <p:spPr>
          <a:xfrm>
            <a:off x="450720" y="1345320"/>
            <a:ext cx="3080880" cy="3107880"/>
          </a:xfrm>
          <a:prstGeom prst="ellipse">
            <a:avLst/>
          </a:prstGeom>
          <a:solidFill>
            <a:srgbClr val="E6B91E"/>
          </a:solidFill>
          <a:ln>
            <a:solidFill>
              <a:srgbClr val="64510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</p:sp>
      <p:sp>
        <p:nvSpPr>
          <p:cNvPr id="548" name="CuadroTexto 4"/>
          <p:cNvSpPr/>
          <p:nvPr/>
        </p:nvSpPr>
        <p:spPr>
          <a:xfrm>
            <a:off x="995040" y="1780920"/>
            <a:ext cx="213264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MODALIDADES: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Ciencias y tecnología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Humanidades en Ciencias Sociales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Artes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49" name="Flecha: a la derecha 5"/>
          <p:cNvSpPr/>
          <p:nvPr/>
        </p:nvSpPr>
        <p:spPr>
          <a:xfrm>
            <a:off x="3211920" y="2417760"/>
            <a:ext cx="1390680" cy="46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0C226"/>
          </a:solidFill>
          <a:ln>
            <a:solidFill>
              <a:srgbClr val="3F5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0" name="Elipse 6"/>
          <p:cNvSpPr/>
          <p:nvPr/>
        </p:nvSpPr>
        <p:spPr>
          <a:xfrm>
            <a:off x="4764960" y="1929960"/>
            <a:ext cx="1766880" cy="1238760"/>
          </a:xfrm>
          <a:prstGeom prst="ellipse">
            <a:avLst/>
          </a:prstGeom>
          <a:gradFill rotWithShape="0">
            <a:gsLst>
              <a:gs pos="0">
                <a:srgbClr val="FFEAC7"/>
              </a:gs>
              <a:gs pos="100000">
                <a:srgbClr val="FFF7E9"/>
              </a:gs>
            </a:gsLst>
            <a:lin ang="16200000"/>
          </a:gradFill>
          <a:ln>
            <a:solidFill>
              <a:srgbClr val="E5B718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51" name="CuadroTexto 7"/>
          <p:cNvSpPr/>
          <p:nvPr/>
        </p:nvSpPr>
        <p:spPr>
          <a:xfrm>
            <a:off x="5049360" y="2112480"/>
            <a:ext cx="14821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 dos itinerarios cada una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52" name="Flecha: a la derecha 11"/>
          <p:cNvSpPr/>
          <p:nvPr/>
        </p:nvSpPr>
        <p:spPr>
          <a:xfrm>
            <a:off x="6415920" y="2407680"/>
            <a:ext cx="848880" cy="283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0C226"/>
          </a:solidFill>
          <a:ln>
            <a:solidFill>
              <a:srgbClr val="3F5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3" name="Elipse 12"/>
          <p:cNvSpPr/>
          <p:nvPr/>
        </p:nvSpPr>
        <p:spPr>
          <a:xfrm>
            <a:off x="7338960" y="1411200"/>
            <a:ext cx="2106720" cy="1238760"/>
          </a:xfrm>
          <a:prstGeom prst="ellipse">
            <a:avLst/>
          </a:prstGeom>
          <a:solidFill>
            <a:srgbClr val="E6B91E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554" name="CuadroTexto 13"/>
          <p:cNvSpPr/>
          <p:nvPr/>
        </p:nvSpPr>
        <p:spPr>
          <a:xfrm>
            <a:off x="7485480" y="1483200"/>
            <a:ext cx="207144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Ciencias de salud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Científico-Tecnológico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55" name="Elipse 15"/>
          <p:cNvSpPr/>
          <p:nvPr/>
        </p:nvSpPr>
        <p:spPr>
          <a:xfrm>
            <a:off x="7130160" y="2731320"/>
            <a:ext cx="2604600" cy="1238760"/>
          </a:xfrm>
          <a:prstGeom prst="ellipse">
            <a:avLst/>
          </a:prstGeom>
          <a:solidFill>
            <a:srgbClr val="E76618"/>
          </a:solidFill>
          <a:ln>
            <a:solidFill>
              <a:srgbClr val="652C0A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556" name="CuadroTexto 16"/>
          <p:cNvSpPr/>
          <p:nvPr/>
        </p:nvSpPr>
        <p:spPr>
          <a:xfrm>
            <a:off x="7482960" y="2801880"/>
            <a:ext cx="18889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Humanidades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Ciencias sociales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57" name="Elipse 17"/>
          <p:cNvSpPr/>
          <p:nvPr/>
        </p:nvSpPr>
        <p:spPr>
          <a:xfrm>
            <a:off x="7338960" y="3971520"/>
            <a:ext cx="2395440" cy="1474200"/>
          </a:xfrm>
          <a:prstGeom prst="ellipse">
            <a:avLst/>
          </a:prstGeom>
          <a:gradFill rotWithShape="0">
            <a:gsLst>
              <a:gs pos="0">
                <a:srgbClr val="C19600"/>
              </a:gs>
              <a:gs pos="100000">
                <a:srgbClr val="FBC300"/>
              </a:gs>
            </a:gsLst>
            <a:lin ang="16200000"/>
          </a:gradFill>
          <a:ln w="0"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</p:sp>
      <p:sp>
        <p:nvSpPr>
          <p:cNvPr id="558" name="CuadroTexto 18"/>
          <p:cNvSpPr/>
          <p:nvPr/>
        </p:nvSpPr>
        <p:spPr>
          <a:xfrm>
            <a:off x="7650360" y="4206960"/>
            <a:ext cx="17953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Artes escénicas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Artes plásticas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59" name="Flecha: hacia abajo 19"/>
          <p:cNvSpPr/>
          <p:nvPr/>
        </p:nvSpPr>
        <p:spPr>
          <a:xfrm>
            <a:off x="1829520" y="4475880"/>
            <a:ext cx="464040" cy="923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0C226"/>
          </a:solidFill>
          <a:ln>
            <a:solidFill>
              <a:srgbClr val="3F5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0" name="Elipse 20"/>
          <p:cNvSpPr/>
          <p:nvPr/>
        </p:nvSpPr>
        <p:spPr>
          <a:xfrm>
            <a:off x="1049040" y="5394600"/>
            <a:ext cx="2051280" cy="923400"/>
          </a:xfrm>
          <a:prstGeom prst="ellipse">
            <a:avLst/>
          </a:prstGeom>
          <a:gradFill rotWithShape="0">
            <a:gsLst>
              <a:gs pos="0">
                <a:srgbClr val="DFFFBC"/>
              </a:gs>
              <a:gs pos="100000">
                <a:srgbClr val="F2FFE5"/>
              </a:gs>
            </a:gsLst>
            <a:lin ang="16200000"/>
          </a:gradFill>
          <a:ln>
            <a:solidFill>
              <a:srgbClr val="8DC121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1" name="CuadroTexto 21"/>
          <p:cNvSpPr/>
          <p:nvPr/>
        </p:nvSpPr>
        <p:spPr>
          <a:xfrm>
            <a:off x="1421640" y="5634000"/>
            <a:ext cx="1624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 CURSOS</a:t>
            </a:r>
            <a:endParaRPr lang="es-ES" sz="1800" b="0" strike="noStrike" spc="-1">
              <a:latin typeface="Calibri"/>
            </a:endParaRPr>
          </a:p>
        </p:txBody>
      </p:sp>
      <p:sp>
        <p:nvSpPr>
          <p:cNvPr id="562" name="Flecha: curvada hacia abajo 23"/>
          <p:cNvSpPr/>
          <p:nvPr/>
        </p:nvSpPr>
        <p:spPr>
          <a:xfrm>
            <a:off x="3252600" y="3263040"/>
            <a:ext cx="1973520" cy="11066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0C226"/>
          </a:solidFill>
          <a:ln>
            <a:solidFill>
              <a:srgbClr val="3F5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3" name="Rectángulo: esquinas redondeadas 24"/>
          <p:cNvSpPr/>
          <p:nvPr/>
        </p:nvSpPr>
        <p:spPr>
          <a:xfrm>
            <a:off x="3628440" y="4393800"/>
            <a:ext cx="3080880" cy="17283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86B1F"/>
              </a:gs>
              <a:gs pos="100000">
                <a:srgbClr val="F1A374"/>
              </a:gs>
            </a:gsLst>
            <a:lin ang="162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CuadroTexto 25"/>
          <p:cNvSpPr/>
          <p:nvPr/>
        </p:nvSpPr>
        <p:spPr>
          <a:xfrm>
            <a:off x="3716280" y="4470840"/>
            <a:ext cx="299304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Con título de Bachillerato: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PAU y Universidad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CF Grado Superior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Oposiciones</a:t>
            </a:r>
            <a:endParaRPr lang="es-ES" sz="1800" b="0" strike="noStrike" spc="-1">
              <a:latin typeface="Calibri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s-E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Mundo laboral</a:t>
            </a:r>
            <a:endParaRPr lang="es-ES" sz="18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Freeform: Shape 11"/>
          <p:cNvSpPr/>
          <p:nvPr/>
        </p:nvSpPr>
        <p:spPr>
          <a:xfrm rot="21133800" flipH="1">
            <a:off x="974520" y="48024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Freeform: Shape 13"/>
          <p:cNvSpPr/>
          <p:nvPr/>
        </p:nvSpPr>
        <p:spPr>
          <a:xfrm rot="21133800" flipH="1">
            <a:off x="1007640" y="455400"/>
            <a:ext cx="9376560" cy="5237640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Rectangle 15"/>
          <p:cNvSpPr/>
          <p:nvPr/>
        </p:nvSpPr>
        <p:spPr>
          <a:xfrm>
            <a:off x="0" y="0"/>
            <a:ext cx="12190320" cy="6856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8" name="Freeform: Shape 17"/>
          <p:cNvSpPr/>
          <p:nvPr/>
        </p:nvSpPr>
        <p:spPr>
          <a:xfrm rot="10800000">
            <a:off x="555480" y="547920"/>
            <a:ext cx="7128360" cy="5670000"/>
          </a:xfrm>
          <a:custGeom>
            <a:avLst/>
            <a:gdLst/>
            <a:ahLst/>
            <a:cxnLst/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9" name="Freeform: Shape 19"/>
          <p:cNvSpPr/>
          <p:nvPr/>
        </p:nvSpPr>
        <p:spPr>
          <a:xfrm>
            <a:off x="7502400" y="1021680"/>
            <a:ext cx="4296240" cy="3853080"/>
          </a:xfrm>
          <a:custGeom>
            <a:avLst/>
            <a:gdLst/>
            <a:ahLst/>
            <a:cxnLst/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Freeform: Shape 21"/>
          <p:cNvSpPr/>
          <p:nvPr/>
        </p:nvSpPr>
        <p:spPr>
          <a:xfrm>
            <a:off x="7502400" y="1108800"/>
            <a:ext cx="4296240" cy="3853080"/>
          </a:xfrm>
          <a:custGeom>
            <a:avLst/>
            <a:gdLst/>
            <a:ahLst/>
            <a:cxnLst/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Título 1"/>
          <p:cNvSpPr/>
          <p:nvPr/>
        </p:nvSpPr>
        <p:spPr>
          <a:xfrm>
            <a:off x="7926480" y="1407240"/>
            <a:ext cx="3328200" cy="29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strike="noStrike" spc="86">
                <a:solidFill>
                  <a:srgbClr val="B41E4D"/>
                </a:solidFill>
                <a:latin typeface="Century"/>
                <a:ea typeface="DejaVu Sans"/>
              </a:rPr>
              <a:t>Modalidades (IES Manuel de Falla)</a:t>
            </a:r>
            <a:r>
              <a:rPr lang="en-US" sz="4800" b="1" strike="noStrike" spc="86">
                <a:solidFill>
                  <a:srgbClr val="000000"/>
                </a:solidFill>
                <a:latin typeface="The Serif Hand"/>
                <a:ea typeface="DejaVu Sans"/>
              </a:rPr>
              <a:t> </a:t>
            </a:r>
            <a:endParaRPr lang="es-ES" sz="4800" b="0" strike="noStrike" spc="-1">
              <a:latin typeface="Calibri"/>
            </a:endParaRPr>
          </a:p>
        </p:txBody>
      </p:sp>
      <p:pic>
        <p:nvPicPr>
          <p:cNvPr id="572" name="Imagen 5" descr="Imagen que contiene Icono&#10;&#10;Descripción generada automáticamente"/>
          <p:cNvPicPr/>
          <p:nvPr/>
        </p:nvPicPr>
        <p:blipFill>
          <a:blip r:embed="rId2"/>
          <a:stretch/>
        </p:blipFill>
        <p:spPr>
          <a:xfrm>
            <a:off x="932760" y="1025280"/>
            <a:ext cx="3050280" cy="2211120"/>
          </a:xfrm>
          <a:prstGeom prst="rect">
            <a:avLst/>
          </a:prstGeom>
          <a:ln w="0">
            <a:noFill/>
          </a:ln>
        </p:spPr>
      </p:pic>
      <p:pic>
        <p:nvPicPr>
          <p:cNvPr id="573" name="Imagen 6"/>
          <p:cNvPicPr/>
          <p:nvPr/>
        </p:nvPicPr>
        <p:blipFill>
          <a:blip r:embed="rId3"/>
          <a:stretch/>
        </p:blipFill>
        <p:spPr>
          <a:xfrm>
            <a:off x="4299480" y="910800"/>
            <a:ext cx="2325600" cy="2325600"/>
          </a:xfrm>
          <a:prstGeom prst="rect">
            <a:avLst/>
          </a:prstGeom>
          <a:ln w="0">
            <a:noFill/>
          </a:ln>
        </p:spPr>
      </p:pic>
      <p:pic>
        <p:nvPicPr>
          <p:cNvPr id="574" name="Imagen 4" descr="Texto&#10;&#10;Descripción generada automáticamente"/>
          <p:cNvPicPr/>
          <p:nvPr/>
        </p:nvPicPr>
        <p:blipFill>
          <a:blip r:embed="rId4"/>
          <a:stretch/>
        </p:blipFill>
        <p:spPr>
          <a:xfrm>
            <a:off x="2614680" y="3680640"/>
            <a:ext cx="3050280" cy="196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ítulo 1"/>
          <p:cNvSpPr/>
          <p:nvPr/>
        </p:nvSpPr>
        <p:spPr>
          <a:xfrm>
            <a:off x="1382400" y="558360"/>
            <a:ext cx="9969480" cy="52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6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s-ES" sz="4800" b="1" strike="noStrike" spc="86">
                <a:solidFill>
                  <a:srgbClr val="2B66B3"/>
                </a:solidFill>
                <a:latin typeface="The Serif Hand"/>
                <a:ea typeface="DejaVu Sans"/>
              </a:rPr>
              <a:t>1º DE BACHILLERATO</a:t>
            </a:r>
            <a:endParaRPr lang="es-ES" sz="4800" b="0" strike="noStrike" spc="-1">
              <a:latin typeface="Calibri"/>
            </a:endParaRPr>
          </a:p>
        </p:txBody>
      </p:sp>
      <p:pic>
        <p:nvPicPr>
          <p:cNvPr id="576" name="Imagen 2"/>
          <p:cNvPicPr/>
          <p:nvPr/>
        </p:nvPicPr>
        <p:blipFill>
          <a:blip r:embed="rId2"/>
          <a:stretch/>
        </p:blipFill>
        <p:spPr>
          <a:xfrm>
            <a:off x="1023257" y="1013846"/>
            <a:ext cx="9088783" cy="5272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1146</Words>
  <Application>Microsoft Office PowerPoint</Application>
  <PresentationFormat>Panorámica</PresentationFormat>
  <Paragraphs>202</Paragraphs>
  <Slides>43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43</vt:i4>
      </vt:variant>
    </vt:vector>
  </HeadingPairs>
  <TitlesOfParts>
    <vt:vector size="68" baseType="lpstr">
      <vt:lpstr>Arial</vt:lpstr>
      <vt:lpstr>Arial,Sans-Serif</vt:lpstr>
      <vt:lpstr>Calibri</vt:lpstr>
      <vt:lpstr>Century</vt:lpstr>
      <vt:lpstr>DejaVu Sans</vt:lpstr>
      <vt:lpstr>Elephant</vt:lpstr>
      <vt:lpstr>Lucida Handwriting</vt:lpstr>
      <vt:lpstr>StarSymbol</vt:lpstr>
      <vt:lpstr>Symbol</vt:lpstr>
      <vt:lpstr>The Hand</vt:lpstr>
      <vt:lpstr>The Serif Hand</vt:lpstr>
      <vt:lpstr>Times New Roman</vt:lpstr>
      <vt:lpstr>Trebuchet MS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DISTRIBUCIÓN HORARIA</vt:lpstr>
      <vt:lpstr>DISTRIBUCIÓN HORARIA</vt:lpstr>
      <vt:lpstr>Presentación de PowerPoint</vt:lpstr>
      <vt:lpstr>DISTRIBUCIÓN HORARIA</vt:lpstr>
      <vt:lpstr>DISTRIBUCIÓN HORARIA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Oliveros Granado, Cristina</dc:creator>
  <dc:description/>
  <cp:lastModifiedBy>Oliveros Granado, Cristina</cp:lastModifiedBy>
  <cp:revision>418</cp:revision>
  <cp:lastPrinted>2023-03-27T08:40:36Z</cp:lastPrinted>
  <dcterms:created xsi:type="dcterms:W3CDTF">2023-01-11T12:08:06Z</dcterms:created>
  <dcterms:modified xsi:type="dcterms:W3CDTF">2026-05-12T10:48:47Z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1</vt:r8>
  </property>
  <property fmtid="{D5CDD505-2E9C-101B-9397-08002B2CF9AE}" pid="3" name="PresentationFormat">
    <vt:lpwstr>Panorámica</vt:lpwstr>
  </property>
  <property fmtid="{D5CDD505-2E9C-101B-9397-08002B2CF9AE}" pid="4" name="Slides">
    <vt:r8>51</vt:r8>
  </property>
</Properties>
</file>