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610" r:id="rId3"/>
    <p:sldId id="565" r:id="rId4"/>
    <p:sldId id="566" r:id="rId5"/>
    <p:sldId id="568" r:id="rId6"/>
    <p:sldId id="573" r:id="rId7"/>
    <p:sldId id="569" r:id="rId8"/>
    <p:sldId id="570" r:id="rId9"/>
    <p:sldId id="425" r:id="rId10"/>
    <p:sldId id="427" r:id="rId11"/>
    <p:sldId id="428" r:id="rId12"/>
    <p:sldId id="429" r:id="rId13"/>
    <p:sldId id="430" r:id="rId14"/>
    <p:sldId id="434" r:id="rId15"/>
    <p:sldId id="435" r:id="rId16"/>
    <p:sldId id="436" r:id="rId17"/>
    <p:sldId id="609" r:id="rId18"/>
    <p:sldId id="581" r:id="rId19"/>
    <p:sldId id="437" r:id="rId20"/>
    <p:sldId id="438" r:id="rId21"/>
    <p:sldId id="440" r:id="rId22"/>
    <p:sldId id="584" r:id="rId23"/>
    <p:sldId id="586" r:id="rId24"/>
    <p:sldId id="587" r:id="rId25"/>
    <p:sldId id="588" r:id="rId26"/>
    <p:sldId id="589" r:id="rId27"/>
    <p:sldId id="590" r:id="rId28"/>
    <p:sldId id="591" r:id="rId29"/>
    <p:sldId id="592" r:id="rId30"/>
    <p:sldId id="444" r:id="rId31"/>
    <p:sldId id="445" r:id="rId32"/>
    <p:sldId id="446" r:id="rId33"/>
    <p:sldId id="451" r:id="rId34"/>
    <p:sldId id="452" r:id="rId35"/>
    <p:sldId id="456" r:id="rId36"/>
    <p:sldId id="457" r:id="rId37"/>
    <p:sldId id="458" r:id="rId38"/>
    <p:sldId id="459" r:id="rId39"/>
    <p:sldId id="460" r:id="rId40"/>
    <p:sldId id="462" r:id="rId41"/>
    <p:sldId id="595" r:id="rId42"/>
    <p:sldId id="463" r:id="rId43"/>
    <p:sldId id="464" r:id="rId44"/>
    <p:sldId id="465" r:id="rId45"/>
    <p:sldId id="538" r:id="rId46"/>
    <p:sldId id="539" r:id="rId47"/>
    <p:sldId id="611" r:id="rId48"/>
    <p:sldId id="540" r:id="rId49"/>
    <p:sldId id="597" r:id="rId50"/>
    <p:sldId id="599" r:id="rId51"/>
    <p:sldId id="600" r:id="rId52"/>
    <p:sldId id="541" r:id="rId53"/>
    <p:sldId id="542" r:id="rId54"/>
    <p:sldId id="543" r:id="rId55"/>
    <p:sldId id="575" r:id="rId56"/>
    <p:sldId id="603" r:id="rId57"/>
    <p:sldId id="604" r:id="rId58"/>
    <p:sldId id="605" r:id="rId59"/>
    <p:sldId id="606" r:id="rId60"/>
    <p:sldId id="545" r:id="rId61"/>
    <p:sldId id="471" r:id="rId62"/>
    <p:sldId id="472" r:id="rId63"/>
    <p:sldId id="473" r:id="rId64"/>
    <p:sldId id="580" r:id="rId65"/>
    <p:sldId id="576" r:id="rId66"/>
    <p:sldId id="474" r:id="rId67"/>
    <p:sldId id="476" r:id="rId68"/>
    <p:sldId id="477" r:id="rId69"/>
    <p:sldId id="478" r:id="rId70"/>
    <p:sldId id="607" r:id="rId71"/>
    <p:sldId id="608" r:id="rId72"/>
    <p:sldId id="486" r:id="rId73"/>
    <p:sldId id="553" r:id="rId74"/>
    <p:sldId id="552" r:id="rId75"/>
    <p:sldId id="563" r:id="rId76"/>
    <p:sldId id="564" r:id="rId77"/>
    <p:sldId id="526" r:id="rId78"/>
    <p:sldId id="422" r:id="rId79"/>
    <p:sldId id="423" r:id="rId80"/>
    <p:sldId id="424" r:id="rId81"/>
    <p:sldId id="582" r:id="rId82"/>
    <p:sldId id="583" r:id="rId83"/>
    <p:sldId id="335" r:id="rId84"/>
    <p:sldId id="578" r:id="rId85"/>
    <p:sldId id="593" r:id="rId8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www.uam.es/personal_pdi/psicologia/cgil/eto%20y%20neuro/Tirapu-Ustarroz_2007.pdf" TargetMode="External"/><Relationship Id="rId2" Type="http://schemas.openxmlformats.org/officeDocument/2006/relationships/hyperlink" Target="http://desafiandoalautismo.org/wp-content/uploads/2011/09/bfS01S147.pdf" TargetMode="External"/><Relationship Id="rId1" Type="http://schemas.openxmlformats.org/officeDocument/2006/relationships/hyperlink" Target="http://www.tandfonline.com/doi/pdf/10.1174/021037007781787462"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79202-C743-4951-B416-32D8BADA1602}"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es-ES"/>
        </a:p>
      </dgm:t>
    </dgm:pt>
    <dgm:pt modelId="{1D96BAF0-5151-4C96-9565-EAD8BE778093}">
      <dgm:prSet phldrT="[Texto]">
        <dgm:style>
          <a:lnRef idx="2">
            <a:schemeClr val="dk1"/>
          </a:lnRef>
          <a:fillRef idx="1">
            <a:schemeClr val="lt1"/>
          </a:fillRef>
          <a:effectRef idx="0">
            <a:schemeClr val="dk1"/>
          </a:effectRef>
          <a:fontRef idx="minor">
            <a:schemeClr val="dk1"/>
          </a:fontRef>
        </dgm:style>
      </dgm:prSet>
      <dgm:spPr/>
      <dgm:t>
        <a:bodyPr/>
        <a:lstStyle/>
        <a:p>
          <a:r>
            <a:rPr lang="es-ES" dirty="0" smtClean="0">
              <a:solidFill>
                <a:schemeClr val="tx1"/>
              </a:solidFill>
              <a:latin typeface="Arial Narrow" panose="020B0606020202030204" pitchFamily="34" charset="0"/>
            </a:rPr>
            <a:t>TEA</a:t>
          </a:r>
          <a:endParaRPr lang="es-ES" dirty="0">
            <a:solidFill>
              <a:schemeClr val="tx1"/>
            </a:solidFill>
            <a:latin typeface="Arial Narrow" panose="020B0606020202030204" pitchFamily="34" charset="0"/>
          </a:endParaRPr>
        </a:p>
      </dgm:t>
    </dgm:pt>
    <dgm:pt modelId="{0AF5EC60-BFCE-4E69-9BC1-BCB254C957E4}" type="parTrans" cxnId="{4C01CBDB-B31A-47A0-95B8-EA14D585B558}">
      <dgm:prSet/>
      <dgm:spPr/>
      <dgm:t>
        <a:bodyPr/>
        <a:lstStyle/>
        <a:p>
          <a:endParaRPr lang="es-ES">
            <a:latin typeface="Arial Narrow" panose="020B0606020202030204" pitchFamily="34" charset="0"/>
          </a:endParaRPr>
        </a:p>
      </dgm:t>
    </dgm:pt>
    <dgm:pt modelId="{83563F6A-DDC4-4ECB-843A-D57FC9C7C19C}" type="sibTrans" cxnId="{4C01CBDB-B31A-47A0-95B8-EA14D585B558}">
      <dgm:prSet/>
      <dgm:spPr/>
      <dgm:t>
        <a:bodyPr/>
        <a:lstStyle/>
        <a:p>
          <a:endParaRPr lang="es-ES">
            <a:latin typeface="Arial Narrow" panose="020B0606020202030204" pitchFamily="34" charset="0"/>
          </a:endParaRPr>
        </a:p>
      </dgm:t>
    </dgm:pt>
    <dgm:pt modelId="{AAEADF6A-2863-4D4B-995C-2EE707066C00}">
      <dgm:prSet phldrT="[Texto]" custT="1">
        <dgm:style>
          <a:lnRef idx="2">
            <a:schemeClr val="dk1"/>
          </a:lnRef>
          <a:fillRef idx="1">
            <a:schemeClr val="lt1"/>
          </a:fillRef>
          <a:effectRef idx="0">
            <a:schemeClr val="dk1"/>
          </a:effectRef>
          <a:fontRef idx="minor">
            <a:schemeClr val="dk1"/>
          </a:fontRef>
        </dgm:style>
      </dgm:prSet>
      <dgm:spPr/>
      <dgm:t>
        <a:bodyPr/>
        <a:lstStyle/>
        <a:p>
          <a:r>
            <a:rPr lang="es-ES" sz="1900" b="1" dirty="0" smtClean="0">
              <a:solidFill>
                <a:schemeClr val="tx1"/>
              </a:solidFill>
              <a:latin typeface="Arial Narrow" panose="020B0606020202030204" pitchFamily="34" charset="0"/>
              <a:cs typeface="Arial" panose="020B0604020202020204" pitchFamily="34" charset="0"/>
            </a:rPr>
            <a:t>Coherencia Central</a:t>
          </a:r>
          <a:endParaRPr lang="es-ES" sz="1900" b="1" dirty="0">
            <a:solidFill>
              <a:schemeClr val="tx1"/>
            </a:solidFill>
            <a:latin typeface="Arial Narrow" panose="020B0606020202030204" pitchFamily="34" charset="0"/>
            <a:cs typeface="Arial" panose="020B0604020202020204" pitchFamily="34" charset="0"/>
          </a:endParaRPr>
        </a:p>
      </dgm:t>
      <dgm:extLst>
        <a:ext uri="{E40237B7-FDA0-4F09-8148-C483321AD2D9}">
          <dgm14:cNvPr xmlns="" xmlns:dgm14="http://schemas.microsoft.com/office/drawing/2010/diagram" id="0" name="">
            <a:hlinkClick xmlns:r="http://schemas.openxmlformats.org/officeDocument/2006/relationships" r:id="rId1"/>
          </dgm14:cNvPr>
        </a:ext>
      </dgm:extLst>
    </dgm:pt>
    <dgm:pt modelId="{78A02149-57D6-4727-B1D5-71796334E8AD}" type="parTrans" cxnId="{6DC63DDB-3C89-4D83-8790-3FB36106512E}">
      <dgm:prSet/>
      <dgm:spPr/>
      <dgm:t>
        <a:bodyPr/>
        <a:lstStyle/>
        <a:p>
          <a:endParaRPr lang="es-ES">
            <a:latin typeface="Arial Narrow" panose="020B0606020202030204" pitchFamily="34" charset="0"/>
          </a:endParaRPr>
        </a:p>
      </dgm:t>
    </dgm:pt>
    <dgm:pt modelId="{90012F73-A39C-4A06-9DCD-AC46F194E105}" type="sibTrans" cxnId="{6DC63DDB-3C89-4D83-8790-3FB36106512E}">
      <dgm:prSet/>
      <dgm:spPr/>
      <dgm:t>
        <a:bodyPr/>
        <a:lstStyle/>
        <a:p>
          <a:endParaRPr lang="es-ES">
            <a:latin typeface="Arial Narrow" panose="020B0606020202030204" pitchFamily="34" charset="0"/>
          </a:endParaRPr>
        </a:p>
      </dgm:t>
    </dgm:pt>
    <dgm:pt modelId="{392B5C36-4DFF-4B03-8496-23DC99CA6E6B}">
      <dgm:prSet phldrT="[Texto]" custT="1">
        <dgm:style>
          <a:lnRef idx="2">
            <a:schemeClr val="dk1"/>
          </a:lnRef>
          <a:fillRef idx="1">
            <a:schemeClr val="lt1"/>
          </a:fillRef>
          <a:effectRef idx="0">
            <a:schemeClr val="dk1"/>
          </a:effectRef>
          <a:fontRef idx="minor">
            <a:schemeClr val="dk1"/>
          </a:fontRef>
        </dgm:style>
      </dgm:prSet>
      <dgm:spPr/>
      <dgm:t>
        <a:bodyPr/>
        <a:lstStyle/>
        <a:p>
          <a:pPr algn="ctr"/>
          <a:r>
            <a:rPr lang="es-ES" sz="1900" b="1" dirty="0" smtClean="0">
              <a:solidFill>
                <a:schemeClr val="tx1"/>
              </a:solidFill>
              <a:latin typeface="Arial Narrow" panose="020B0606020202030204" pitchFamily="34" charset="0"/>
              <a:cs typeface="Arial" panose="020B0604020202020204" pitchFamily="34" charset="0"/>
            </a:rPr>
            <a:t>Función Ejecutiva</a:t>
          </a:r>
          <a:endParaRPr lang="es-ES" sz="1900" b="1" dirty="0">
            <a:solidFill>
              <a:schemeClr val="tx1"/>
            </a:solidFill>
            <a:latin typeface="Arial Narrow" panose="020B0606020202030204" pitchFamily="34" charset="0"/>
            <a:cs typeface="Arial" panose="020B0604020202020204" pitchFamily="34" charset="0"/>
          </a:endParaRPr>
        </a:p>
      </dgm:t>
      <dgm:extLst>
        <a:ext uri="{E40237B7-FDA0-4F09-8148-C483321AD2D9}">
          <dgm14:cNvPr xmlns="" xmlns:dgm14="http://schemas.microsoft.com/office/drawing/2010/diagram" id="0" name="">
            <a:hlinkClick xmlns:r="http://schemas.openxmlformats.org/officeDocument/2006/relationships" r:id="rId2"/>
          </dgm14:cNvPr>
        </a:ext>
      </dgm:extLst>
    </dgm:pt>
    <dgm:pt modelId="{F0A6B0E4-F880-4A58-9368-E0A8DF74A249}" type="parTrans" cxnId="{87339708-D02F-4AF8-A5C8-8FD68AB7E943}">
      <dgm:prSet/>
      <dgm:spPr/>
      <dgm:t>
        <a:bodyPr/>
        <a:lstStyle/>
        <a:p>
          <a:endParaRPr lang="es-ES">
            <a:latin typeface="Arial Narrow" panose="020B0606020202030204" pitchFamily="34" charset="0"/>
          </a:endParaRPr>
        </a:p>
      </dgm:t>
    </dgm:pt>
    <dgm:pt modelId="{A21BB10A-63B8-4708-AB17-92057849D2AA}" type="sibTrans" cxnId="{87339708-D02F-4AF8-A5C8-8FD68AB7E943}">
      <dgm:prSet/>
      <dgm:spPr/>
      <dgm:t>
        <a:bodyPr/>
        <a:lstStyle/>
        <a:p>
          <a:endParaRPr lang="es-ES">
            <a:latin typeface="Arial Narrow" panose="020B0606020202030204" pitchFamily="34" charset="0"/>
          </a:endParaRPr>
        </a:p>
      </dgm:t>
    </dgm:pt>
    <dgm:pt modelId="{DDA0D70F-58D3-4D01-AEDD-CFAC29427F0F}">
      <dgm:prSet phldrT="[Texto]" custT="1">
        <dgm:style>
          <a:lnRef idx="2">
            <a:schemeClr val="dk1"/>
          </a:lnRef>
          <a:fillRef idx="1">
            <a:schemeClr val="lt1"/>
          </a:fillRef>
          <a:effectRef idx="0">
            <a:schemeClr val="dk1"/>
          </a:effectRef>
          <a:fontRef idx="minor">
            <a:schemeClr val="dk1"/>
          </a:fontRef>
        </dgm:style>
      </dgm:prSet>
      <dgm:spPr/>
      <dgm:t>
        <a:bodyPr/>
        <a:lstStyle/>
        <a:p>
          <a:r>
            <a:rPr lang="es-ES" sz="1900" b="1" dirty="0" smtClean="0">
              <a:solidFill>
                <a:schemeClr val="tx1"/>
              </a:solidFill>
              <a:latin typeface="Arial Narrow" panose="020B0606020202030204" pitchFamily="34" charset="0"/>
              <a:cs typeface="Arial" panose="020B0604020202020204" pitchFamily="34" charset="0"/>
            </a:rPr>
            <a:t>Teoría de la Mente</a:t>
          </a:r>
          <a:endParaRPr lang="es-ES" sz="1900" b="1" dirty="0">
            <a:solidFill>
              <a:schemeClr val="tx1"/>
            </a:solidFill>
            <a:latin typeface="Arial Narrow" panose="020B0606020202030204" pitchFamily="34" charset="0"/>
            <a:cs typeface="Arial" panose="020B0604020202020204" pitchFamily="34" charset="0"/>
          </a:endParaRPr>
        </a:p>
      </dgm:t>
      <dgm:extLst>
        <a:ext uri="{E40237B7-FDA0-4F09-8148-C483321AD2D9}">
          <dgm14:cNvPr xmlns="" xmlns:dgm14="http://schemas.microsoft.com/office/drawing/2010/diagram" id="0" name="">
            <a:hlinkClick xmlns:r="http://schemas.openxmlformats.org/officeDocument/2006/relationships" r:id="rId3"/>
          </dgm14:cNvPr>
        </a:ext>
      </dgm:extLst>
    </dgm:pt>
    <dgm:pt modelId="{16D1C5FE-23DB-446D-812D-E33FAF578003}" type="parTrans" cxnId="{5BDD8E93-48DF-4A29-8621-5287BB268D82}">
      <dgm:prSet/>
      <dgm:spPr/>
      <dgm:t>
        <a:bodyPr/>
        <a:lstStyle/>
        <a:p>
          <a:endParaRPr lang="es-ES">
            <a:latin typeface="Arial Narrow" panose="020B0606020202030204" pitchFamily="34" charset="0"/>
          </a:endParaRPr>
        </a:p>
      </dgm:t>
    </dgm:pt>
    <dgm:pt modelId="{0ECFEBA5-48D3-4D07-8A01-C0BD4E21E7C4}" type="sibTrans" cxnId="{5BDD8E93-48DF-4A29-8621-5287BB268D82}">
      <dgm:prSet/>
      <dgm:spPr/>
      <dgm:t>
        <a:bodyPr/>
        <a:lstStyle/>
        <a:p>
          <a:endParaRPr lang="es-ES">
            <a:latin typeface="Arial Narrow" panose="020B0606020202030204" pitchFamily="34" charset="0"/>
          </a:endParaRPr>
        </a:p>
      </dgm:t>
    </dgm:pt>
    <dgm:pt modelId="{18B370DD-0BB7-444D-AEF5-00BBCD774D02}" type="pres">
      <dgm:prSet presAssocID="{53879202-C743-4951-B416-32D8BADA1602}" presName="Name0" presStyleCnt="0">
        <dgm:presLayoutVars>
          <dgm:chMax val="1"/>
          <dgm:dir/>
          <dgm:animLvl val="ctr"/>
          <dgm:resizeHandles val="exact"/>
        </dgm:presLayoutVars>
      </dgm:prSet>
      <dgm:spPr/>
      <dgm:t>
        <a:bodyPr/>
        <a:lstStyle/>
        <a:p>
          <a:endParaRPr lang="es-ES"/>
        </a:p>
      </dgm:t>
    </dgm:pt>
    <dgm:pt modelId="{C8BE5E6C-937D-4369-ADD5-97D6223D524E}" type="pres">
      <dgm:prSet presAssocID="{1D96BAF0-5151-4C96-9565-EAD8BE778093}" presName="centerShape" presStyleLbl="node0" presStyleIdx="0" presStyleCnt="1" custLinFactNeighborX="-462" custLinFactNeighborY="-435"/>
      <dgm:spPr/>
      <dgm:t>
        <a:bodyPr/>
        <a:lstStyle/>
        <a:p>
          <a:endParaRPr lang="es-ES"/>
        </a:p>
      </dgm:t>
    </dgm:pt>
    <dgm:pt modelId="{274D43C6-61D4-4F29-94D4-0FF3CCCB2926}" type="pres">
      <dgm:prSet presAssocID="{AAEADF6A-2863-4D4B-995C-2EE707066C00}" presName="node" presStyleLbl="node1" presStyleIdx="0" presStyleCnt="3" custScaleX="138990" custScaleY="118591">
        <dgm:presLayoutVars>
          <dgm:bulletEnabled val="1"/>
        </dgm:presLayoutVars>
      </dgm:prSet>
      <dgm:spPr/>
      <dgm:t>
        <a:bodyPr/>
        <a:lstStyle/>
        <a:p>
          <a:endParaRPr lang="es-ES"/>
        </a:p>
      </dgm:t>
    </dgm:pt>
    <dgm:pt modelId="{E7A68763-C1C1-4CC2-9FB9-70A6131E03E2}" type="pres">
      <dgm:prSet presAssocID="{AAEADF6A-2863-4D4B-995C-2EE707066C00}" presName="dummy" presStyleCnt="0"/>
      <dgm:spPr/>
      <dgm:t>
        <a:bodyPr/>
        <a:lstStyle/>
        <a:p>
          <a:endParaRPr lang="es-ES"/>
        </a:p>
      </dgm:t>
    </dgm:pt>
    <dgm:pt modelId="{449BF767-D9AE-4E3A-8E78-69FB6A29D520}" type="pres">
      <dgm:prSet presAssocID="{90012F73-A39C-4A06-9DCD-AC46F194E105}" presName="sibTrans" presStyleLbl="sibTrans2D1" presStyleIdx="0" presStyleCnt="3"/>
      <dgm:spPr/>
      <dgm:t>
        <a:bodyPr/>
        <a:lstStyle/>
        <a:p>
          <a:endParaRPr lang="es-ES"/>
        </a:p>
      </dgm:t>
    </dgm:pt>
    <dgm:pt modelId="{4B8212FF-8F9D-4739-AD3E-50F5E3255C06}" type="pres">
      <dgm:prSet presAssocID="{392B5C36-4DFF-4B03-8496-23DC99CA6E6B}" presName="node" presStyleLbl="node1" presStyleIdx="1" presStyleCnt="3" custScaleX="130116" custScaleY="108303">
        <dgm:presLayoutVars>
          <dgm:bulletEnabled val="1"/>
        </dgm:presLayoutVars>
      </dgm:prSet>
      <dgm:spPr/>
      <dgm:t>
        <a:bodyPr/>
        <a:lstStyle/>
        <a:p>
          <a:endParaRPr lang="es-ES"/>
        </a:p>
      </dgm:t>
    </dgm:pt>
    <dgm:pt modelId="{FB349866-1004-4280-ABD0-26466CD283A1}" type="pres">
      <dgm:prSet presAssocID="{392B5C36-4DFF-4B03-8496-23DC99CA6E6B}" presName="dummy" presStyleCnt="0"/>
      <dgm:spPr/>
      <dgm:t>
        <a:bodyPr/>
        <a:lstStyle/>
        <a:p>
          <a:endParaRPr lang="es-ES"/>
        </a:p>
      </dgm:t>
    </dgm:pt>
    <dgm:pt modelId="{87D952A8-A127-4D6C-BF29-86E54E80C86F}" type="pres">
      <dgm:prSet presAssocID="{A21BB10A-63B8-4708-AB17-92057849D2AA}" presName="sibTrans" presStyleLbl="sibTrans2D1" presStyleIdx="1" presStyleCnt="3"/>
      <dgm:spPr/>
      <dgm:t>
        <a:bodyPr/>
        <a:lstStyle/>
        <a:p>
          <a:endParaRPr lang="es-ES"/>
        </a:p>
      </dgm:t>
    </dgm:pt>
    <dgm:pt modelId="{F9D0B52B-D12B-4E92-866A-0C25587DE160}" type="pres">
      <dgm:prSet presAssocID="{DDA0D70F-58D3-4D01-AEDD-CFAC29427F0F}" presName="node" presStyleLbl="node1" presStyleIdx="2" presStyleCnt="3" custScaleX="135713" custScaleY="107270">
        <dgm:presLayoutVars>
          <dgm:bulletEnabled val="1"/>
        </dgm:presLayoutVars>
      </dgm:prSet>
      <dgm:spPr/>
      <dgm:t>
        <a:bodyPr/>
        <a:lstStyle/>
        <a:p>
          <a:endParaRPr lang="es-ES"/>
        </a:p>
      </dgm:t>
    </dgm:pt>
    <dgm:pt modelId="{55FF5466-C387-48AF-859B-286D41283670}" type="pres">
      <dgm:prSet presAssocID="{DDA0D70F-58D3-4D01-AEDD-CFAC29427F0F}" presName="dummy" presStyleCnt="0"/>
      <dgm:spPr/>
      <dgm:t>
        <a:bodyPr/>
        <a:lstStyle/>
        <a:p>
          <a:endParaRPr lang="es-ES"/>
        </a:p>
      </dgm:t>
    </dgm:pt>
    <dgm:pt modelId="{7E3D515C-E68B-437B-80F3-361150747DFC}" type="pres">
      <dgm:prSet presAssocID="{0ECFEBA5-48D3-4D07-8A01-C0BD4E21E7C4}" presName="sibTrans" presStyleLbl="sibTrans2D1" presStyleIdx="2" presStyleCnt="3"/>
      <dgm:spPr/>
      <dgm:t>
        <a:bodyPr/>
        <a:lstStyle/>
        <a:p>
          <a:endParaRPr lang="es-ES"/>
        </a:p>
      </dgm:t>
    </dgm:pt>
  </dgm:ptLst>
  <dgm:cxnLst>
    <dgm:cxn modelId="{EB9C2957-004B-4B71-BAC6-1A61E7CB8F05}" type="presOf" srcId="{DDA0D70F-58D3-4D01-AEDD-CFAC29427F0F}" destId="{F9D0B52B-D12B-4E92-866A-0C25587DE160}" srcOrd="0" destOrd="0" presId="urn:microsoft.com/office/officeart/2005/8/layout/radial6"/>
    <dgm:cxn modelId="{8047B145-7D74-43F2-8FFD-8CB691E7956A}" type="presOf" srcId="{53879202-C743-4951-B416-32D8BADA1602}" destId="{18B370DD-0BB7-444D-AEF5-00BBCD774D02}" srcOrd="0" destOrd="0" presId="urn:microsoft.com/office/officeart/2005/8/layout/radial6"/>
    <dgm:cxn modelId="{66309674-EA7E-4235-9BCF-C83630914BDF}" type="presOf" srcId="{AAEADF6A-2863-4D4B-995C-2EE707066C00}" destId="{274D43C6-61D4-4F29-94D4-0FF3CCCB2926}" srcOrd="0" destOrd="0" presId="urn:microsoft.com/office/officeart/2005/8/layout/radial6"/>
    <dgm:cxn modelId="{0BF70DB6-8A8E-457B-9427-BAE360ECD6F8}" type="presOf" srcId="{90012F73-A39C-4A06-9DCD-AC46F194E105}" destId="{449BF767-D9AE-4E3A-8E78-69FB6A29D520}" srcOrd="0" destOrd="0" presId="urn:microsoft.com/office/officeart/2005/8/layout/radial6"/>
    <dgm:cxn modelId="{5BDD8E93-48DF-4A29-8621-5287BB268D82}" srcId="{1D96BAF0-5151-4C96-9565-EAD8BE778093}" destId="{DDA0D70F-58D3-4D01-AEDD-CFAC29427F0F}" srcOrd="2" destOrd="0" parTransId="{16D1C5FE-23DB-446D-812D-E33FAF578003}" sibTransId="{0ECFEBA5-48D3-4D07-8A01-C0BD4E21E7C4}"/>
    <dgm:cxn modelId="{848ADAFC-24B1-4738-9CFA-C671184A8D0C}" type="presOf" srcId="{0ECFEBA5-48D3-4D07-8A01-C0BD4E21E7C4}" destId="{7E3D515C-E68B-437B-80F3-361150747DFC}" srcOrd="0" destOrd="0" presId="urn:microsoft.com/office/officeart/2005/8/layout/radial6"/>
    <dgm:cxn modelId="{2D88CF4D-691E-4B13-9958-3BA45B3704B2}" type="presOf" srcId="{1D96BAF0-5151-4C96-9565-EAD8BE778093}" destId="{C8BE5E6C-937D-4369-ADD5-97D6223D524E}" srcOrd="0" destOrd="0" presId="urn:microsoft.com/office/officeart/2005/8/layout/radial6"/>
    <dgm:cxn modelId="{D9B5E55C-DC93-4F7F-BFCA-62B0C9138BE8}" type="presOf" srcId="{A21BB10A-63B8-4708-AB17-92057849D2AA}" destId="{87D952A8-A127-4D6C-BF29-86E54E80C86F}" srcOrd="0" destOrd="0" presId="urn:microsoft.com/office/officeart/2005/8/layout/radial6"/>
    <dgm:cxn modelId="{87339708-D02F-4AF8-A5C8-8FD68AB7E943}" srcId="{1D96BAF0-5151-4C96-9565-EAD8BE778093}" destId="{392B5C36-4DFF-4B03-8496-23DC99CA6E6B}" srcOrd="1" destOrd="0" parTransId="{F0A6B0E4-F880-4A58-9368-E0A8DF74A249}" sibTransId="{A21BB10A-63B8-4708-AB17-92057849D2AA}"/>
    <dgm:cxn modelId="{050CEF14-C07E-41D4-925E-F00ED457D51F}" type="presOf" srcId="{392B5C36-4DFF-4B03-8496-23DC99CA6E6B}" destId="{4B8212FF-8F9D-4739-AD3E-50F5E3255C06}" srcOrd="0" destOrd="0" presId="urn:microsoft.com/office/officeart/2005/8/layout/radial6"/>
    <dgm:cxn modelId="{4C01CBDB-B31A-47A0-95B8-EA14D585B558}" srcId="{53879202-C743-4951-B416-32D8BADA1602}" destId="{1D96BAF0-5151-4C96-9565-EAD8BE778093}" srcOrd="0" destOrd="0" parTransId="{0AF5EC60-BFCE-4E69-9BC1-BCB254C957E4}" sibTransId="{83563F6A-DDC4-4ECB-843A-D57FC9C7C19C}"/>
    <dgm:cxn modelId="{6DC63DDB-3C89-4D83-8790-3FB36106512E}" srcId="{1D96BAF0-5151-4C96-9565-EAD8BE778093}" destId="{AAEADF6A-2863-4D4B-995C-2EE707066C00}" srcOrd="0" destOrd="0" parTransId="{78A02149-57D6-4727-B1D5-71796334E8AD}" sibTransId="{90012F73-A39C-4A06-9DCD-AC46F194E105}"/>
    <dgm:cxn modelId="{591D6FE2-08D5-4BB3-A64D-44ABB68F5895}" type="presParOf" srcId="{18B370DD-0BB7-444D-AEF5-00BBCD774D02}" destId="{C8BE5E6C-937D-4369-ADD5-97D6223D524E}" srcOrd="0" destOrd="0" presId="urn:microsoft.com/office/officeart/2005/8/layout/radial6"/>
    <dgm:cxn modelId="{B7EBA47F-9379-415F-967E-CC8CC80C652C}" type="presParOf" srcId="{18B370DD-0BB7-444D-AEF5-00BBCD774D02}" destId="{274D43C6-61D4-4F29-94D4-0FF3CCCB2926}" srcOrd="1" destOrd="0" presId="urn:microsoft.com/office/officeart/2005/8/layout/radial6"/>
    <dgm:cxn modelId="{B02FAE43-6323-493D-84C4-CA256D3DE5A0}" type="presParOf" srcId="{18B370DD-0BB7-444D-AEF5-00BBCD774D02}" destId="{E7A68763-C1C1-4CC2-9FB9-70A6131E03E2}" srcOrd="2" destOrd="0" presId="urn:microsoft.com/office/officeart/2005/8/layout/radial6"/>
    <dgm:cxn modelId="{C0D42003-4E36-4B12-86BE-0CC516FD1C58}" type="presParOf" srcId="{18B370DD-0BB7-444D-AEF5-00BBCD774D02}" destId="{449BF767-D9AE-4E3A-8E78-69FB6A29D520}" srcOrd="3" destOrd="0" presId="urn:microsoft.com/office/officeart/2005/8/layout/radial6"/>
    <dgm:cxn modelId="{F09F46EA-C68C-4797-9386-7F8F11C89B4E}" type="presParOf" srcId="{18B370DD-0BB7-444D-AEF5-00BBCD774D02}" destId="{4B8212FF-8F9D-4739-AD3E-50F5E3255C06}" srcOrd="4" destOrd="0" presId="urn:microsoft.com/office/officeart/2005/8/layout/radial6"/>
    <dgm:cxn modelId="{719F50F0-CB5D-4588-89DC-713CB0831557}" type="presParOf" srcId="{18B370DD-0BB7-444D-AEF5-00BBCD774D02}" destId="{FB349866-1004-4280-ABD0-26466CD283A1}" srcOrd="5" destOrd="0" presId="urn:microsoft.com/office/officeart/2005/8/layout/radial6"/>
    <dgm:cxn modelId="{009F3A53-4C0C-4F36-9028-977310CCD320}" type="presParOf" srcId="{18B370DD-0BB7-444D-AEF5-00BBCD774D02}" destId="{87D952A8-A127-4D6C-BF29-86E54E80C86F}" srcOrd="6" destOrd="0" presId="urn:microsoft.com/office/officeart/2005/8/layout/radial6"/>
    <dgm:cxn modelId="{416D6E1F-D915-4BF4-9355-73ECB20ADB2A}" type="presParOf" srcId="{18B370DD-0BB7-444D-AEF5-00BBCD774D02}" destId="{F9D0B52B-D12B-4E92-866A-0C25587DE160}" srcOrd="7" destOrd="0" presId="urn:microsoft.com/office/officeart/2005/8/layout/radial6"/>
    <dgm:cxn modelId="{E88441CE-528D-480A-A2CF-CDBDD7621549}" type="presParOf" srcId="{18B370DD-0BB7-444D-AEF5-00BBCD774D02}" destId="{55FF5466-C387-48AF-859B-286D41283670}" srcOrd="8" destOrd="0" presId="urn:microsoft.com/office/officeart/2005/8/layout/radial6"/>
    <dgm:cxn modelId="{2F1B444E-6319-4881-8D9D-1E17914559DD}" type="presParOf" srcId="{18B370DD-0BB7-444D-AEF5-00BBCD774D02}" destId="{7E3D515C-E68B-437B-80F3-361150747DFC}"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9EC02-0D7E-43C4-A700-64216F68D29C}" type="datetimeFigureOut">
              <a:rPr lang="es-ES" smtClean="0"/>
              <a:pPr/>
              <a:t>21/11/2018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F5B27-2B93-4669-81BF-39E7C3FAAC7E}" type="slidenum">
              <a:rPr lang="es-ES" smtClean="0"/>
              <a:pPr/>
              <a:t>‹Nº›</a:t>
            </a:fld>
            <a:endParaRPr lang="es-ES"/>
          </a:p>
        </p:txBody>
      </p:sp>
    </p:spTree>
    <p:extLst>
      <p:ext uri="{BB962C8B-B14F-4D97-AF65-F5344CB8AC3E}">
        <p14:creationId xmlns="" xmlns:p14="http://schemas.microsoft.com/office/powerpoint/2010/main" val="219855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p:spPr>
        <p:txBody>
          <a:bodyPr/>
          <a:lstStyle/>
          <a:p>
            <a:endParaRPr lang="es-ES" altLang="es-ES" smtClean="0"/>
          </a:p>
        </p:txBody>
      </p:sp>
      <p:sp>
        <p:nvSpPr>
          <p:cNvPr id="25604" name="3 Marcador de número de diapositiva"/>
          <p:cNvSpPr>
            <a:spLocks noGrp="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fld id="{3871B203-029B-4E57-B03C-994D1FF139D0}" type="slidenum">
              <a:rPr lang="es-ES" altLang="es-ES" smtClean="0"/>
              <a:pPr eaLnBrk="1" hangingPunct="1"/>
              <a:t>14</a:t>
            </a:fld>
            <a:endParaRPr lang="es-ES" altLang="es-ES" smtClean="0"/>
          </a:p>
        </p:txBody>
      </p:sp>
    </p:spTree>
    <p:extLst>
      <p:ext uri="{BB962C8B-B14F-4D97-AF65-F5344CB8AC3E}">
        <p14:creationId xmlns="" xmlns:p14="http://schemas.microsoft.com/office/powerpoint/2010/main" val="419444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1144588" y="695325"/>
            <a:ext cx="4570412" cy="34274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4275" name="Rectangle 2"/>
          <p:cNvSpPr>
            <a:spLocks noGrp="1" noChangeArrowheads="1"/>
          </p:cNvSpPr>
          <p:nvPr>
            <p:ph type="body" idx="1"/>
          </p:nvPr>
        </p:nvSpPr>
        <p:spPr>
          <a:xfrm>
            <a:off x="685494" y="4342939"/>
            <a:ext cx="5485479" cy="4114587"/>
          </a:xfrm>
          <a:no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s-ES" smtClean="0"/>
          </a:p>
        </p:txBody>
      </p:sp>
    </p:spTree>
    <p:extLst>
      <p:ext uri="{BB962C8B-B14F-4D97-AF65-F5344CB8AC3E}">
        <p14:creationId xmlns="" xmlns:p14="http://schemas.microsoft.com/office/powerpoint/2010/main" val="1693029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144588" y="695325"/>
            <a:ext cx="4570412" cy="34274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5299" name="Rectangle 2"/>
          <p:cNvSpPr>
            <a:spLocks noGrp="1" noChangeArrowheads="1"/>
          </p:cNvSpPr>
          <p:nvPr>
            <p:ph type="body" idx="1"/>
          </p:nvPr>
        </p:nvSpPr>
        <p:spPr>
          <a:xfrm>
            <a:off x="685494" y="4342939"/>
            <a:ext cx="5485479" cy="4114587"/>
          </a:xfrm>
          <a:no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s-ES" smtClean="0"/>
          </a:p>
        </p:txBody>
      </p:sp>
    </p:spTree>
    <p:extLst>
      <p:ext uri="{BB962C8B-B14F-4D97-AF65-F5344CB8AC3E}">
        <p14:creationId xmlns="" xmlns:p14="http://schemas.microsoft.com/office/powerpoint/2010/main" val="283145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144588" y="695325"/>
            <a:ext cx="4570412" cy="34274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6323" name="Rectangle 2"/>
          <p:cNvSpPr>
            <a:spLocks noGrp="1" noChangeArrowheads="1"/>
          </p:cNvSpPr>
          <p:nvPr>
            <p:ph type="body" idx="1"/>
          </p:nvPr>
        </p:nvSpPr>
        <p:spPr>
          <a:xfrm>
            <a:off x="685494" y="4342939"/>
            <a:ext cx="5485479" cy="4114587"/>
          </a:xfrm>
          <a:no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s-ES" smtClean="0"/>
          </a:p>
        </p:txBody>
      </p:sp>
    </p:spTree>
    <p:extLst>
      <p:ext uri="{BB962C8B-B14F-4D97-AF65-F5344CB8AC3E}">
        <p14:creationId xmlns="" xmlns:p14="http://schemas.microsoft.com/office/powerpoint/2010/main" val="252278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4588" y="695325"/>
            <a:ext cx="4570412" cy="34274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2467" name="Rectangle 2"/>
          <p:cNvSpPr>
            <a:spLocks noGrp="1" noChangeArrowheads="1"/>
          </p:cNvSpPr>
          <p:nvPr>
            <p:ph type="body" idx="1"/>
          </p:nvPr>
        </p:nvSpPr>
        <p:spPr>
          <a:xfrm>
            <a:off x="685494" y="4342939"/>
            <a:ext cx="5485479" cy="4114587"/>
          </a:xfrm>
          <a:no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s-ES" smtClean="0"/>
          </a:p>
        </p:txBody>
      </p:sp>
    </p:spTree>
    <p:extLst>
      <p:ext uri="{BB962C8B-B14F-4D97-AF65-F5344CB8AC3E}">
        <p14:creationId xmlns="" xmlns:p14="http://schemas.microsoft.com/office/powerpoint/2010/main" val="49358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fld id="{BE23FFCD-9516-459D-9514-344FCA695B8C}" type="slidenum">
              <a:rPr lang="es-ES" altLang="es-ES" smtClean="0"/>
              <a:pPr eaLnBrk="1" hangingPunct="1"/>
              <a:t>15</a:t>
            </a:fld>
            <a:endParaRPr lang="es-ES" altLang="es-ES" smtClean="0"/>
          </a:p>
        </p:txBody>
      </p:sp>
      <p:sp>
        <p:nvSpPr>
          <p:cNvPr id="2662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938CEFF3-3B4C-47A5-970B-836EBE116FC3}" type="slidenum">
              <a:rPr lang="es-ES" altLang="es-ES" sz="1200">
                <a:latin typeface="Calibri" pitchFamily="34" charset="0"/>
                <a:cs typeface="Arial" charset="0"/>
              </a:rPr>
              <a:pPr algn="r" eaLnBrk="1" hangingPunct="1"/>
              <a:t>15</a:t>
            </a:fld>
            <a:endParaRPr lang="es-ES" altLang="es-ES" sz="1200">
              <a:latin typeface="Calibri" pitchFamily="34" charset="0"/>
              <a:cs typeface="Arial"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1431" tIns="45716" rIns="91431" bIns="45716"/>
          <a:lstStyle/>
          <a:p>
            <a:pPr eaLnBrk="1" hangingPunct="1">
              <a:spcBef>
                <a:spcPct val="0"/>
              </a:spcBef>
            </a:pPr>
            <a:endParaRPr lang="es-ES" altLang="es-ES" smtClean="0"/>
          </a:p>
        </p:txBody>
      </p:sp>
    </p:spTree>
    <p:extLst>
      <p:ext uri="{BB962C8B-B14F-4D97-AF65-F5344CB8AC3E}">
        <p14:creationId xmlns="" xmlns:p14="http://schemas.microsoft.com/office/powerpoint/2010/main" val="314604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fld id="{EDC1A302-B981-448D-81BF-F9E7433CB743}" type="slidenum">
              <a:rPr lang="es-ES" altLang="es-ES" smtClean="0"/>
              <a:pPr eaLnBrk="1" hangingPunct="1"/>
              <a:t>16</a:t>
            </a:fld>
            <a:endParaRPr lang="es-ES" altLang="es-ES" smtClean="0"/>
          </a:p>
        </p:txBody>
      </p:sp>
      <p:sp>
        <p:nvSpPr>
          <p:cNvPr id="27651"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417CE18C-D582-494C-80B5-5925AA3FF638}" type="slidenum">
              <a:rPr lang="es-ES" altLang="es-ES" sz="1200">
                <a:latin typeface="Calibri" pitchFamily="34" charset="0"/>
                <a:cs typeface="Arial" charset="0"/>
              </a:rPr>
              <a:pPr algn="r" eaLnBrk="1" hangingPunct="1"/>
              <a:t>16</a:t>
            </a:fld>
            <a:endParaRPr lang="es-ES" altLang="es-ES" sz="1200">
              <a:latin typeface="Calibri" pitchFamily="34" charset="0"/>
              <a:cs typeface="Arial"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lIns="91431" tIns="45716" rIns="91431" bIns="45716"/>
          <a:lstStyle/>
          <a:p>
            <a:pPr eaLnBrk="1" hangingPunct="1">
              <a:spcBef>
                <a:spcPct val="0"/>
              </a:spcBef>
            </a:pPr>
            <a:endParaRPr lang="es-ES" altLang="es-ES" smtClean="0"/>
          </a:p>
        </p:txBody>
      </p:sp>
    </p:spTree>
    <p:extLst>
      <p:ext uri="{BB962C8B-B14F-4D97-AF65-F5344CB8AC3E}">
        <p14:creationId xmlns="" xmlns:p14="http://schemas.microsoft.com/office/powerpoint/2010/main" val="151230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fld id="{6322BCB9-7160-4DE1-B712-A4A86726D7AD}" type="slidenum">
              <a:rPr lang="es-ES" altLang="es-ES" smtClean="0"/>
              <a:pPr eaLnBrk="1" hangingPunct="1"/>
              <a:t>19</a:t>
            </a:fld>
            <a:endParaRPr lang="es-ES" altLang="es-ES" smtClean="0"/>
          </a:p>
        </p:txBody>
      </p:sp>
      <p:sp>
        <p:nvSpPr>
          <p:cNvPr id="28675"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C43E0860-D72F-4CB9-A80A-0624B3C14274}" type="slidenum">
              <a:rPr lang="es-ES_tradnl" altLang="es-ES" sz="1200">
                <a:latin typeface="Calibri" pitchFamily="34" charset="0"/>
                <a:cs typeface="Arial" charset="0"/>
              </a:rPr>
              <a:pPr algn="r" eaLnBrk="1" hangingPunct="1"/>
              <a:t>19</a:t>
            </a:fld>
            <a:endParaRPr lang="es-ES_tradnl" altLang="es-ES" sz="1200">
              <a:latin typeface="Calibri" pitchFamily="34" charset="0"/>
              <a:cs typeface="Arial"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xfrm>
            <a:off x="685494" y="4344357"/>
            <a:ext cx="5487013" cy="4113169"/>
          </a:xfrm>
          <a:noFill/>
        </p:spPr>
        <p:txBody>
          <a:bodyPr lIns="91431" tIns="45716" rIns="91431" bIns="45716"/>
          <a:lstStyle/>
          <a:p>
            <a:pPr eaLnBrk="1" hangingPunct="1">
              <a:spcBef>
                <a:spcPct val="0"/>
              </a:spcBef>
            </a:pPr>
            <a:endParaRPr lang="es-ES" altLang="es-ES" smtClean="0"/>
          </a:p>
        </p:txBody>
      </p:sp>
    </p:spTree>
    <p:extLst>
      <p:ext uri="{BB962C8B-B14F-4D97-AF65-F5344CB8AC3E}">
        <p14:creationId xmlns="" xmlns:p14="http://schemas.microsoft.com/office/powerpoint/2010/main" val="171865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fld id="{C1C61BA9-BFA3-4893-836D-EAE1A90CF976}" type="slidenum">
              <a:rPr lang="es-ES" altLang="es-ES" smtClean="0"/>
              <a:pPr eaLnBrk="1" hangingPunct="1"/>
              <a:t>20</a:t>
            </a:fld>
            <a:endParaRPr lang="es-ES" altLang="es-ES" smtClean="0"/>
          </a:p>
        </p:txBody>
      </p:sp>
      <p:sp>
        <p:nvSpPr>
          <p:cNvPr id="29699"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5E789EF5-6EB3-46A8-BA74-64EFCF83BCC1}" type="slidenum">
              <a:rPr lang="es-ES_tradnl" altLang="es-ES" sz="1200">
                <a:latin typeface="Calibri" pitchFamily="34" charset="0"/>
                <a:cs typeface="Arial" charset="0"/>
              </a:rPr>
              <a:pPr algn="r" eaLnBrk="1" hangingPunct="1"/>
              <a:t>20</a:t>
            </a:fld>
            <a:endParaRPr lang="es-ES_tradnl" altLang="es-ES" sz="1200">
              <a:latin typeface="Calibri" pitchFamily="34" charset="0"/>
              <a:cs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xfrm>
            <a:off x="685494" y="4344357"/>
            <a:ext cx="5487013" cy="4113169"/>
          </a:xfrm>
          <a:noFill/>
        </p:spPr>
        <p:txBody>
          <a:bodyPr lIns="91431" tIns="45716" rIns="91431" bIns="45716"/>
          <a:lstStyle/>
          <a:p>
            <a:pPr eaLnBrk="1" hangingPunct="1">
              <a:spcBef>
                <a:spcPct val="0"/>
              </a:spcBef>
            </a:pPr>
            <a:endParaRPr lang="es-ES" altLang="es-ES" smtClean="0"/>
          </a:p>
        </p:txBody>
      </p:sp>
    </p:spTree>
    <p:extLst>
      <p:ext uri="{BB962C8B-B14F-4D97-AF65-F5344CB8AC3E}">
        <p14:creationId xmlns="" xmlns:p14="http://schemas.microsoft.com/office/powerpoint/2010/main" val="2964939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fld id="{EA6A777D-43DA-4601-87FA-08115843716B}" type="slidenum">
              <a:rPr lang="es-ES" altLang="es-ES" smtClean="0"/>
              <a:pPr eaLnBrk="1" hangingPunct="1"/>
              <a:t>21</a:t>
            </a:fld>
            <a:endParaRPr lang="es-ES" altLang="es-ES" smtClean="0"/>
          </a:p>
        </p:txBody>
      </p:sp>
      <p:sp>
        <p:nvSpPr>
          <p:cNvPr id="31747" name="Rectangle 7"/>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229E7A38-7734-4727-94C1-A6B88A27B16E}" type="slidenum">
              <a:rPr lang="es-ES_tradnl" altLang="es-ES" sz="1200"/>
              <a:pPr algn="r" eaLnBrk="1" hangingPunct="1"/>
              <a:t>21</a:t>
            </a:fld>
            <a:endParaRPr lang="es-ES_tradnl" altLang="es-ES" sz="1200"/>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p:spPr>
        <p:txBody>
          <a:bodyPr lIns="91431" tIns="45716" rIns="91431" bIns="45716"/>
          <a:lstStyle/>
          <a:p>
            <a:pPr eaLnBrk="1" hangingPunct="1"/>
            <a:r>
              <a:rPr lang="es-ES" altLang="es-ES" smtClean="0"/>
              <a:t>Cuando un niño pequeño tarda en hablar, o se relaciona poco, muchas veces salta la alarma, tanto por parte de los padres como de los profesionales de la educación. Por ello es muy útil conocer los datos de las últimas investigaciones, que nos hablan de signos, indicadores de que algo no sigue el desarrollo evolutivo normal en el niño y se acerca a los patrones de desarrollo de los T.E.A. El estudio de Wetherby y cols…</a:t>
            </a:r>
          </a:p>
        </p:txBody>
      </p:sp>
    </p:spTree>
    <p:extLst>
      <p:ext uri="{BB962C8B-B14F-4D97-AF65-F5344CB8AC3E}">
        <p14:creationId xmlns="" xmlns:p14="http://schemas.microsoft.com/office/powerpoint/2010/main" val="169733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4588" y="695325"/>
            <a:ext cx="4570412" cy="3427413"/>
          </a:xfrm>
        </p:spPr>
      </p:sp>
      <p:sp>
        <p:nvSpPr>
          <p:cNvPr id="51203" name="Rectangle 3"/>
          <p:cNvSpPr>
            <a:spLocks noGrp="1" noChangeArrowheads="1"/>
          </p:cNvSpPr>
          <p:nvPr>
            <p:ph type="body" idx="1"/>
          </p:nvPr>
        </p:nvSpPr>
        <p:spPr>
          <a:xfrm>
            <a:off x="685494" y="4342939"/>
            <a:ext cx="5485479" cy="4114587"/>
          </a:xfrm>
          <a:noFill/>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s-ES_tradnl" altLang="es-ES" smtClean="0"/>
          </a:p>
        </p:txBody>
      </p:sp>
    </p:spTree>
    <p:extLst>
      <p:ext uri="{BB962C8B-B14F-4D97-AF65-F5344CB8AC3E}">
        <p14:creationId xmlns="" xmlns:p14="http://schemas.microsoft.com/office/powerpoint/2010/main" val="415863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1144588" y="695325"/>
            <a:ext cx="4570412" cy="34274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2227" name="Rectangle 2"/>
          <p:cNvSpPr>
            <a:spLocks noGrp="1" noChangeArrowheads="1"/>
          </p:cNvSpPr>
          <p:nvPr>
            <p:ph type="body" idx="1"/>
          </p:nvPr>
        </p:nvSpPr>
        <p:spPr>
          <a:xfrm>
            <a:off x="685494" y="4342939"/>
            <a:ext cx="5485479" cy="4114587"/>
          </a:xfrm>
          <a:no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s-ES" smtClean="0"/>
          </a:p>
        </p:txBody>
      </p:sp>
    </p:spTree>
    <p:extLst>
      <p:ext uri="{BB962C8B-B14F-4D97-AF65-F5344CB8AC3E}">
        <p14:creationId xmlns="" xmlns:p14="http://schemas.microsoft.com/office/powerpoint/2010/main" val="196873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1144588" y="695325"/>
            <a:ext cx="4570412" cy="342741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3251" name="Rectangle 2"/>
          <p:cNvSpPr>
            <a:spLocks noGrp="1" noChangeArrowheads="1"/>
          </p:cNvSpPr>
          <p:nvPr>
            <p:ph type="body" idx="1"/>
          </p:nvPr>
        </p:nvSpPr>
        <p:spPr>
          <a:xfrm>
            <a:off x="685494" y="4342939"/>
            <a:ext cx="5485479" cy="4114587"/>
          </a:xfrm>
          <a:noFill/>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s-ES" smtClean="0"/>
          </a:p>
        </p:txBody>
      </p:sp>
    </p:spTree>
    <p:extLst>
      <p:ext uri="{BB962C8B-B14F-4D97-AF65-F5344CB8AC3E}">
        <p14:creationId xmlns="" xmlns:p14="http://schemas.microsoft.com/office/powerpoint/2010/main" val="242014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114416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118601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344407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124527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311328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14001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429001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272310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71453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26508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2D00B9-5AE0-4D25-B018-BE96BBAB2A1F}" type="datetimeFigureOut">
              <a:rPr lang="es-ES" smtClean="0"/>
              <a:pPr/>
              <a:t>21/11/2018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14064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D00B9-5AE0-4D25-B018-BE96BBAB2A1F}" type="datetimeFigureOut">
              <a:rPr lang="es-ES" smtClean="0"/>
              <a:pPr/>
              <a:t>21/11/2018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35D3C-3DC8-4CB3-9FDE-0A9AA15E9D47}" type="slidenum">
              <a:rPr lang="es-ES" smtClean="0"/>
              <a:pPr/>
              <a:t>‹Nº›</a:t>
            </a:fld>
            <a:endParaRPr lang="es-ES"/>
          </a:p>
        </p:txBody>
      </p:sp>
    </p:spTree>
    <p:extLst>
      <p:ext uri="{BB962C8B-B14F-4D97-AF65-F5344CB8AC3E}">
        <p14:creationId xmlns="" xmlns:p14="http://schemas.microsoft.com/office/powerpoint/2010/main" val="276564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medina@autismoburgos.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89155" y="1916832"/>
            <a:ext cx="6207289" cy="4378355"/>
          </a:xfrm>
          <a:prstGeom prst="rect">
            <a:avLst/>
          </a:prstGeom>
        </p:spPr>
      </p:pic>
      <p:sp>
        <p:nvSpPr>
          <p:cNvPr id="2" name="1 Título"/>
          <p:cNvSpPr>
            <a:spLocks noGrp="1"/>
          </p:cNvSpPr>
          <p:nvPr>
            <p:ph type="ctrTitle"/>
          </p:nvPr>
        </p:nvSpPr>
        <p:spPr>
          <a:xfrm>
            <a:off x="685800" y="763904"/>
            <a:ext cx="7772400" cy="1470025"/>
          </a:xfrm>
        </p:spPr>
        <p:txBody>
          <a:bodyPr/>
          <a:lstStyle/>
          <a:p>
            <a:r>
              <a:rPr lang="es-ES" dirty="0" smtClean="0"/>
              <a:t>Conociendo a las personas con TEA</a:t>
            </a: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 xmlns:p14="http://schemas.microsoft.com/office/powerpoint/2010/main" val="2803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4488" y="150813"/>
            <a:ext cx="8229600" cy="1143000"/>
          </a:xfrm>
        </p:spPr>
        <p:txBody>
          <a:bodyPr/>
          <a:lstStyle/>
          <a:p>
            <a:pPr eaLnBrk="1" hangingPunct="1">
              <a:defRPr/>
            </a:pPr>
            <a:r>
              <a:rPr lang="es-ES" sz="2400" b="1" kern="1200" dirty="0" smtClean="0">
                <a:solidFill>
                  <a:srgbClr val="016993"/>
                </a:solidFill>
                <a:latin typeface="Arial Narrow" panose="020B0606020202030204" pitchFamily="34" charset="0"/>
                <a:ea typeface="+mn-ea"/>
                <a:cs typeface="+mn-cs"/>
              </a:rPr>
              <a:t>LEO KANNER VS HANS ASPERGER</a:t>
            </a:r>
          </a:p>
        </p:txBody>
      </p:sp>
      <p:sp>
        <p:nvSpPr>
          <p:cNvPr id="4099" name="2 Marcador de texto"/>
          <p:cNvSpPr>
            <a:spLocks noGrp="1"/>
          </p:cNvSpPr>
          <p:nvPr>
            <p:ph type="body" idx="1"/>
          </p:nvPr>
        </p:nvSpPr>
        <p:spPr>
          <a:xfrm>
            <a:off x="1636713" y="1916113"/>
            <a:ext cx="2551112" cy="638175"/>
          </a:xfrm>
        </p:spPr>
        <p:txBody>
          <a:bodyPr/>
          <a:lstStyle/>
          <a:p>
            <a:pPr eaLnBrk="1" hangingPunct="1"/>
            <a:r>
              <a:rPr lang="es-ES" altLang="es-ES" smtClean="0">
                <a:latin typeface="Arial Narrow" pitchFamily="34" charset="0"/>
              </a:rPr>
              <a:t>Leo Kanner </a:t>
            </a:r>
            <a:r>
              <a:rPr lang="es-ES" altLang="es-ES" sz="1400" smtClean="0">
                <a:latin typeface="Arial Narrow" pitchFamily="34" charset="0"/>
              </a:rPr>
              <a:t>(11 casos)</a:t>
            </a:r>
          </a:p>
        </p:txBody>
      </p:sp>
      <p:sp>
        <p:nvSpPr>
          <p:cNvPr id="4100" name="4 Marcador de texto"/>
          <p:cNvSpPr>
            <a:spLocks noGrp="1"/>
          </p:cNvSpPr>
          <p:nvPr>
            <p:ph type="body" sz="quarter" idx="3"/>
          </p:nvPr>
        </p:nvSpPr>
        <p:spPr>
          <a:xfrm>
            <a:off x="5651500" y="1881188"/>
            <a:ext cx="2735263" cy="639762"/>
          </a:xfrm>
        </p:spPr>
        <p:txBody>
          <a:bodyPr/>
          <a:lstStyle/>
          <a:p>
            <a:pPr eaLnBrk="1" hangingPunct="1"/>
            <a:r>
              <a:rPr lang="es-ES" altLang="es-ES" smtClean="0">
                <a:latin typeface="Arial Narrow" pitchFamily="34" charset="0"/>
              </a:rPr>
              <a:t>Hans Asperger </a:t>
            </a:r>
            <a:r>
              <a:rPr lang="es-ES" altLang="es-ES" sz="1400" smtClean="0">
                <a:latin typeface="Arial Narrow" pitchFamily="34" charset="0"/>
              </a:rPr>
              <a:t>(4 casos)</a:t>
            </a:r>
          </a:p>
        </p:txBody>
      </p:sp>
      <p:sp>
        <p:nvSpPr>
          <p:cNvPr id="6" name="5 Marcador de contenido"/>
          <p:cNvSpPr>
            <a:spLocks noGrp="1"/>
          </p:cNvSpPr>
          <p:nvPr>
            <p:ph sz="quarter" idx="4"/>
          </p:nvPr>
        </p:nvSpPr>
        <p:spPr>
          <a:xfrm>
            <a:off x="4572000" y="3136900"/>
            <a:ext cx="4110038" cy="2087563"/>
          </a:xfrm>
        </p:spPr>
        <p:txBody>
          <a:bodyPr>
            <a:normAutofit fontScale="92500" lnSpcReduction="20000"/>
          </a:bodyPr>
          <a:lstStyle/>
          <a:p>
            <a:pPr algn="just" eaLnBrk="1" hangingPunct="1">
              <a:defRPr/>
            </a:pPr>
            <a:r>
              <a:rPr lang="es-ES" sz="1600" kern="1200" dirty="0" smtClean="0">
                <a:latin typeface="Arial Narrow" panose="020B0606020202030204" pitchFamily="34" charset="0"/>
              </a:rPr>
              <a:t>Patrón de conducta caracterizado por: falta de empatía, ingenuidad, </a:t>
            </a:r>
          </a:p>
          <a:p>
            <a:pPr algn="just" eaLnBrk="1" hangingPunct="1">
              <a:defRPr/>
            </a:pPr>
            <a:r>
              <a:rPr lang="es-ES" sz="1600" kern="1200" dirty="0" smtClean="0">
                <a:latin typeface="Arial Narrow" panose="020B0606020202030204" pitchFamily="34" charset="0"/>
              </a:rPr>
              <a:t>Poca habilidad para hacer amigos, </a:t>
            </a:r>
          </a:p>
          <a:p>
            <a:pPr algn="just" eaLnBrk="1" hangingPunct="1">
              <a:defRPr/>
            </a:pPr>
            <a:r>
              <a:rPr lang="es-ES" sz="1600" kern="1200" dirty="0" smtClean="0">
                <a:latin typeface="Arial Narrow" panose="020B0606020202030204" pitchFamily="34" charset="0"/>
              </a:rPr>
              <a:t>Lenguaje pedante o repetitivo, </a:t>
            </a:r>
          </a:p>
          <a:p>
            <a:pPr algn="just" eaLnBrk="1" hangingPunct="1">
              <a:defRPr/>
            </a:pPr>
            <a:r>
              <a:rPr lang="es-ES" sz="1600" kern="1200" dirty="0" smtClean="0">
                <a:latin typeface="Arial Narrow" panose="020B0606020202030204" pitchFamily="34" charset="0"/>
              </a:rPr>
              <a:t>Pobre comunicación no verbal, </a:t>
            </a:r>
          </a:p>
          <a:p>
            <a:pPr algn="just" eaLnBrk="1" hangingPunct="1">
              <a:defRPr/>
            </a:pPr>
            <a:r>
              <a:rPr lang="es-ES" sz="1600" kern="1200" dirty="0" smtClean="0">
                <a:latin typeface="Arial Narrow" panose="020B0606020202030204" pitchFamily="34" charset="0"/>
              </a:rPr>
              <a:t>Interés desmesurado por ciertos temas</a:t>
            </a:r>
          </a:p>
          <a:p>
            <a:pPr algn="just" eaLnBrk="1" hangingPunct="1">
              <a:defRPr/>
            </a:pPr>
            <a:r>
              <a:rPr lang="es-ES" sz="1600" kern="1200" dirty="0" smtClean="0">
                <a:latin typeface="Arial Narrow" panose="020B0606020202030204" pitchFamily="34" charset="0"/>
              </a:rPr>
              <a:t>Torpeza motora y mala coordinación.</a:t>
            </a:r>
          </a:p>
          <a:p>
            <a:pPr algn="just" eaLnBrk="1" hangingPunct="1">
              <a:defRPr/>
            </a:pPr>
            <a:r>
              <a:rPr lang="es-ES" sz="1600" kern="1200" dirty="0" smtClean="0">
                <a:latin typeface="Arial Narrow" panose="020B0606020202030204" pitchFamily="34" charset="0"/>
              </a:rPr>
              <a:t>Asperger solía utilizar la denominación de “pequeños profesores” </a:t>
            </a:r>
          </a:p>
          <a:p>
            <a:pPr algn="just" eaLnBrk="1" hangingPunct="1">
              <a:defRPr/>
            </a:pPr>
            <a:endParaRPr lang="es-ES" sz="1200" kern="1200" dirty="0" smtClean="0">
              <a:latin typeface="Arial Narrow" panose="020B0606020202030204" pitchFamily="34" charset="0"/>
            </a:endParaRPr>
          </a:p>
        </p:txBody>
      </p:sp>
      <p:pic>
        <p:nvPicPr>
          <p:cNvPr id="410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1196975"/>
            <a:ext cx="1327150" cy="1871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6013" y="3068638"/>
            <a:ext cx="3071812" cy="2379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4"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94188" y="1265238"/>
            <a:ext cx="1301750" cy="18716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1525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276350" y="2409825"/>
            <a:ext cx="6049963" cy="3090863"/>
            <a:chOff x="521" y="845"/>
            <a:chExt cx="4128" cy="2359"/>
          </a:xfrm>
        </p:grpSpPr>
        <p:grpSp>
          <p:nvGrpSpPr>
            <p:cNvPr id="5128" name="Group 5"/>
            <p:cNvGrpSpPr>
              <a:grpSpLocks/>
            </p:cNvGrpSpPr>
            <p:nvPr/>
          </p:nvGrpSpPr>
          <p:grpSpPr bwMode="auto">
            <a:xfrm>
              <a:off x="521" y="845"/>
              <a:ext cx="4128" cy="2359"/>
              <a:chOff x="657" y="799"/>
              <a:chExt cx="4128" cy="2359"/>
            </a:xfrm>
          </p:grpSpPr>
          <p:sp>
            <p:nvSpPr>
              <p:cNvPr id="5131" name="Oval 6"/>
              <p:cNvSpPr>
                <a:spLocks noChangeArrowheads="1"/>
              </p:cNvSpPr>
              <p:nvPr/>
            </p:nvSpPr>
            <p:spPr bwMode="auto">
              <a:xfrm>
                <a:off x="1111" y="1071"/>
                <a:ext cx="3221" cy="2087"/>
              </a:xfrm>
              <a:prstGeom prst="ellipse">
                <a:avLst/>
              </a:prstGeom>
              <a:solidFill>
                <a:srgbClr val="FFFFFF"/>
              </a:solidFill>
              <a:ln w="38100">
                <a:solidFill>
                  <a:schemeClr val="accent2"/>
                </a:solidFill>
                <a:round/>
                <a:headEnd/>
                <a:tailEnd/>
              </a:ln>
            </p:spPr>
            <p:txBody>
              <a:bodyPr wrap="none" anchor="ctr"/>
              <a:lstStyle/>
              <a:p>
                <a:pPr algn="ctr"/>
                <a:r>
                  <a:rPr lang="es-ES" altLang="es-ES" sz="2400" b="1" dirty="0">
                    <a:latin typeface="Arial Narrow" pitchFamily="34" charset="0"/>
                    <a:ea typeface="ＭＳ Ｐゴシック" pitchFamily="34" charset="-128"/>
                  </a:rPr>
                  <a:t>Trastornos</a:t>
                </a:r>
              </a:p>
              <a:p>
                <a:pPr algn="ctr"/>
                <a:r>
                  <a:rPr lang="es-ES" altLang="es-ES" sz="2400" b="1" dirty="0">
                    <a:latin typeface="Arial Narrow" pitchFamily="34" charset="0"/>
                    <a:ea typeface="ＭＳ Ｐゴシック" pitchFamily="34" charset="-128"/>
                  </a:rPr>
                  <a:t>Del Espectro</a:t>
                </a:r>
              </a:p>
              <a:p>
                <a:pPr algn="ctr"/>
                <a:r>
                  <a:rPr lang="es-ES" altLang="es-ES" sz="2400" b="1" dirty="0">
                    <a:latin typeface="Arial Narrow" pitchFamily="34" charset="0"/>
                    <a:ea typeface="ＭＳ Ｐゴシック" pitchFamily="34" charset="-128"/>
                  </a:rPr>
                  <a:t>del Autismo</a:t>
                </a:r>
              </a:p>
            </p:txBody>
          </p:sp>
          <p:grpSp>
            <p:nvGrpSpPr>
              <p:cNvPr id="5132" name="Group 7"/>
              <p:cNvGrpSpPr>
                <a:grpSpLocks/>
              </p:cNvGrpSpPr>
              <p:nvPr/>
            </p:nvGrpSpPr>
            <p:grpSpPr bwMode="auto">
              <a:xfrm>
                <a:off x="657" y="799"/>
                <a:ext cx="4128" cy="2132"/>
                <a:chOff x="657" y="799"/>
                <a:chExt cx="4128" cy="2132"/>
              </a:xfrm>
            </p:grpSpPr>
            <p:sp>
              <p:nvSpPr>
                <p:cNvPr id="5133" name="Oval 8"/>
                <p:cNvSpPr>
                  <a:spLocks noChangeArrowheads="1"/>
                </p:cNvSpPr>
                <p:nvPr/>
              </p:nvSpPr>
              <p:spPr bwMode="auto">
                <a:xfrm>
                  <a:off x="657" y="2115"/>
                  <a:ext cx="1496" cy="771"/>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ES" altLang="es-ES" dirty="0">
                      <a:latin typeface="Arial Narrow" pitchFamily="34" charset="0"/>
                      <a:ea typeface="ＭＳ Ｐゴシック" pitchFamily="34" charset="-128"/>
                    </a:rPr>
                    <a:t>Patrón restringido de</a:t>
                  </a:r>
                </a:p>
                <a:p>
                  <a:pPr algn="ctr"/>
                  <a:r>
                    <a:rPr lang="es-ES" altLang="es-ES" dirty="0">
                      <a:latin typeface="Arial Narrow" pitchFamily="34" charset="0"/>
                      <a:ea typeface="ＭＳ Ｐゴシック" pitchFamily="34" charset="-128"/>
                    </a:rPr>
                    <a:t> intereses y conductas</a:t>
                  </a:r>
                  <a:r>
                    <a:rPr lang="es-ES" altLang="es-ES" dirty="0">
                      <a:solidFill>
                        <a:srgbClr val="0033CC"/>
                      </a:solidFill>
                      <a:latin typeface="Arial Narrow" pitchFamily="34" charset="0"/>
                      <a:ea typeface="ＭＳ Ｐゴシック" pitchFamily="34" charset="-128"/>
                    </a:rPr>
                    <a:t>.</a:t>
                  </a:r>
                </a:p>
              </p:txBody>
            </p:sp>
            <p:sp>
              <p:nvSpPr>
                <p:cNvPr id="5134" name="Oval 9"/>
                <p:cNvSpPr>
                  <a:spLocks noChangeArrowheads="1"/>
                </p:cNvSpPr>
                <p:nvPr/>
              </p:nvSpPr>
              <p:spPr bwMode="auto">
                <a:xfrm>
                  <a:off x="3424" y="2251"/>
                  <a:ext cx="1361" cy="68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s-ES" altLang="es-ES" dirty="0">
                      <a:latin typeface="Arial Narrow" pitchFamily="34" charset="0"/>
                      <a:ea typeface="ＭＳ Ｐゴシック" pitchFamily="34" charset="-128"/>
                    </a:rPr>
                    <a:t>Alteración en </a:t>
                  </a:r>
                </a:p>
                <a:p>
                  <a:pPr algn="ctr"/>
                  <a:r>
                    <a:rPr lang="es-ES" altLang="es-ES" dirty="0">
                      <a:latin typeface="Arial Narrow" pitchFamily="34" charset="0"/>
                      <a:ea typeface="ＭＳ Ｐゴシック" pitchFamily="34" charset="-128"/>
                    </a:rPr>
                    <a:t>la Comunicación</a:t>
                  </a:r>
                </a:p>
                <a:p>
                  <a:pPr algn="ctr"/>
                  <a:r>
                    <a:rPr lang="es-ES" altLang="es-ES" dirty="0">
                      <a:latin typeface="Arial Narrow" pitchFamily="34" charset="0"/>
                      <a:ea typeface="ＭＳ Ｐゴシック" pitchFamily="34" charset="-128"/>
                    </a:rPr>
                    <a:t> y Lenguaje</a:t>
                  </a:r>
                  <a:r>
                    <a:rPr lang="es-ES" altLang="es-ES" dirty="0">
                      <a:solidFill>
                        <a:srgbClr val="0033CC"/>
                      </a:solidFill>
                      <a:latin typeface="Arial Narrow" pitchFamily="34" charset="0"/>
                      <a:ea typeface="ＭＳ Ｐゴシック" pitchFamily="34" charset="-128"/>
                    </a:rPr>
                    <a:t>.</a:t>
                  </a:r>
                </a:p>
              </p:txBody>
            </p:sp>
            <p:sp>
              <p:nvSpPr>
                <p:cNvPr id="5135" name="Oval 10"/>
                <p:cNvSpPr>
                  <a:spLocks noChangeArrowheads="1"/>
                </p:cNvSpPr>
                <p:nvPr/>
              </p:nvSpPr>
              <p:spPr bwMode="auto">
                <a:xfrm>
                  <a:off x="1973" y="799"/>
                  <a:ext cx="1361" cy="68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endParaRPr lang="es-ES" altLang="es-ES" dirty="0">
                    <a:solidFill>
                      <a:srgbClr val="0033CC"/>
                    </a:solidFill>
                    <a:latin typeface="Arial Narrow" pitchFamily="34" charset="0"/>
                    <a:ea typeface="ＭＳ Ｐゴシック" pitchFamily="34" charset="-128"/>
                  </a:endParaRPr>
                </a:p>
                <a:p>
                  <a:pPr algn="ctr"/>
                  <a:r>
                    <a:rPr lang="es-ES" altLang="es-ES" dirty="0">
                      <a:solidFill>
                        <a:schemeClr val="tx1"/>
                      </a:solidFill>
                      <a:latin typeface="Arial Narrow" pitchFamily="34" charset="0"/>
                      <a:ea typeface="ＭＳ Ｐゴシック" pitchFamily="34" charset="-128"/>
                    </a:rPr>
                    <a:t>Alteración en </a:t>
                  </a:r>
                </a:p>
                <a:p>
                  <a:pPr algn="ctr"/>
                  <a:r>
                    <a:rPr lang="es-ES" altLang="es-ES" dirty="0">
                      <a:solidFill>
                        <a:schemeClr val="tx1"/>
                      </a:solidFill>
                      <a:latin typeface="Arial Narrow" pitchFamily="34" charset="0"/>
                      <a:ea typeface="ＭＳ Ｐゴシック" pitchFamily="34" charset="-128"/>
                    </a:rPr>
                    <a:t>Interacción Social</a:t>
                  </a:r>
                </a:p>
                <a:p>
                  <a:pPr algn="ctr"/>
                  <a:endParaRPr lang="es-ES" altLang="es-ES" dirty="0">
                    <a:solidFill>
                      <a:srgbClr val="0033CC"/>
                    </a:solidFill>
                    <a:latin typeface="Arial Narrow" pitchFamily="34" charset="0"/>
                    <a:ea typeface="ＭＳ Ｐゴシック" pitchFamily="34" charset="-128"/>
                  </a:endParaRPr>
                </a:p>
              </p:txBody>
            </p:sp>
            <p:sp>
              <p:nvSpPr>
                <p:cNvPr id="5136" name="AutoShape 11"/>
                <p:cNvSpPr>
                  <a:spLocks noChangeArrowheads="1"/>
                </p:cNvSpPr>
                <p:nvPr/>
              </p:nvSpPr>
              <p:spPr bwMode="auto">
                <a:xfrm rot="2918909">
                  <a:off x="1338" y="1298"/>
                  <a:ext cx="362" cy="726"/>
                </a:xfrm>
                <a:prstGeom prst="rightArrow">
                  <a:avLst>
                    <a:gd name="adj1" fmla="val 50000"/>
                    <a:gd name="adj2" fmla="val 25000"/>
                  </a:avLst>
                </a:prstGeom>
                <a:solidFill>
                  <a:schemeClr val="accent1"/>
                </a:solidFill>
                <a:ln w="9525">
                  <a:solidFill>
                    <a:schemeClr val="accent2"/>
                  </a:solidFill>
                  <a:miter lim="800000"/>
                  <a:headEnd/>
                  <a:tailEnd/>
                </a:ln>
              </p:spPr>
              <p:txBody>
                <a:bodyPr rot="10800000" vert="eaVert" wrap="none" anchor="ctr"/>
                <a:lstStyle/>
                <a:p>
                  <a:pPr algn="r">
                    <a:spcBef>
                      <a:spcPct val="50000"/>
                    </a:spcBef>
                  </a:pPr>
                  <a:endParaRPr lang="en-US" altLang="es-ES" sz="1400" b="1">
                    <a:solidFill>
                      <a:srgbClr val="2F6BC3"/>
                    </a:solidFill>
                    <a:latin typeface="Arial Narrow" pitchFamily="34" charset="0"/>
                    <a:ea typeface="ＭＳ Ｐゴシック" pitchFamily="34" charset="-128"/>
                  </a:endParaRPr>
                </a:p>
              </p:txBody>
            </p:sp>
          </p:grpSp>
        </p:grpSp>
        <p:sp>
          <p:nvSpPr>
            <p:cNvPr id="5129" name="AutoShape 12"/>
            <p:cNvSpPr>
              <a:spLocks noChangeArrowheads="1"/>
            </p:cNvSpPr>
            <p:nvPr/>
          </p:nvSpPr>
          <p:spPr bwMode="auto">
            <a:xfrm rot="-5400000">
              <a:off x="2472" y="2659"/>
              <a:ext cx="318" cy="772"/>
            </a:xfrm>
            <a:prstGeom prst="rightArrow">
              <a:avLst>
                <a:gd name="adj1" fmla="val 50000"/>
                <a:gd name="adj2" fmla="val 25000"/>
              </a:avLst>
            </a:prstGeom>
            <a:solidFill>
              <a:schemeClr val="accent1"/>
            </a:solidFill>
            <a:ln w="9525">
              <a:solidFill>
                <a:schemeClr val="accent2"/>
              </a:solidFill>
              <a:miter lim="800000"/>
              <a:headEnd/>
              <a:tailEnd/>
            </a:ln>
          </p:spPr>
          <p:txBody>
            <a:bodyPr vert="eaVert" wrap="none" anchor="ctr"/>
            <a:lstStyle/>
            <a:p>
              <a:pPr algn="r">
                <a:spcBef>
                  <a:spcPct val="50000"/>
                </a:spcBef>
              </a:pPr>
              <a:endParaRPr lang="en-US" altLang="es-ES" sz="1400" b="1">
                <a:solidFill>
                  <a:srgbClr val="2F6BC3"/>
                </a:solidFill>
                <a:latin typeface="Arial Narrow" pitchFamily="34" charset="0"/>
                <a:ea typeface="ＭＳ Ｐゴシック" pitchFamily="34" charset="-128"/>
              </a:endParaRPr>
            </a:p>
          </p:txBody>
        </p:sp>
        <p:sp>
          <p:nvSpPr>
            <p:cNvPr id="5130" name="AutoShape 13"/>
            <p:cNvSpPr>
              <a:spLocks noChangeArrowheads="1"/>
            </p:cNvSpPr>
            <p:nvPr/>
          </p:nvSpPr>
          <p:spPr bwMode="auto">
            <a:xfrm rot="7955268">
              <a:off x="3561" y="1253"/>
              <a:ext cx="318" cy="772"/>
            </a:xfrm>
            <a:prstGeom prst="rightArrow">
              <a:avLst>
                <a:gd name="adj1" fmla="val 50000"/>
                <a:gd name="adj2" fmla="val 25000"/>
              </a:avLst>
            </a:prstGeom>
            <a:solidFill>
              <a:schemeClr val="accent1"/>
            </a:solidFill>
            <a:ln w="9525">
              <a:solidFill>
                <a:schemeClr val="accent2"/>
              </a:solidFill>
              <a:miter lim="800000"/>
              <a:headEnd/>
              <a:tailEnd/>
            </a:ln>
          </p:spPr>
          <p:txBody>
            <a:bodyPr rot="10800000" vert="eaVert" wrap="none" anchor="ctr"/>
            <a:lstStyle/>
            <a:p>
              <a:pPr algn="r">
                <a:spcBef>
                  <a:spcPct val="50000"/>
                </a:spcBef>
              </a:pPr>
              <a:endParaRPr lang="en-US" altLang="es-ES" sz="1400" b="1">
                <a:solidFill>
                  <a:srgbClr val="2F6BC3"/>
                </a:solidFill>
                <a:latin typeface="Arial Narrow" pitchFamily="34" charset="0"/>
                <a:ea typeface="ＭＳ Ｐゴシック" pitchFamily="34" charset="-128"/>
              </a:endParaRPr>
            </a:p>
          </p:txBody>
        </p:sp>
      </p:grpSp>
      <p:sp>
        <p:nvSpPr>
          <p:cNvPr id="5123" name="Rectangle 14"/>
          <p:cNvSpPr>
            <a:spLocks noChangeArrowheads="1"/>
          </p:cNvSpPr>
          <p:nvPr/>
        </p:nvSpPr>
        <p:spPr bwMode="auto">
          <a:xfrm>
            <a:off x="3120964" y="5692787"/>
            <a:ext cx="2362200" cy="519113"/>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s-ES" altLang="es-ES" sz="2800" b="1" dirty="0">
                <a:latin typeface="Arial Narrow" pitchFamily="34" charset="0"/>
                <a:ea typeface="ＭＳ Ｐゴシック" pitchFamily="34" charset="-128"/>
              </a:rPr>
              <a:t>&lt;36 meses</a:t>
            </a:r>
            <a:endParaRPr lang="es-ES" altLang="es-ES" sz="1400" b="1" dirty="0">
              <a:latin typeface="Arial Narrow" pitchFamily="34" charset="0"/>
              <a:ea typeface="ＭＳ Ｐゴシック" pitchFamily="34" charset="-128"/>
            </a:endParaRPr>
          </a:p>
        </p:txBody>
      </p:sp>
      <p:sp>
        <p:nvSpPr>
          <p:cNvPr id="5124" name="Rectangle 2"/>
          <p:cNvSpPr>
            <a:spLocks noChangeArrowheads="1"/>
          </p:cNvSpPr>
          <p:nvPr/>
        </p:nvSpPr>
        <p:spPr bwMode="auto">
          <a:xfrm>
            <a:off x="273050" y="333375"/>
            <a:ext cx="8229600"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s-ES" altLang="es-ES" sz="1600" b="1">
                <a:solidFill>
                  <a:srgbClr val="016993"/>
                </a:solidFill>
                <a:latin typeface="Arial Narrow" pitchFamily="34" charset="0"/>
              </a:rPr>
              <a:t>PERO NO ES HASTA FINALES DE LOS AÑOS 70 CUANDO SE EMPIEZA A CONSIDERAR EL AUTISMO COMO UN TRASTORNO DEL NEURODESORROLLO, QUE DURA TODA LA VIDA.</a:t>
            </a:r>
          </a:p>
        </p:txBody>
      </p:sp>
      <p:sp>
        <p:nvSpPr>
          <p:cNvPr id="5127" name="4 Rectángulo"/>
          <p:cNvSpPr>
            <a:spLocks noChangeArrowheads="1"/>
          </p:cNvSpPr>
          <p:nvPr/>
        </p:nvSpPr>
        <p:spPr bwMode="auto">
          <a:xfrm>
            <a:off x="188913" y="1268413"/>
            <a:ext cx="876300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ES" altLang="es-ES" sz="1600">
                <a:latin typeface="Arial Narrow" pitchFamily="34" charset="0"/>
              </a:rPr>
              <a:t>Wing y Gould en 1979 definen el Trastorno del Espectro del Autismo como </a:t>
            </a:r>
            <a:r>
              <a:rPr lang="es-ES" altLang="es-ES" sz="1600" i="1">
                <a:latin typeface="Arial Narrow" pitchFamily="34" charset="0"/>
              </a:rPr>
              <a:t>"</a:t>
            </a:r>
            <a:r>
              <a:rPr lang="es-ES" altLang="es-ES" sz="1600" i="1" u="sng">
                <a:latin typeface="Arial Narrow" pitchFamily="34" charset="0"/>
              </a:rPr>
              <a:t>trastornos evolutivos</a:t>
            </a:r>
            <a:r>
              <a:rPr lang="es-ES" altLang="es-ES" sz="1600" i="1">
                <a:latin typeface="Arial Narrow" pitchFamily="34" charset="0"/>
              </a:rPr>
              <a:t> que, presentando una amplia variedad de expresiones clínicas, son el resultado de </a:t>
            </a:r>
            <a:r>
              <a:rPr lang="es-ES" altLang="es-ES" sz="1600" i="1" u="sng">
                <a:latin typeface="Arial Narrow" pitchFamily="34" charset="0"/>
              </a:rPr>
              <a:t>disfunciones</a:t>
            </a:r>
            <a:r>
              <a:rPr lang="es-ES" altLang="es-ES" sz="1600" i="1">
                <a:latin typeface="Arial Narrow" pitchFamily="34" charset="0"/>
              </a:rPr>
              <a:t> multifactoriales en el </a:t>
            </a:r>
            <a:r>
              <a:rPr lang="es-ES" altLang="es-ES" sz="1600" i="1" u="sng">
                <a:latin typeface="Arial Narrow" pitchFamily="34" charset="0"/>
              </a:rPr>
              <a:t>desarrollo del Sistema Nervioso Central</a:t>
            </a:r>
            <a:r>
              <a:rPr lang="es-ES" altLang="es-ES" sz="1600" i="1">
                <a:latin typeface="Arial Narrow" pitchFamily="34" charset="0"/>
              </a:rPr>
              <a:t> en los que se altera cualitativamente un conjunto de capacidades en 3 áreas fundamentales del desarrollo: </a:t>
            </a:r>
          </a:p>
        </p:txBody>
      </p:sp>
    </p:spTree>
    <p:extLst>
      <p:ext uri="{BB962C8B-B14F-4D97-AF65-F5344CB8AC3E}">
        <p14:creationId xmlns="" xmlns:p14="http://schemas.microsoft.com/office/powerpoint/2010/main" val="132961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28925" y="673100"/>
            <a:ext cx="5851525" cy="5538788"/>
          </a:xfrm>
          <a:prstGeom prst="rect">
            <a:avLst/>
          </a:prstGeom>
        </p:spPr>
        <p:txBody>
          <a:bodyPr>
            <a:spAutoFit/>
          </a:bodyPr>
          <a:lstStyle/>
          <a:p>
            <a:pPr marL="342900" indent="-342900" algn="just">
              <a:buFontTx/>
              <a:buAutoNum type="arabicPeriod"/>
              <a:defRPr/>
            </a:pPr>
            <a:r>
              <a:rPr lang="es-ES" sz="1600" dirty="0">
                <a:latin typeface="Arial Narrow" panose="020B0606020202030204" pitchFamily="34" charset="0"/>
              </a:rPr>
              <a:t>Dificultades clínicamente significativas y persistentes en la </a:t>
            </a:r>
            <a:r>
              <a:rPr lang="es-ES" sz="1600" b="1" dirty="0">
                <a:latin typeface="Arial Narrow" panose="020B0606020202030204" pitchFamily="34" charset="0"/>
              </a:rPr>
              <a:t>comunicación social</a:t>
            </a:r>
            <a:r>
              <a:rPr lang="es-ES" sz="1600" dirty="0">
                <a:latin typeface="Arial Narrow" panose="020B0606020202030204" pitchFamily="34" charset="0"/>
              </a:rPr>
              <a:t>, manifestada en </a:t>
            </a:r>
            <a:r>
              <a:rPr lang="es-ES" sz="1600" b="1" i="1" dirty="0">
                <a:latin typeface="Arial Narrow" panose="020B0606020202030204" pitchFamily="34" charset="0"/>
              </a:rPr>
              <a:t>todos </a:t>
            </a:r>
            <a:r>
              <a:rPr lang="es-ES" sz="1600" dirty="0">
                <a:latin typeface="Arial Narrow" panose="020B0606020202030204" pitchFamily="34" charset="0"/>
              </a:rPr>
              <a:t>los síntomas:</a:t>
            </a:r>
          </a:p>
          <a:p>
            <a:pPr marL="342900" indent="-342900" algn="just">
              <a:buFontTx/>
              <a:buAutoNum type="arabicPeriod"/>
              <a:defRPr/>
            </a:pPr>
            <a:endParaRPr lang="es-ES" sz="1600" dirty="0">
              <a:latin typeface="Arial Narrow" panose="020B0606020202030204" pitchFamily="34" charset="0"/>
            </a:endParaRPr>
          </a:p>
          <a:p>
            <a:pPr lvl="1" algn="just">
              <a:defRPr/>
            </a:pPr>
            <a:r>
              <a:rPr lang="es-ES" sz="1600" dirty="0">
                <a:latin typeface="Arial Narrow" panose="020B0606020202030204" pitchFamily="34" charset="0"/>
              </a:rPr>
              <a:t>a. Marcada dificultad en la comunicación no verbal y verbal usada en la interacción.</a:t>
            </a:r>
          </a:p>
          <a:p>
            <a:pPr lvl="1" algn="just">
              <a:defRPr/>
            </a:pPr>
            <a:r>
              <a:rPr lang="es-ES" sz="1600" dirty="0">
                <a:latin typeface="Arial Narrow" panose="020B0606020202030204" pitchFamily="34" charset="0"/>
              </a:rPr>
              <a:t>b. Ausencia de reciprocidad social.</a:t>
            </a:r>
          </a:p>
          <a:p>
            <a:pPr lvl="1" algn="just">
              <a:defRPr/>
            </a:pPr>
            <a:r>
              <a:rPr lang="es-ES" sz="1600" dirty="0">
                <a:latin typeface="Arial Narrow" panose="020B0606020202030204" pitchFamily="34" charset="0"/>
              </a:rPr>
              <a:t>c. Dificultades para desarrollar y mantener relaciones con iguales apropiadas para el nivel de desarrollo.</a:t>
            </a:r>
          </a:p>
          <a:p>
            <a:pPr algn="just">
              <a:defRPr/>
            </a:pPr>
            <a:endParaRPr lang="es-ES" sz="1600" dirty="0">
              <a:latin typeface="Arial Narrow" panose="020B0606020202030204" pitchFamily="34" charset="0"/>
            </a:endParaRPr>
          </a:p>
          <a:p>
            <a:pPr algn="just">
              <a:defRPr/>
            </a:pPr>
            <a:r>
              <a:rPr lang="es-ES" sz="1600" b="1" dirty="0">
                <a:latin typeface="Arial Narrow" panose="020B0606020202030204" pitchFamily="34" charset="0"/>
              </a:rPr>
              <a:t>2. </a:t>
            </a:r>
            <a:r>
              <a:rPr lang="es-ES" sz="1600" dirty="0">
                <a:latin typeface="Arial Narrow" panose="020B0606020202030204" pitchFamily="34" charset="0"/>
              </a:rPr>
              <a:t>Patrones repetitivos y restringidos de </a:t>
            </a:r>
            <a:r>
              <a:rPr lang="es-ES" sz="1600" b="1" dirty="0">
                <a:latin typeface="Arial Narrow" panose="020B0606020202030204" pitchFamily="34" charset="0"/>
              </a:rPr>
              <a:t>conducta</a:t>
            </a:r>
            <a:r>
              <a:rPr lang="es-ES" sz="1600" dirty="0">
                <a:latin typeface="Arial Narrow" panose="020B0606020202030204" pitchFamily="34" charset="0"/>
              </a:rPr>
              <a:t>, actividades e intereses, manifestada, por al menos </a:t>
            </a:r>
            <a:r>
              <a:rPr lang="es-ES" sz="1600" b="1" i="1" dirty="0">
                <a:latin typeface="Arial Narrow" panose="020B0606020202030204" pitchFamily="34" charset="0"/>
              </a:rPr>
              <a:t>dos </a:t>
            </a:r>
            <a:r>
              <a:rPr lang="es-ES" sz="1600" dirty="0">
                <a:latin typeface="Arial Narrow" panose="020B0606020202030204" pitchFamily="34" charset="0"/>
              </a:rPr>
              <a:t>de los siguientes:</a:t>
            </a:r>
          </a:p>
          <a:p>
            <a:pPr lvl="1" algn="just">
              <a:defRPr/>
            </a:pPr>
            <a:r>
              <a:rPr lang="es-ES" sz="1600" dirty="0">
                <a:latin typeface="Arial Narrow" panose="020B0606020202030204" pitchFamily="34" charset="0"/>
              </a:rPr>
              <a:t>a. Conductas estereotipadas motoras o verbales, o comportamientos sensoriales inusuales.</a:t>
            </a:r>
          </a:p>
          <a:p>
            <a:pPr lvl="1" algn="just">
              <a:defRPr/>
            </a:pPr>
            <a:r>
              <a:rPr lang="es-ES" sz="1600" dirty="0">
                <a:latin typeface="Arial Narrow" panose="020B0606020202030204" pitchFamily="34" charset="0"/>
              </a:rPr>
              <a:t>b. Adherencia excesiva a rutinas y patrones de comportamiento ritualistas.</a:t>
            </a:r>
          </a:p>
          <a:p>
            <a:pPr lvl="1" algn="just">
              <a:defRPr/>
            </a:pPr>
            <a:r>
              <a:rPr lang="es-ES" sz="1600" dirty="0">
                <a:latin typeface="Arial Narrow" panose="020B0606020202030204" pitchFamily="34" charset="0"/>
              </a:rPr>
              <a:t>c. Intereses restringidos.</a:t>
            </a:r>
          </a:p>
          <a:p>
            <a:pPr algn="just">
              <a:defRPr/>
            </a:pPr>
            <a:endParaRPr lang="es-ES" sz="1600" dirty="0">
              <a:latin typeface="Arial Narrow" panose="020B0606020202030204" pitchFamily="34" charset="0"/>
            </a:endParaRPr>
          </a:p>
          <a:p>
            <a:pPr algn="just">
              <a:defRPr/>
            </a:pPr>
            <a:r>
              <a:rPr lang="es-ES" sz="1600" b="1" dirty="0">
                <a:latin typeface="Arial Narrow" panose="020B0606020202030204" pitchFamily="34" charset="0"/>
              </a:rPr>
              <a:t>3. </a:t>
            </a:r>
            <a:r>
              <a:rPr lang="es-ES" sz="1600" dirty="0">
                <a:latin typeface="Arial Narrow" panose="020B0606020202030204" pitchFamily="34" charset="0"/>
              </a:rPr>
              <a:t>Los síntomas deben estar presenten en la </a:t>
            </a:r>
            <a:r>
              <a:rPr lang="es-ES" sz="1600" b="1" dirty="0">
                <a:latin typeface="Arial Narrow" panose="020B0606020202030204" pitchFamily="34" charset="0"/>
              </a:rPr>
              <a:t>infancia temprana </a:t>
            </a:r>
            <a:r>
              <a:rPr lang="es-ES" sz="1600" dirty="0">
                <a:latin typeface="Arial Narrow" panose="020B0606020202030204" pitchFamily="34" charset="0"/>
              </a:rPr>
              <a:t>(aunque pueden no manifestarse por completo hasta que las demandas del entorno excedan sus capacidades).</a:t>
            </a:r>
          </a:p>
          <a:p>
            <a:pPr algn="just">
              <a:defRPr/>
            </a:pPr>
            <a:endParaRPr lang="es-ES" dirty="0">
              <a:latin typeface="Arial Narrow" panose="020B0606020202030204" pitchFamily="34" charset="0"/>
            </a:endParaRPr>
          </a:p>
          <a:p>
            <a:pPr algn="just">
              <a:defRPr/>
            </a:pPr>
            <a:r>
              <a:rPr lang="es-ES" sz="1600" dirty="0">
                <a:latin typeface="Arial Narrow" panose="020B0606020202030204" pitchFamily="34" charset="0"/>
              </a:rPr>
              <a:t>Se deben cumplir los criterios </a:t>
            </a:r>
            <a:r>
              <a:rPr lang="es-ES" sz="1600" b="1" dirty="0">
                <a:latin typeface="Arial Narrow" panose="020B0606020202030204" pitchFamily="34" charset="0"/>
              </a:rPr>
              <a:t>1, 2 y 3.</a:t>
            </a:r>
            <a:endParaRPr lang="es-ES" sz="1600" dirty="0">
              <a:latin typeface="Arial Narrow" panose="020B0606020202030204" pitchFamily="34" charset="0"/>
            </a:endParaRPr>
          </a:p>
        </p:txBody>
      </p:sp>
      <p:pic>
        <p:nvPicPr>
          <p:cNvPr id="614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7325" y="1341438"/>
            <a:ext cx="2619375" cy="375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48" name="2 CuadroTexto"/>
          <p:cNvSpPr txBox="1">
            <a:spLocks noChangeArrowheads="1"/>
          </p:cNvSpPr>
          <p:nvPr/>
        </p:nvSpPr>
        <p:spPr bwMode="auto">
          <a:xfrm>
            <a:off x="684213" y="158750"/>
            <a:ext cx="66468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2400" b="1">
                <a:solidFill>
                  <a:srgbClr val="016993"/>
                </a:solidFill>
                <a:latin typeface="Arial Narrow" pitchFamily="34" charset="0"/>
              </a:rPr>
              <a:t>ÚLTIMOS CAMBIOS EN LA CONCEPCIÓN DEL TEA</a:t>
            </a:r>
          </a:p>
        </p:txBody>
      </p:sp>
    </p:spTree>
    <p:extLst>
      <p:ext uri="{BB962C8B-B14F-4D97-AF65-F5344CB8AC3E}">
        <p14:creationId xmlns="" xmlns:p14="http://schemas.microsoft.com/office/powerpoint/2010/main" val="889951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5"/>
          <p:cNvSpPr txBox="1">
            <a:spLocks noChangeArrowheads="1"/>
          </p:cNvSpPr>
          <p:nvPr/>
        </p:nvSpPr>
        <p:spPr bwMode="auto">
          <a:xfrm>
            <a:off x="900113" y="3933825"/>
            <a:ext cx="3959225" cy="1616075"/>
          </a:xfrm>
          <a:prstGeom prst="rect">
            <a:avLst/>
          </a:prstGeom>
          <a:noFill/>
          <a:ln w="57150">
            <a:solidFill>
              <a:srgbClr val="006897"/>
            </a:solidFill>
            <a:miter lim="800000"/>
            <a:headEnd/>
            <a:tailEnd/>
          </a:ln>
          <a:extLst>
            <a:ext uri="{909E8E84-426E-40DD-AFC4-6F175D3DCCD1}">
              <a14:hiddenFill xmlns="" xmlns:a14="http://schemas.microsoft.com/office/drawing/2010/main">
                <a:solidFill>
                  <a:srgbClr val="D5D76D"/>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s-ES" sz="1600" dirty="0">
                <a:ea typeface="ＭＳ Ｐゴシック" pitchFamily="34" charset="-128"/>
                <a:cs typeface="Arial" charset="0"/>
              </a:rPr>
              <a:t>Deficit </a:t>
            </a:r>
            <a:r>
              <a:rPr lang="en-US" altLang="es-ES" sz="1600" dirty="0" err="1">
                <a:ea typeface="ＭＳ Ｐゴシック" pitchFamily="34" charset="-128"/>
                <a:cs typeface="Arial" charset="0"/>
              </a:rPr>
              <a:t>Reciprocidad</a:t>
            </a:r>
            <a:r>
              <a:rPr lang="en-US" altLang="es-ES" sz="1600" dirty="0">
                <a:ea typeface="ＭＳ Ｐゴシック" pitchFamily="34" charset="-128"/>
                <a:cs typeface="Arial" charset="0"/>
              </a:rPr>
              <a:t> Socio </a:t>
            </a:r>
            <a:r>
              <a:rPr lang="en-US" altLang="es-ES" sz="1600" dirty="0" err="1">
                <a:ea typeface="ＭＳ Ｐゴシック" pitchFamily="34" charset="-128"/>
                <a:cs typeface="Arial" charset="0"/>
              </a:rPr>
              <a:t>Emocional</a:t>
            </a:r>
            <a:endParaRPr lang="en-US" altLang="es-ES" sz="1600" dirty="0">
              <a:ea typeface="ＭＳ Ｐゴシック" pitchFamily="34" charset="-128"/>
              <a:cs typeface="Arial" charset="0"/>
            </a:endParaRPr>
          </a:p>
          <a:p>
            <a:pPr eaLnBrk="1" hangingPunct="1"/>
            <a:endParaRPr lang="en-US" altLang="es-ES" sz="1600" dirty="0">
              <a:ea typeface="ＭＳ Ｐゴシック" pitchFamily="34" charset="-128"/>
              <a:cs typeface="Arial" charset="0"/>
            </a:endParaRPr>
          </a:p>
          <a:p>
            <a:pPr eaLnBrk="1" hangingPunct="1">
              <a:buFontTx/>
              <a:buChar char="•"/>
            </a:pPr>
            <a:r>
              <a:rPr lang="es-ES" altLang="es-ES" sz="1600" dirty="0">
                <a:ea typeface="ＭＳ Ｐゴシック" pitchFamily="34" charset="-128"/>
                <a:cs typeface="Arial" charset="0"/>
              </a:rPr>
              <a:t>Déficit en la Comunicación no verbal </a:t>
            </a:r>
          </a:p>
          <a:p>
            <a:pPr eaLnBrk="1" hangingPunct="1"/>
            <a:endParaRPr lang="es-ES" altLang="es-ES" sz="1600" dirty="0">
              <a:ea typeface="ＭＳ Ｐゴシック" pitchFamily="34" charset="-128"/>
              <a:cs typeface="Arial" charset="0"/>
            </a:endParaRPr>
          </a:p>
          <a:p>
            <a:pPr eaLnBrk="1" hangingPunct="1">
              <a:buFontTx/>
              <a:buChar char="•"/>
            </a:pPr>
            <a:r>
              <a:rPr lang="es-ES" altLang="es-ES" sz="1600" dirty="0">
                <a:ea typeface="ＭＳ Ｐゴシック" pitchFamily="34" charset="-128"/>
                <a:cs typeface="Arial" charset="0"/>
              </a:rPr>
              <a:t>Déficit en el desarrollo y la capacidad de mantener </a:t>
            </a:r>
            <a:r>
              <a:rPr lang="es-ES" altLang="es-ES" sz="1600">
                <a:ea typeface="ＭＳ Ｐゴシック" pitchFamily="34" charset="-128"/>
                <a:cs typeface="Arial" charset="0"/>
              </a:rPr>
              <a:t>relaciones </a:t>
            </a:r>
            <a:r>
              <a:rPr lang="es-ES" altLang="es-ES" sz="1600" smtClean="0">
                <a:ea typeface="ＭＳ Ｐゴシック" pitchFamily="34" charset="-128"/>
                <a:cs typeface="Arial" charset="0"/>
              </a:rPr>
              <a:t>apropiadas</a:t>
            </a:r>
            <a:endParaRPr lang="en-US" altLang="es-ES" sz="1600" dirty="0">
              <a:ea typeface="ＭＳ Ｐゴシック" pitchFamily="34" charset="-128"/>
              <a:cs typeface="Arial" charset="0"/>
            </a:endParaRPr>
          </a:p>
        </p:txBody>
      </p:sp>
      <p:sp>
        <p:nvSpPr>
          <p:cNvPr id="74755" name="TextBox 8"/>
          <p:cNvSpPr txBox="1">
            <a:spLocks noChangeArrowheads="1"/>
          </p:cNvSpPr>
          <p:nvPr/>
        </p:nvSpPr>
        <p:spPr bwMode="auto">
          <a:xfrm>
            <a:off x="6011863" y="3573463"/>
            <a:ext cx="2736850" cy="2349500"/>
          </a:xfrm>
          <a:prstGeom prst="rect">
            <a:avLst/>
          </a:prstGeom>
          <a:noFill/>
          <a:ln w="57150">
            <a:solidFill>
              <a:schemeClr val="accent1"/>
            </a:solidFill>
            <a:miter lim="800000"/>
            <a:headEnd/>
            <a:tailEnd/>
          </a:ln>
          <a:extLst>
            <a:ext uri="{909E8E84-426E-40DD-AFC4-6F175D3DCCD1}">
              <a14:hiddenFill xmlns="" xmlns:a14="http://schemas.microsoft.com/office/drawing/2010/main">
                <a:solidFill>
                  <a:srgbClr val="D5D76D"/>
                </a:solidFill>
              </a14:hiddenFill>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eaLnBrk="1" hangingPunct="1">
              <a:buFontTx/>
              <a:buChar char="•"/>
            </a:pPr>
            <a:r>
              <a:rPr lang="es-ES" altLang="es-ES" sz="1600">
                <a:ea typeface="ＭＳ Ｐゴシック" pitchFamily="34" charset="-128"/>
                <a:cs typeface="Arial" charset="0"/>
              </a:rPr>
              <a:t>Estereotipias</a:t>
            </a:r>
          </a:p>
          <a:p>
            <a:pPr marL="0" lvl="2" eaLnBrk="1" hangingPunct="1"/>
            <a:endParaRPr lang="en-US" altLang="es-ES" sz="1600">
              <a:ea typeface="ＭＳ Ｐゴシック" pitchFamily="34" charset="-128"/>
              <a:cs typeface="Arial" charset="0"/>
            </a:endParaRPr>
          </a:p>
          <a:p>
            <a:pPr marL="0" lvl="2" eaLnBrk="1" hangingPunct="1">
              <a:buFontTx/>
              <a:buChar char="•"/>
            </a:pPr>
            <a:r>
              <a:rPr lang="es-ES" altLang="es-ES" sz="1600">
                <a:ea typeface="ＭＳ Ｐゴシック" pitchFamily="34" charset="-128"/>
                <a:cs typeface="Arial" charset="0"/>
              </a:rPr>
              <a:t>Ritualizaciones o resistencia al cambio</a:t>
            </a:r>
          </a:p>
          <a:p>
            <a:pPr marL="0" lvl="2" eaLnBrk="1" hangingPunct="1"/>
            <a:endParaRPr lang="en-US" altLang="es-ES" sz="1600">
              <a:ea typeface="ＭＳ Ｐゴシック" pitchFamily="34" charset="-128"/>
              <a:cs typeface="Arial" charset="0"/>
            </a:endParaRPr>
          </a:p>
          <a:p>
            <a:pPr marL="0" lvl="2" eaLnBrk="1" hangingPunct="1">
              <a:buFontTx/>
              <a:buChar char="•"/>
            </a:pPr>
            <a:r>
              <a:rPr lang="es-ES" altLang="es-ES" sz="1600">
                <a:ea typeface="ＭＳ Ｐゴシック" pitchFamily="34" charset="-128"/>
                <a:cs typeface="Arial" charset="0"/>
              </a:rPr>
              <a:t>Intereses restringidos, limitados, fijos.</a:t>
            </a:r>
          </a:p>
          <a:p>
            <a:pPr marL="0" lvl="2" eaLnBrk="1" hangingPunct="1"/>
            <a:endParaRPr lang="en-US" altLang="es-ES" sz="1600">
              <a:ea typeface="ＭＳ Ｐゴシック" pitchFamily="34" charset="-128"/>
              <a:cs typeface="Arial" charset="0"/>
            </a:endParaRPr>
          </a:p>
          <a:p>
            <a:pPr marL="0" lvl="2" eaLnBrk="1" hangingPunct="1">
              <a:buFontTx/>
              <a:buChar char="•"/>
            </a:pPr>
            <a:r>
              <a:rPr lang="es-ES" altLang="es-ES" sz="1600">
                <a:ea typeface="ＭＳ Ｐゴシック" pitchFamily="34" charset="-128"/>
                <a:cs typeface="Arial" charset="0"/>
              </a:rPr>
              <a:t>Hiper-hiposensibilidad.</a:t>
            </a:r>
            <a:r>
              <a:rPr lang="es-ES" altLang="es-ES" sz="1600" b="1" i="1">
                <a:solidFill>
                  <a:srgbClr val="2F6BC3"/>
                </a:solidFill>
                <a:latin typeface="MS Reference Sans Serif" pitchFamily="34" charset="0"/>
                <a:ea typeface="ＭＳ Ｐゴシック" pitchFamily="34" charset="-128"/>
                <a:cs typeface="Arial" charset="0"/>
              </a:rPr>
              <a:t>  </a:t>
            </a:r>
            <a:endParaRPr lang="en-US" altLang="es-ES" sz="1600" b="1">
              <a:solidFill>
                <a:srgbClr val="2F6BC3"/>
              </a:solidFill>
              <a:latin typeface="MS Reference Sans Serif" pitchFamily="34" charset="0"/>
              <a:ea typeface="ＭＳ Ｐゴシック" pitchFamily="34" charset="-128"/>
              <a:cs typeface="Arial" charset="0"/>
            </a:endParaRPr>
          </a:p>
        </p:txBody>
      </p:sp>
      <p:sp>
        <p:nvSpPr>
          <p:cNvPr id="7172" name="Oval 4"/>
          <p:cNvSpPr>
            <a:spLocks noChangeArrowheads="1"/>
          </p:cNvSpPr>
          <p:nvPr/>
        </p:nvSpPr>
        <p:spPr bwMode="auto">
          <a:xfrm>
            <a:off x="2411413" y="1557338"/>
            <a:ext cx="2592387" cy="2447925"/>
          </a:xfrm>
          <a:prstGeom prst="ellipse">
            <a:avLst/>
          </a:prstGeom>
          <a:solidFill>
            <a:srgbClr val="006897">
              <a:alpha val="50195"/>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ltLang="es-ES"/>
          </a:p>
        </p:txBody>
      </p:sp>
      <p:sp>
        <p:nvSpPr>
          <p:cNvPr id="7173" name="Oval 5"/>
          <p:cNvSpPr>
            <a:spLocks noChangeArrowheads="1"/>
          </p:cNvSpPr>
          <p:nvPr/>
        </p:nvSpPr>
        <p:spPr bwMode="auto">
          <a:xfrm>
            <a:off x="3419475" y="260350"/>
            <a:ext cx="2520950" cy="2305050"/>
          </a:xfrm>
          <a:prstGeom prst="ellipse">
            <a:avLst/>
          </a:prstGeom>
          <a:solidFill>
            <a:srgbClr val="006897">
              <a:alpha val="65097"/>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ltLang="es-ES"/>
          </a:p>
        </p:txBody>
      </p:sp>
      <p:sp>
        <p:nvSpPr>
          <p:cNvPr id="7174" name="Rectangle 6"/>
          <p:cNvSpPr>
            <a:spLocks noChangeArrowheads="1"/>
          </p:cNvSpPr>
          <p:nvPr/>
        </p:nvSpPr>
        <p:spPr bwMode="auto">
          <a:xfrm>
            <a:off x="3635375" y="1052513"/>
            <a:ext cx="20875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ES" sz="1600" b="1">
                <a:cs typeface="Arial" charset="0"/>
              </a:rPr>
              <a:t>Comunicación</a:t>
            </a:r>
          </a:p>
        </p:txBody>
      </p:sp>
      <p:sp>
        <p:nvSpPr>
          <p:cNvPr id="7175" name="Rectangle 7"/>
          <p:cNvSpPr>
            <a:spLocks noChangeArrowheads="1"/>
          </p:cNvSpPr>
          <p:nvPr/>
        </p:nvSpPr>
        <p:spPr bwMode="auto">
          <a:xfrm>
            <a:off x="2916238" y="2492375"/>
            <a:ext cx="1255712"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a:cs typeface="Arial" charset="0"/>
              </a:rPr>
              <a:t>Relaciones</a:t>
            </a:r>
          </a:p>
          <a:p>
            <a:pPr algn="ctr"/>
            <a:r>
              <a:rPr lang="es-ES" altLang="es-ES" sz="1600" b="1">
                <a:cs typeface="Arial" charset="0"/>
              </a:rPr>
              <a:t>sociales</a:t>
            </a:r>
          </a:p>
        </p:txBody>
      </p:sp>
      <p:sp>
        <p:nvSpPr>
          <p:cNvPr id="74760" name="Text Box 8"/>
          <p:cNvSpPr txBox="1">
            <a:spLocks noChangeArrowheads="1"/>
          </p:cNvSpPr>
          <p:nvPr/>
        </p:nvSpPr>
        <p:spPr bwMode="auto">
          <a:xfrm>
            <a:off x="684213" y="476250"/>
            <a:ext cx="2305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3200" b="1">
                <a:solidFill>
                  <a:srgbClr val="016993"/>
                </a:solidFill>
              </a:rPr>
              <a:t>DE LA TRIADA…</a:t>
            </a:r>
          </a:p>
        </p:txBody>
      </p:sp>
      <p:sp>
        <p:nvSpPr>
          <p:cNvPr id="74761" name="Text Box 9"/>
          <p:cNvSpPr txBox="1">
            <a:spLocks noChangeArrowheads="1"/>
          </p:cNvSpPr>
          <p:nvPr/>
        </p:nvSpPr>
        <p:spPr bwMode="auto">
          <a:xfrm>
            <a:off x="6877050" y="1268413"/>
            <a:ext cx="187166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3200" b="1">
                <a:solidFill>
                  <a:srgbClr val="016993"/>
                </a:solidFill>
              </a:rPr>
              <a:t>… A LA DIADA</a:t>
            </a:r>
          </a:p>
        </p:txBody>
      </p:sp>
      <p:grpSp>
        <p:nvGrpSpPr>
          <p:cNvPr id="74762" name="Group 10"/>
          <p:cNvGrpSpPr>
            <a:grpSpLocks/>
          </p:cNvGrpSpPr>
          <p:nvPr/>
        </p:nvGrpSpPr>
        <p:grpSpPr bwMode="auto">
          <a:xfrm>
            <a:off x="2627313" y="0"/>
            <a:ext cx="3205162" cy="4221163"/>
            <a:chOff x="1610" y="0"/>
            <a:chExt cx="2019" cy="2659"/>
          </a:xfrm>
        </p:grpSpPr>
        <p:sp>
          <p:nvSpPr>
            <p:cNvPr id="7181" name="Oval 11"/>
            <p:cNvSpPr>
              <a:spLocks noChangeArrowheads="1"/>
            </p:cNvSpPr>
            <p:nvPr/>
          </p:nvSpPr>
          <p:spPr bwMode="auto">
            <a:xfrm rot="2395312">
              <a:off x="1610" y="0"/>
              <a:ext cx="1944" cy="2659"/>
            </a:xfrm>
            <a:prstGeom prst="ellipse">
              <a:avLst/>
            </a:prstGeom>
            <a:solidFill>
              <a:srgbClr val="006897"/>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ES"/>
            </a:p>
          </p:txBody>
        </p:sp>
        <p:sp>
          <p:nvSpPr>
            <p:cNvPr id="7182" name="Oval 10"/>
            <p:cNvSpPr>
              <a:spLocks noChangeArrowheads="1"/>
            </p:cNvSpPr>
            <p:nvPr/>
          </p:nvSpPr>
          <p:spPr bwMode="auto">
            <a:xfrm>
              <a:off x="1837" y="346"/>
              <a:ext cx="1792" cy="1144"/>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endParaRPr lang="es-ES" altLang="es-ES" sz="2000" b="1">
                <a:solidFill>
                  <a:schemeClr val="bg1"/>
                </a:solidFill>
                <a:ea typeface="ＭＳ Ｐゴシック" pitchFamily="34" charset="-128"/>
                <a:cs typeface="Arial" charset="0"/>
              </a:endParaRPr>
            </a:p>
            <a:p>
              <a:pPr algn="ctr"/>
              <a:r>
                <a:rPr lang="es-ES" altLang="es-ES" sz="2000" b="1">
                  <a:solidFill>
                    <a:schemeClr val="bg1"/>
                  </a:solidFill>
                  <a:ea typeface="ＭＳ Ｐゴシック" pitchFamily="34" charset="-128"/>
                  <a:cs typeface="Arial" charset="0"/>
                </a:rPr>
                <a:t>Comunicación Social</a:t>
              </a:r>
            </a:p>
            <a:p>
              <a:pPr algn="ctr"/>
              <a:endParaRPr lang="es-ES" altLang="es-ES" sz="2000" b="1">
                <a:solidFill>
                  <a:schemeClr val="bg1"/>
                </a:solidFill>
                <a:ea typeface="ＭＳ Ｐゴシック" pitchFamily="34" charset="-128"/>
                <a:cs typeface="Arial" charset="0"/>
              </a:endParaRPr>
            </a:p>
          </p:txBody>
        </p:sp>
      </p:grpSp>
      <p:sp>
        <p:nvSpPr>
          <p:cNvPr id="7179" name="Oval 13"/>
          <p:cNvSpPr>
            <a:spLocks noChangeArrowheads="1"/>
          </p:cNvSpPr>
          <p:nvPr/>
        </p:nvSpPr>
        <p:spPr bwMode="auto">
          <a:xfrm>
            <a:off x="4284663" y="1700213"/>
            <a:ext cx="2592387" cy="2376487"/>
          </a:xfrm>
          <a:prstGeom prst="ellipse">
            <a:avLst/>
          </a:prstGeom>
          <a:solidFill>
            <a:schemeClr val="accent1">
              <a:alpha val="50195"/>
            </a:scheme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s-ES" altLang="es-ES"/>
          </a:p>
        </p:txBody>
      </p:sp>
      <p:sp>
        <p:nvSpPr>
          <p:cNvPr id="7180" name="Rectangle 14"/>
          <p:cNvSpPr>
            <a:spLocks noChangeArrowheads="1"/>
          </p:cNvSpPr>
          <p:nvPr/>
        </p:nvSpPr>
        <p:spPr bwMode="auto">
          <a:xfrm>
            <a:off x="4824899" y="2565400"/>
            <a:ext cx="201356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altLang="es-ES" sz="1600" b="1" dirty="0">
                <a:cs typeface="Arial" charset="0"/>
              </a:rPr>
              <a:t>Intereses </a:t>
            </a:r>
            <a:r>
              <a:rPr lang="es-ES" altLang="es-ES" sz="1600" b="1" dirty="0" smtClean="0">
                <a:cs typeface="Arial" charset="0"/>
              </a:rPr>
              <a:t>restringidos</a:t>
            </a:r>
            <a:endParaRPr lang="es-ES" altLang="es-ES" sz="1600" b="1" dirty="0">
              <a:cs typeface="Arial" charset="0"/>
            </a:endParaRPr>
          </a:p>
          <a:p>
            <a:pPr algn="ctr"/>
            <a:r>
              <a:rPr lang="es-ES" altLang="es-ES" sz="1600" b="1" dirty="0">
                <a:cs typeface="Arial" charset="0"/>
              </a:rPr>
              <a:t> y comportamientos</a:t>
            </a:r>
          </a:p>
          <a:p>
            <a:pPr algn="ctr"/>
            <a:r>
              <a:rPr lang="es-ES" altLang="es-ES" sz="1600" b="1" dirty="0">
                <a:cs typeface="Arial" charset="0"/>
              </a:rPr>
              <a:t> repetitivos</a:t>
            </a:r>
          </a:p>
        </p:txBody>
      </p:sp>
    </p:spTree>
    <p:extLst>
      <p:ext uri="{BB962C8B-B14F-4D97-AF65-F5344CB8AC3E}">
        <p14:creationId xmlns="" xmlns:p14="http://schemas.microsoft.com/office/powerpoint/2010/main" val="1626719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1" fill="hold" grpId="0" nodeType="clickEffect">
                                  <p:stCondLst>
                                    <p:cond delay="0"/>
                                  </p:stCondLst>
                                  <p:childTnLst>
                                    <p:anim calcmode="lin" valueType="num">
                                      <p:cBhvr additive="base">
                                        <p:cTn id="6" dur="500"/>
                                        <p:tgtEl>
                                          <p:spTgt spid="74760"/>
                                        </p:tgtEl>
                                        <p:attrNameLst>
                                          <p:attrName>ppt_x</p:attrName>
                                        </p:attrNameLst>
                                      </p:cBhvr>
                                      <p:tavLst>
                                        <p:tav tm="0">
                                          <p:val>
                                            <p:strVal val="ppt_x"/>
                                          </p:val>
                                        </p:tav>
                                        <p:tav tm="100000">
                                          <p:val>
                                            <p:strVal val="ppt_x"/>
                                          </p:val>
                                        </p:tav>
                                      </p:tavLst>
                                    </p:anim>
                                    <p:anim calcmode="lin" valueType="num">
                                      <p:cBhvr additive="base">
                                        <p:cTn id="7" dur="500"/>
                                        <p:tgtEl>
                                          <p:spTgt spid="74760"/>
                                        </p:tgtEl>
                                        <p:attrNameLst>
                                          <p:attrName>ppt_y</p:attrName>
                                        </p:attrNameLst>
                                      </p:cBhvr>
                                      <p:tavLst>
                                        <p:tav tm="0">
                                          <p:val>
                                            <p:strVal val="ppt_y"/>
                                          </p:val>
                                        </p:tav>
                                        <p:tav tm="100000">
                                          <p:val>
                                            <p:strVal val="0-ppt_h/2"/>
                                          </p:val>
                                        </p:tav>
                                      </p:tavLst>
                                    </p:anim>
                                    <p:set>
                                      <p:cBhvr>
                                        <p:cTn id="8" dur="1" fill="hold">
                                          <p:stCondLst>
                                            <p:cond delay="499"/>
                                          </p:stCondLst>
                                        </p:cTn>
                                        <p:tgtEl>
                                          <p:spTgt spid="74760"/>
                                        </p:tgtEl>
                                        <p:attrNameLst>
                                          <p:attrName>style.visibility</p:attrName>
                                        </p:attrNameLst>
                                      </p:cBhvr>
                                      <p:to>
                                        <p:strVal val="hidden"/>
                                      </p:to>
                                    </p:set>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74761"/>
                                        </p:tgtEl>
                                        <p:attrNameLst>
                                          <p:attrName>style.visibility</p:attrName>
                                        </p:attrNameLst>
                                      </p:cBhvr>
                                      <p:to>
                                        <p:strVal val="visible"/>
                                      </p:to>
                                    </p:set>
                                    <p:animEffect transition="in" filter="fade">
                                      <p:cBhvr>
                                        <p:cTn id="12" dur="1000"/>
                                        <p:tgtEl>
                                          <p:spTgt spid="74761"/>
                                        </p:tgtEl>
                                      </p:cBhvr>
                                    </p:animEffect>
                                    <p:anim calcmode="lin" valueType="num">
                                      <p:cBhvr>
                                        <p:cTn id="13" dur="1000" fill="hold"/>
                                        <p:tgtEl>
                                          <p:spTgt spid="74761"/>
                                        </p:tgtEl>
                                        <p:attrNameLst>
                                          <p:attrName>ppt_x</p:attrName>
                                        </p:attrNameLst>
                                      </p:cBhvr>
                                      <p:tavLst>
                                        <p:tav tm="0">
                                          <p:val>
                                            <p:strVal val="#ppt_x"/>
                                          </p:val>
                                        </p:tav>
                                        <p:tav tm="100000">
                                          <p:val>
                                            <p:strVal val="#ppt_x"/>
                                          </p:val>
                                        </p:tav>
                                      </p:tavLst>
                                    </p:anim>
                                    <p:anim calcmode="lin" valueType="num">
                                      <p:cBhvr>
                                        <p:cTn id="14" dur="1000" fill="hold"/>
                                        <p:tgtEl>
                                          <p:spTgt spid="7476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4762"/>
                                        </p:tgtEl>
                                        <p:attrNameLst>
                                          <p:attrName>style.visibility</p:attrName>
                                        </p:attrNameLst>
                                      </p:cBhvr>
                                      <p:to>
                                        <p:strVal val="visible"/>
                                      </p:to>
                                    </p:set>
                                    <p:animEffect transition="in" filter="fade">
                                      <p:cBhvr>
                                        <p:cTn id="17" dur="2000"/>
                                        <p:tgtEl>
                                          <p:spTgt spid="74762"/>
                                        </p:tgtEl>
                                      </p:cBhvr>
                                    </p:animEffect>
                                  </p:childTnLst>
                                </p:cTn>
                              </p:par>
                            </p:childTnLst>
                          </p:cTn>
                        </p:par>
                        <p:par>
                          <p:cTn id="18" fill="hold" nodeType="afterGroup">
                            <p:stCondLst>
                              <p:cond delay="2500"/>
                            </p:stCondLst>
                            <p:childTnLst>
                              <p:par>
                                <p:cTn id="19" presetID="54" presetClass="entr" presetSubtype="0" accel="100000" fill="hold" grpId="0" nodeType="afterEffect">
                                  <p:stCondLst>
                                    <p:cond delay="0"/>
                                  </p:stCondLst>
                                  <p:childTnLst>
                                    <p:set>
                                      <p:cBhvr>
                                        <p:cTn id="20" dur="1" fill="hold">
                                          <p:stCondLst>
                                            <p:cond delay="0"/>
                                          </p:stCondLst>
                                        </p:cTn>
                                        <p:tgtEl>
                                          <p:spTgt spid="74755"/>
                                        </p:tgtEl>
                                        <p:attrNameLst>
                                          <p:attrName>style.visibility</p:attrName>
                                        </p:attrNameLst>
                                      </p:cBhvr>
                                      <p:to>
                                        <p:strVal val="visible"/>
                                      </p:to>
                                    </p:set>
                                    <p:anim calcmode="lin" valueType="num">
                                      <p:cBhvr>
                                        <p:cTn id="21" dur="1000" fill="hold"/>
                                        <p:tgtEl>
                                          <p:spTgt spid="74755"/>
                                        </p:tgtEl>
                                        <p:attrNameLst>
                                          <p:attrName>ppt_w</p:attrName>
                                        </p:attrNameLst>
                                      </p:cBhvr>
                                      <p:tavLst>
                                        <p:tav tm="0">
                                          <p:val>
                                            <p:strVal val="#ppt_w*0.05"/>
                                          </p:val>
                                        </p:tav>
                                        <p:tav tm="100000">
                                          <p:val>
                                            <p:strVal val="#ppt_w"/>
                                          </p:val>
                                        </p:tav>
                                      </p:tavLst>
                                    </p:anim>
                                    <p:anim calcmode="lin" valueType="num">
                                      <p:cBhvr>
                                        <p:cTn id="22" dur="1000" fill="hold"/>
                                        <p:tgtEl>
                                          <p:spTgt spid="74755"/>
                                        </p:tgtEl>
                                        <p:attrNameLst>
                                          <p:attrName>ppt_h</p:attrName>
                                        </p:attrNameLst>
                                      </p:cBhvr>
                                      <p:tavLst>
                                        <p:tav tm="0">
                                          <p:val>
                                            <p:strVal val="#ppt_h"/>
                                          </p:val>
                                        </p:tav>
                                        <p:tav tm="100000">
                                          <p:val>
                                            <p:strVal val="#ppt_h"/>
                                          </p:val>
                                        </p:tav>
                                      </p:tavLst>
                                    </p:anim>
                                    <p:anim calcmode="lin" valueType="num">
                                      <p:cBhvr>
                                        <p:cTn id="23" dur="1000" fill="hold"/>
                                        <p:tgtEl>
                                          <p:spTgt spid="74755"/>
                                        </p:tgtEl>
                                        <p:attrNameLst>
                                          <p:attrName>ppt_x</p:attrName>
                                        </p:attrNameLst>
                                      </p:cBhvr>
                                      <p:tavLst>
                                        <p:tav tm="0">
                                          <p:val>
                                            <p:strVal val="#ppt_x-.2"/>
                                          </p:val>
                                        </p:tav>
                                        <p:tav tm="100000">
                                          <p:val>
                                            <p:strVal val="#ppt_x"/>
                                          </p:val>
                                        </p:tav>
                                      </p:tavLst>
                                    </p:anim>
                                    <p:anim calcmode="lin" valueType="num">
                                      <p:cBhvr>
                                        <p:cTn id="24" dur="1000" fill="hold"/>
                                        <p:tgtEl>
                                          <p:spTgt spid="74755"/>
                                        </p:tgtEl>
                                        <p:attrNameLst>
                                          <p:attrName>ppt_y</p:attrName>
                                        </p:attrNameLst>
                                      </p:cBhvr>
                                      <p:tavLst>
                                        <p:tav tm="0">
                                          <p:val>
                                            <p:strVal val="#ppt_y"/>
                                          </p:val>
                                        </p:tav>
                                        <p:tav tm="100000">
                                          <p:val>
                                            <p:strVal val="#ppt_y"/>
                                          </p:val>
                                        </p:tav>
                                      </p:tavLst>
                                    </p:anim>
                                    <p:animEffect transition="in" filter="fade">
                                      <p:cBhvr>
                                        <p:cTn id="25" dur="1000"/>
                                        <p:tgtEl>
                                          <p:spTgt spid="74755"/>
                                        </p:tgtEl>
                                      </p:cBhvr>
                                    </p:animEffect>
                                  </p:childTnLst>
                                </p:cTn>
                              </p:par>
                              <p:par>
                                <p:cTn id="26" presetID="54" presetClass="entr" presetSubtype="0" accel="100000" fill="hold" grpId="0" nodeType="withEffect">
                                  <p:stCondLst>
                                    <p:cond delay="0"/>
                                  </p:stCondLst>
                                  <p:childTnLst>
                                    <p:set>
                                      <p:cBhvr>
                                        <p:cTn id="27" dur="1" fill="hold">
                                          <p:stCondLst>
                                            <p:cond delay="0"/>
                                          </p:stCondLst>
                                        </p:cTn>
                                        <p:tgtEl>
                                          <p:spTgt spid="74754"/>
                                        </p:tgtEl>
                                        <p:attrNameLst>
                                          <p:attrName>style.visibility</p:attrName>
                                        </p:attrNameLst>
                                      </p:cBhvr>
                                      <p:to>
                                        <p:strVal val="visible"/>
                                      </p:to>
                                    </p:set>
                                    <p:anim calcmode="lin" valueType="num">
                                      <p:cBhvr>
                                        <p:cTn id="28" dur="1000" fill="hold"/>
                                        <p:tgtEl>
                                          <p:spTgt spid="74754"/>
                                        </p:tgtEl>
                                        <p:attrNameLst>
                                          <p:attrName>ppt_w</p:attrName>
                                        </p:attrNameLst>
                                      </p:cBhvr>
                                      <p:tavLst>
                                        <p:tav tm="0">
                                          <p:val>
                                            <p:strVal val="#ppt_w*0.05"/>
                                          </p:val>
                                        </p:tav>
                                        <p:tav tm="100000">
                                          <p:val>
                                            <p:strVal val="#ppt_w"/>
                                          </p:val>
                                        </p:tav>
                                      </p:tavLst>
                                    </p:anim>
                                    <p:anim calcmode="lin" valueType="num">
                                      <p:cBhvr>
                                        <p:cTn id="29" dur="1000" fill="hold"/>
                                        <p:tgtEl>
                                          <p:spTgt spid="74754"/>
                                        </p:tgtEl>
                                        <p:attrNameLst>
                                          <p:attrName>ppt_h</p:attrName>
                                        </p:attrNameLst>
                                      </p:cBhvr>
                                      <p:tavLst>
                                        <p:tav tm="0">
                                          <p:val>
                                            <p:strVal val="#ppt_h"/>
                                          </p:val>
                                        </p:tav>
                                        <p:tav tm="100000">
                                          <p:val>
                                            <p:strVal val="#ppt_h"/>
                                          </p:val>
                                        </p:tav>
                                      </p:tavLst>
                                    </p:anim>
                                    <p:anim calcmode="lin" valueType="num">
                                      <p:cBhvr>
                                        <p:cTn id="30" dur="1000" fill="hold"/>
                                        <p:tgtEl>
                                          <p:spTgt spid="74754"/>
                                        </p:tgtEl>
                                        <p:attrNameLst>
                                          <p:attrName>ppt_x</p:attrName>
                                        </p:attrNameLst>
                                      </p:cBhvr>
                                      <p:tavLst>
                                        <p:tav tm="0">
                                          <p:val>
                                            <p:strVal val="#ppt_x-.2"/>
                                          </p:val>
                                        </p:tav>
                                        <p:tav tm="100000">
                                          <p:val>
                                            <p:strVal val="#ppt_x"/>
                                          </p:val>
                                        </p:tav>
                                      </p:tavLst>
                                    </p:anim>
                                    <p:anim calcmode="lin" valueType="num">
                                      <p:cBhvr>
                                        <p:cTn id="31" dur="1000" fill="hold"/>
                                        <p:tgtEl>
                                          <p:spTgt spid="74754"/>
                                        </p:tgtEl>
                                        <p:attrNameLst>
                                          <p:attrName>ppt_y</p:attrName>
                                        </p:attrNameLst>
                                      </p:cBhvr>
                                      <p:tavLst>
                                        <p:tav tm="0">
                                          <p:val>
                                            <p:strVal val="#ppt_y"/>
                                          </p:val>
                                        </p:tav>
                                        <p:tav tm="100000">
                                          <p:val>
                                            <p:strVal val="#ppt_y"/>
                                          </p:val>
                                        </p:tav>
                                      </p:tavLst>
                                    </p:anim>
                                    <p:animEffect transition="in" filter="fade">
                                      <p:cBhvr>
                                        <p:cTn id="32"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animBg="1"/>
      <p:bldP spid="74760" grpId="0"/>
      <p:bldP spid="747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 xmlns:p14="http://schemas.microsoft.com/office/powerpoint/2010/main" val="45812893"/>
              </p:ext>
            </p:extLst>
          </p:nvPr>
        </p:nvGraphicFramePr>
        <p:xfrm>
          <a:off x="467544" y="1134790"/>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Text Box 5"/>
          <p:cNvSpPr txBox="1">
            <a:spLocks noChangeArrowheads="1"/>
          </p:cNvSpPr>
          <p:nvPr/>
        </p:nvSpPr>
        <p:spPr bwMode="auto">
          <a:xfrm>
            <a:off x="684213" y="188913"/>
            <a:ext cx="7775575" cy="9461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2800" dirty="0">
                <a:solidFill>
                  <a:schemeClr val="bg1"/>
                </a:solidFill>
                <a:latin typeface="Arial Narrow" pitchFamily="34" charset="0"/>
                <a:cs typeface="Arial" charset="0"/>
              </a:rPr>
              <a:t> </a:t>
            </a:r>
            <a:r>
              <a:rPr lang="es-ES_tradnl" altLang="es-ES" sz="2800" b="1" dirty="0">
                <a:latin typeface="Arial Narrow" pitchFamily="34" charset="0"/>
                <a:cs typeface="Arial" charset="0"/>
              </a:rPr>
              <a:t>TEORÍAS EXPLICATIVAS DEL </a:t>
            </a:r>
          </a:p>
          <a:p>
            <a:pPr algn="ctr" eaLnBrk="1" hangingPunct="1"/>
            <a:r>
              <a:rPr lang="es-ES_tradnl" altLang="es-ES" sz="2800" b="1" dirty="0">
                <a:latin typeface="Arial Narrow" pitchFamily="34" charset="0"/>
                <a:cs typeface="Arial" charset="0"/>
              </a:rPr>
              <a:t>FUNCIONAMIENTO PSICOLÓGICO</a:t>
            </a:r>
            <a:endParaRPr lang="es-ES" altLang="es-ES" sz="2800" b="1" dirty="0">
              <a:latin typeface="Arial Narrow" pitchFamily="34" charset="0"/>
              <a:cs typeface="Arial" charset="0"/>
            </a:endParaRPr>
          </a:p>
        </p:txBody>
      </p:sp>
      <p:sp>
        <p:nvSpPr>
          <p:cNvPr id="11268" name="3 CuadroTexto"/>
          <p:cNvSpPr txBox="1">
            <a:spLocks noChangeArrowheads="1"/>
          </p:cNvSpPr>
          <p:nvPr/>
        </p:nvSpPr>
        <p:spPr bwMode="auto">
          <a:xfrm>
            <a:off x="7380288" y="2349500"/>
            <a:ext cx="12954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800" dirty="0" smtClean="0"/>
              <a:t>.</a:t>
            </a:r>
            <a:endParaRPr lang="es-ES" altLang="es-ES" sz="800" dirty="0"/>
          </a:p>
        </p:txBody>
      </p:sp>
    </p:spTree>
    <p:extLst>
      <p:ext uri="{BB962C8B-B14F-4D97-AF65-F5344CB8AC3E}">
        <p14:creationId xmlns="" xmlns:p14="http://schemas.microsoft.com/office/powerpoint/2010/main" val="3259423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1979613" y="476250"/>
            <a:ext cx="5399087" cy="6413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3600" b="1" dirty="0">
                <a:latin typeface="Arial Narrow" pitchFamily="34" charset="0"/>
                <a:cs typeface="Arial" charset="0"/>
              </a:rPr>
              <a:t>TEORÍA DE LA MENTE</a:t>
            </a:r>
            <a:endParaRPr lang="es-ES" altLang="es-ES" sz="3600" b="1" dirty="0">
              <a:latin typeface="Arial Narrow" pitchFamily="34" charset="0"/>
              <a:cs typeface="Arial" charset="0"/>
            </a:endParaRPr>
          </a:p>
        </p:txBody>
      </p:sp>
      <p:sp>
        <p:nvSpPr>
          <p:cNvPr id="12291" name="Text Box 23"/>
          <p:cNvSpPr txBox="1">
            <a:spLocks noChangeArrowheads="1"/>
          </p:cNvSpPr>
          <p:nvPr/>
        </p:nvSpPr>
        <p:spPr bwMode="auto">
          <a:xfrm>
            <a:off x="611188" y="1916113"/>
            <a:ext cx="7633220"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2200" dirty="0">
                <a:latin typeface="Arial Narrow" pitchFamily="34" charset="0"/>
                <a:cs typeface="Arial" charset="0"/>
              </a:rPr>
              <a:t>“La capacidad de comprender el propósito o la</a:t>
            </a:r>
          </a:p>
          <a:p>
            <a:pPr algn="ctr" eaLnBrk="1" hangingPunct="1"/>
            <a:r>
              <a:rPr lang="es-ES_tradnl" altLang="es-ES" sz="2200" dirty="0">
                <a:latin typeface="Arial Narrow" pitchFamily="34" charset="0"/>
                <a:cs typeface="Arial" charset="0"/>
              </a:rPr>
              <a:t> intención de otro, de atribuir estados mentales </a:t>
            </a:r>
          </a:p>
          <a:p>
            <a:pPr algn="ctr" eaLnBrk="1" hangingPunct="1"/>
            <a:r>
              <a:rPr lang="es-ES_tradnl" altLang="es-ES" sz="2200" dirty="0">
                <a:latin typeface="Arial Narrow" pitchFamily="34" charset="0"/>
                <a:cs typeface="Arial" charset="0"/>
              </a:rPr>
              <a:t> a otros….”  (</a:t>
            </a:r>
            <a:r>
              <a:rPr lang="es-ES_tradnl" altLang="es-ES" sz="2200" i="1" dirty="0" err="1">
                <a:latin typeface="Arial Narrow" pitchFamily="34" charset="0"/>
                <a:cs typeface="Arial" charset="0"/>
              </a:rPr>
              <a:t>Premack</a:t>
            </a:r>
            <a:r>
              <a:rPr lang="es-ES_tradnl" altLang="es-ES" sz="2200" i="1" dirty="0">
                <a:latin typeface="Arial Narrow" pitchFamily="34" charset="0"/>
                <a:cs typeface="Arial" charset="0"/>
              </a:rPr>
              <a:t> y </a:t>
            </a:r>
            <a:r>
              <a:rPr lang="es-ES_tradnl" altLang="es-ES" sz="2200" i="1" dirty="0" err="1">
                <a:latin typeface="Arial Narrow" pitchFamily="34" charset="0"/>
                <a:cs typeface="Arial" charset="0"/>
              </a:rPr>
              <a:t>Woodruff</a:t>
            </a:r>
            <a:r>
              <a:rPr lang="es-ES_tradnl" altLang="es-ES" sz="2200" i="1" dirty="0">
                <a:latin typeface="Arial Narrow" pitchFamily="34" charset="0"/>
                <a:cs typeface="Arial" charset="0"/>
              </a:rPr>
              <a:t>, 1978</a:t>
            </a:r>
            <a:r>
              <a:rPr lang="es-ES_tradnl" altLang="es-ES" sz="2200" dirty="0">
                <a:latin typeface="Arial Narrow" pitchFamily="34" charset="0"/>
                <a:cs typeface="Arial" charset="0"/>
              </a:rPr>
              <a:t>)</a:t>
            </a:r>
          </a:p>
          <a:p>
            <a:pPr algn="just" eaLnBrk="1" hangingPunct="1"/>
            <a:endParaRPr lang="es-ES_tradnl" altLang="es-ES" sz="1000" dirty="0">
              <a:latin typeface="Arial Narrow" pitchFamily="34" charset="0"/>
              <a:cs typeface="Arial" charset="0"/>
            </a:endParaRPr>
          </a:p>
          <a:p>
            <a:pPr algn="ctr" eaLnBrk="1" hangingPunct="1"/>
            <a:r>
              <a:rPr lang="es-ES_tradnl" altLang="es-ES" sz="2200" dirty="0">
                <a:latin typeface="Arial Narrow" pitchFamily="34" charset="0"/>
                <a:cs typeface="Arial" charset="0"/>
              </a:rPr>
              <a:t>“</a:t>
            </a:r>
            <a:r>
              <a:rPr lang="es-ES_tradnl" altLang="es-ES" sz="2200" i="1" dirty="0">
                <a:latin typeface="Arial Narrow" pitchFamily="34" charset="0"/>
                <a:cs typeface="Arial" charset="0"/>
              </a:rPr>
              <a:t>Los estados mentales que atribuimos a otras personas no se pueden observar directamente.</a:t>
            </a:r>
          </a:p>
          <a:p>
            <a:pPr algn="ctr" eaLnBrk="1" hangingPunct="1"/>
            <a:endParaRPr lang="es-ES_tradnl" altLang="es-ES" sz="1000" i="1" dirty="0">
              <a:latin typeface="Arial Narrow" pitchFamily="34" charset="0"/>
              <a:cs typeface="Arial" charset="0"/>
            </a:endParaRPr>
          </a:p>
          <a:p>
            <a:pPr algn="ctr" eaLnBrk="1" hangingPunct="1"/>
            <a:r>
              <a:rPr lang="es-ES_tradnl" altLang="es-ES" sz="2200" dirty="0">
                <a:latin typeface="Arial Narrow" pitchFamily="34" charset="0"/>
                <a:cs typeface="Arial" charset="0"/>
              </a:rPr>
              <a:t> </a:t>
            </a:r>
            <a:r>
              <a:rPr lang="es-ES_tradnl" altLang="es-ES" sz="2200" i="1" dirty="0">
                <a:latin typeface="Arial Narrow" pitchFamily="34" charset="0"/>
                <a:cs typeface="Arial" charset="0"/>
              </a:rPr>
              <a:t>Tienen un valor adaptativo porque permiten predecir y anticipar el comportamiento de  los demás a partir de las intenciones, conocimientos, creencias, y emociones que les atribuimos</a:t>
            </a:r>
            <a:r>
              <a:rPr lang="es-ES_tradnl" altLang="es-ES" sz="2200" dirty="0">
                <a:latin typeface="Arial Narrow" pitchFamily="34" charset="0"/>
                <a:cs typeface="Arial" charset="0"/>
              </a:rPr>
              <a:t>” (</a:t>
            </a:r>
            <a:r>
              <a:rPr lang="es-ES_tradnl" altLang="es-ES" sz="2200" i="1" dirty="0" err="1">
                <a:latin typeface="Arial Narrow" pitchFamily="34" charset="0"/>
                <a:cs typeface="Arial" charset="0"/>
              </a:rPr>
              <a:t>Angel</a:t>
            </a:r>
            <a:r>
              <a:rPr lang="es-ES_tradnl" altLang="es-ES" sz="2200" i="1" dirty="0">
                <a:latin typeface="Arial Narrow" pitchFamily="34" charset="0"/>
                <a:cs typeface="Arial" charset="0"/>
              </a:rPr>
              <a:t> </a:t>
            </a:r>
            <a:r>
              <a:rPr lang="es-ES_tradnl" altLang="es-ES" sz="2200" i="1" dirty="0" err="1">
                <a:latin typeface="Arial Narrow" pitchFamily="34" charset="0"/>
                <a:cs typeface="Arial" charset="0"/>
              </a:rPr>
              <a:t>Riviére</a:t>
            </a:r>
            <a:r>
              <a:rPr lang="es-ES_tradnl" altLang="es-ES" sz="2200" dirty="0">
                <a:latin typeface="Arial Narrow" pitchFamily="34" charset="0"/>
                <a:cs typeface="Arial" charset="0"/>
              </a:rPr>
              <a:t>)</a:t>
            </a:r>
            <a:endParaRPr lang="es-ES" altLang="es-ES" sz="2200" dirty="0">
              <a:latin typeface="Arial Narrow" pitchFamily="34" charset="0"/>
              <a:cs typeface="Arial" charset="0"/>
            </a:endParaRPr>
          </a:p>
        </p:txBody>
      </p:sp>
    </p:spTree>
    <p:extLst>
      <p:ext uri="{BB962C8B-B14F-4D97-AF65-F5344CB8AC3E}">
        <p14:creationId xmlns="" xmlns:p14="http://schemas.microsoft.com/office/powerpoint/2010/main" val="2370431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830696" y="2206625"/>
            <a:ext cx="6985000" cy="3884140"/>
          </a:xfrm>
          <a:prstGeom prst="rect">
            <a:avLst/>
          </a:prstGeom>
          <a:noFill/>
          <a:ln w="38100">
            <a:solidFill>
              <a:srgbClr val="016993"/>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Predecir la conducta de los otros.</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Darse cuenta de las intenciones de los otros y conocer las verdaderas razones que guían sus conductas. </a:t>
            </a:r>
            <a:r>
              <a:rPr lang="es-ES_tradnl" altLang="es-ES" sz="1600" i="1" dirty="0" smtClean="0">
                <a:latin typeface="Arial Narrow" pitchFamily="34" charset="0"/>
                <a:cs typeface="Arial" charset="0"/>
              </a:rPr>
              <a:t>(juegos en el patio / insultos como prueba de afectos)</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Entender emociones, tanto las propias como las de los demás, lo que les lleva a mostrar escasas reacciones empáticas o reacciones no apropiadas. </a:t>
            </a:r>
            <a:r>
              <a:rPr lang="es-ES_tradnl" altLang="es-ES" sz="1600" i="1" dirty="0" smtClean="0">
                <a:latin typeface="Arial Narrow" pitchFamily="34" charset="0"/>
                <a:cs typeface="Arial" charset="0"/>
              </a:rPr>
              <a:t>(situaciones de duelo)</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Comprender cómo sus conductas o comentarios afectarán a las otras personas e influirán  en lo que los demás piensen de él.</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Tener el cuenta el nivel de conocimiento del interlocutor sobre el tema en cuestión.</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Tener en cuenta el grado de interés del interlocutor sobre el tema de conversación.</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Anticipar lo que los demás pueden pensar sobre su comportamiento. (actos delictivos)</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Mentir y para comprender engaños.</a:t>
            </a:r>
          </a:p>
          <a:p>
            <a:pPr marL="285750" indent="-285750" eaLnBrk="1" hangingPunct="1">
              <a:lnSpc>
                <a:spcPct val="110000"/>
              </a:lnSpc>
              <a:spcBef>
                <a:spcPct val="0"/>
              </a:spcBef>
              <a:buFontTx/>
              <a:buChar char="-"/>
              <a:defRPr/>
            </a:pPr>
            <a:r>
              <a:rPr lang="es-ES_tradnl" altLang="es-ES" sz="1600" dirty="0" smtClean="0">
                <a:latin typeface="Arial Narrow" pitchFamily="34" charset="0"/>
                <a:cs typeface="Arial" charset="0"/>
              </a:rPr>
              <a:t>Comprender las interacciones sociales, lo que puede llevar a problemas a la hora de respetar turnos, mantener el tópico de la conversación, mantener un contacto ocular adecuado (relaciones sexuales, drogas)</a:t>
            </a:r>
          </a:p>
        </p:txBody>
      </p:sp>
      <p:sp>
        <p:nvSpPr>
          <p:cNvPr id="13317" name="Text Box 7"/>
          <p:cNvSpPr txBox="1">
            <a:spLocks noChangeArrowheads="1"/>
          </p:cNvSpPr>
          <p:nvPr/>
        </p:nvSpPr>
        <p:spPr bwMode="auto">
          <a:xfrm>
            <a:off x="611560" y="260290"/>
            <a:ext cx="4537075" cy="6413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3600" b="1" dirty="0">
                <a:latin typeface="Arial Narrow" pitchFamily="34" charset="0"/>
                <a:cs typeface="Arial" charset="0"/>
              </a:rPr>
              <a:t>TEORÍA DE LA MENTE</a:t>
            </a:r>
            <a:endParaRPr lang="es-ES" altLang="es-ES" sz="3600" b="1" dirty="0">
              <a:latin typeface="Arial Narrow" pitchFamily="34" charset="0"/>
              <a:cs typeface="Arial" charset="0"/>
            </a:endParaRPr>
          </a:p>
        </p:txBody>
      </p:sp>
      <p:sp>
        <p:nvSpPr>
          <p:cNvPr id="13318" name="1 CuadroTexto"/>
          <p:cNvSpPr txBox="1">
            <a:spLocks noChangeArrowheads="1"/>
          </p:cNvSpPr>
          <p:nvPr/>
        </p:nvSpPr>
        <p:spPr bwMode="auto">
          <a:xfrm>
            <a:off x="2051720" y="1052736"/>
            <a:ext cx="4811713" cy="830997"/>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2400" dirty="0">
                <a:solidFill>
                  <a:schemeClr val="bg1"/>
                </a:solidFill>
                <a:latin typeface="Arial Narrow" pitchFamily="34" charset="0"/>
                <a:cs typeface="Arial" charset="0"/>
              </a:rPr>
              <a:t> </a:t>
            </a:r>
            <a:r>
              <a:rPr lang="es-ES" altLang="es-ES" sz="2400" dirty="0">
                <a:latin typeface="Arial Narrow" pitchFamily="34" charset="0"/>
                <a:cs typeface="Arial" charset="0"/>
              </a:rPr>
              <a:t>Las personas con TEA tienen dificultades para:</a:t>
            </a:r>
          </a:p>
        </p:txBody>
      </p:sp>
    </p:spTree>
    <p:extLst>
      <p:ext uri="{BB962C8B-B14F-4D97-AF65-F5344CB8AC3E}">
        <p14:creationId xmlns="" xmlns:p14="http://schemas.microsoft.com/office/powerpoint/2010/main" val="107934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8111" t="31712" r="50035" b="12089"/>
          <a:stretch/>
        </p:blipFill>
        <p:spPr bwMode="auto">
          <a:xfrm>
            <a:off x="2555776" y="764704"/>
            <a:ext cx="4392488"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3442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620688"/>
            <a:ext cx="828092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b="1" dirty="0" smtClean="0">
                <a:latin typeface="Arial" panose="020B0604020202020204" pitchFamily="34" charset="0"/>
                <a:cs typeface="Arial" panose="020B0604020202020204" pitchFamily="34" charset="0"/>
              </a:rPr>
              <a:t>TEORÍA DE LA FUNCIÓN EJECUTIVA</a:t>
            </a:r>
            <a:endParaRPr lang="es-ES" sz="36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cstate="print"/>
          <a:srcRect l="16926" t="46769" r="14563" b="16091"/>
          <a:stretch/>
        </p:blipFill>
        <p:spPr>
          <a:xfrm>
            <a:off x="449338" y="1700808"/>
            <a:ext cx="8359951" cy="3939747"/>
          </a:xfrm>
          <a:prstGeom prst="rect">
            <a:avLst/>
          </a:prstGeom>
        </p:spPr>
      </p:pic>
    </p:spTree>
    <p:extLst>
      <p:ext uri="{BB962C8B-B14F-4D97-AF65-F5344CB8AC3E}">
        <p14:creationId xmlns="" xmlns:p14="http://schemas.microsoft.com/office/powerpoint/2010/main" val="16643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1115616" y="2492375"/>
            <a:ext cx="7226697" cy="2987675"/>
          </a:xfrm>
          <a:prstGeom prst="rect">
            <a:avLst/>
          </a:prstGeom>
          <a:noFill/>
          <a:ln w="38100" algn="ctr">
            <a:solidFill>
              <a:srgbClr val="016993"/>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pPr>
            <a:r>
              <a:rPr lang="es-ES_tradnl" altLang="es-ES" dirty="0">
                <a:latin typeface="Arial Narrow" pitchFamily="34" charset="0"/>
                <a:cs typeface="Arial" charset="0"/>
              </a:rPr>
              <a:t>- Generar conductas con una finalidad.</a:t>
            </a:r>
          </a:p>
          <a:p>
            <a:pPr eaLnBrk="1" hangingPunct="1">
              <a:lnSpc>
                <a:spcPct val="130000"/>
              </a:lnSpc>
            </a:pPr>
            <a:r>
              <a:rPr lang="es-ES_tradnl" altLang="es-ES" dirty="0">
                <a:latin typeface="Arial Narrow" pitchFamily="34" charset="0"/>
                <a:cs typeface="Arial" charset="0"/>
              </a:rPr>
              <a:t>- Resolver problemas de forma planificada y estratégica en situaciones reales</a:t>
            </a:r>
          </a:p>
          <a:p>
            <a:pPr eaLnBrk="1" hangingPunct="1">
              <a:lnSpc>
                <a:spcPct val="130000"/>
              </a:lnSpc>
            </a:pPr>
            <a:r>
              <a:rPr lang="es-ES_tradnl" altLang="es-ES" dirty="0">
                <a:latin typeface="Arial Narrow" pitchFamily="34" charset="0"/>
                <a:cs typeface="Arial" charset="0"/>
              </a:rPr>
              <a:t>-  Prestar atención a distintos aspectos de un problema al mismo tiempo.</a:t>
            </a:r>
          </a:p>
          <a:p>
            <a:pPr eaLnBrk="1" hangingPunct="1">
              <a:lnSpc>
                <a:spcPct val="130000"/>
              </a:lnSpc>
            </a:pPr>
            <a:r>
              <a:rPr lang="es-ES_tradnl" altLang="es-ES" dirty="0">
                <a:latin typeface="Arial Narrow" pitchFamily="34" charset="0"/>
                <a:cs typeface="Arial" charset="0"/>
              </a:rPr>
              <a:t>-  Inhibir tendencias espontáneas que conducen a un error.</a:t>
            </a:r>
          </a:p>
          <a:p>
            <a:pPr eaLnBrk="1" hangingPunct="1">
              <a:lnSpc>
                <a:spcPct val="130000"/>
              </a:lnSpc>
            </a:pPr>
            <a:r>
              <a:rPr lang="es-ES_tradnl" altLang="es-ES" dirty="0">
                <a:latin typeface="Arial Narrow" pitchFamily="34" charset="0"/>
                <a:cs typeface="Arial" charset="0"/>
              </a:rPr>
              <a:t>-  Captar lo esencial de un situación compleja.</a:t>
            </a:r>
            <a:endParaRPr lang="es-ES" altLang="es-ES" dirty="0">
              <a:latin typeface="Arial Narrow" pitchFamily="34" charset="0"/>
              <a:cs typeface="Arial" charset="0"/>
            </a:endParaRPr>
          </a:p>
          <a:p>
            <a:pPr eaLnBrk="1" hangingPunct="1">
              <a:lnSpc>
                <a:spcPct val="130000"/>
              </a:lnSpc>
            </a:pPr>
            <a:r>
              <a:rPr lang="es-ES_tradnl" altLang="es-ES" dirty="0">
                <a:latin typeface="Arial Narrow" pitchFamily="34" charset="0"/>
                <a:cs typeface="Arial" charset="0"/>
              </a:rPr>
              <a:t>- Organizar y manejar el tiempo.</a:t>
            </a:r>
          </a:p>
          <a:p>
            <a:pPr eaLnBrk="1" hangingPunct="1">
              <a:lnSpc>
                <a:spcPct val="130000"/>
              </a:lnSpc>
            </a:pPr>
            <a:r>
              <a:rPr lang="es-ES_tradnl" altLang="es-ES" dirty="0">
                <a:latin typeface="Arial Narrow" pitchFamily="34" charset="0"/>
                <a:cs typeface="Arial" charset="0"/>
              </a:rPr>
              <a:t>- Presentar una flexibilidad mental.</a:t>
            </a:r>
          </a:p>
          <a:p>
            <a:pPr eaLnBrk="1" hangingPunct="1">
              <a:lnSpc>
                <a:spcPct val="130000"/>
              </a:lnSpc>
            </a:pPr>
            <a:r>
              <a:rPr lang="es-ES_tradnl" altLang="es-ES" dirty="0">
                <a:latin typeface="Arial Narrow" pitchFamily="34" charset="0"/>
                <a:cs typeface="Arial" charset="0"/>
              </a:rPr>
              <a:t>- Afrontar situaciones nuevas.</a:t>
            </a:r>
          </a:p>
        </p:txBody>
      </p:sp>
      <p:sp>
        <p:nvSpPr>
          <p:cNvPr id="14341" name="Text Box 3"/>
          <p:cNvSpPr txBox="1">
            <a:spLocks noChangeArrowheads="1"/>
          </p:cNvSpPr>
          <p:nvPr/>
        </p:nvSpPr>
        <p:spPr bwMode="auto">
          <a:xfrm>
            <a:off x="611188" y="260350"/>
            <a:ext cx="7056437" cy="646113"/>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3600" b="1" dirty="0">
                <a:latin typeface="Arial Narrow" pitchFamily="34" charset="0"/>
                <a:cs typeface="Arial" charset="0"/>
              </a:rPr>
              <a:t>TEORÍA DE LA FUNCIÓN EJECUTIVA</a:t>
            </a:r>
          </a:p>
        </p:txBody>
      </p:sp>
      <p:sp>
        <p:nvSpPr>
          <p:cNvPr id="14342" name="1 CuadroTexto"/>
          <p:cNvSpPr txBox="1">
            <a:spLocks noChangeArrowheads="1"/>
          </p:cNvSpPr>
          <p:nvPr/>
        </p:nvSpPr>
        <p:spPr bwMode="auto">
          <a:xfrm>
            <a:off x="1946071" y="1154156"/>
            <a:ext cx="4811712" cy="92333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3000" dirty="0">
                <a:solidFill>
                  <a:schemeClr val="bg1"/>
                </a:solidFill>
                <a:latin typeface="Arial Narrow" pitchFamily="34" charset="0"/>
                <a:cs typeface="Arial" charset="0"/>
              </a:rPr>
              <a:t> </a:t>
            </a:r>
            <a:r>
              <a:rPr lang="es-ES" altLang="es-ES" sz="2400" dirty="0">
                <a:latin typeface="Arial Narrow" pitchFamily="34" charset="0"/>
                <a:cs typeface="Arial" charset="0"/>
              </a:rPr>
              <a:t>Las personas con TEA tienen dificultades para:</a:t>
            </a:r>
          </a:p>
        </p:txBody>
      </p:sp>
    </p:spTree>
    <p:extLst>
      <p:ext uri="{BB962C8B-B14F-4D97-AF65-F5344CB8AC3E}">
        <p14:creationId xmlns="" xmlns:p14="http://schemas.microsoft.com/office/powerpoint/2010/main" val="1681364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424" t="14179" r="27424" b="15916"/>
          <a:stretch/>
        </p:blipFill>
        <p:spPr bwMode="auto">
          <a:xfrm>
            <a:off x="1187624" y="260648"/>
            <a:ext cx="6840760" cy="5385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3908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862013" y="274638"/>
            <a:ext cx="5364162" cy="12001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3600" b="1" dirty="0">
                <a:latin typeface="Arial Narrow" pitchFamily="34" charset="0"/>
                <a:cs typeface="Arial" charset="0"/>
              </a:rPr>
              <a:t>TEORÍA DE LA COHERENCIA CENTRAL</a:t>
            </a:r>
          </a:p>
        </p:txBody>
      </p:sp>
      <p:sp>
        <p:nvSpPr>
          <p:cNvPr id="20483" name="Text Box 5"/>
          <p:cNvSpPr txBox="1">
            <a:spLocks noChangeArrowheads="1"/>
          </p:cNvSpPr>
          <p:nvPr/>
        </p:nvSpPr>
        <p:spPr bwMode="auto">
          <a:xfrm>
            <a:off x="1547813" y="2667000"/>
            <a:ext cx="7397750" cy="3416320"/>
          </a:xfrm>
          <a:prstGeom prst="rect">
            <a:avLst/>
          </a:prstGeom>
          <a:solidFill>
            <a:schemeClr val="bg1"/>
          </a:solidFill>
          <a:ln w="38100">
            <a:solidFill>
              <a:srgbClr val="016993"/>
            </a:solidFill>
            <a:miter lim="800000"/>
            <a:headEnd/>
            <a:tailEnd/>
          </a:ln>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s-ES_tradnl" altLang="es-ES" sz="2400" dirty="0" smtClean="0">
                <a:latin typeface="Arial Narrow" pitchFamily="34" charset="0"/>
                <a:cs typeface="Arial" charset="0"/>
              </a:rPr>
              <a:t>- Integrar información de distintas claves contextuales en situaciones sociales, lo que conduce a una comprensión parcial de la situación.</a:t>
            </a:r>
          </a:p>
          <a:p>
            <a:pPr eaLnBrk="1" hangingPunct="1">
              <a:spcBef>
                <a:spcPct val="0"/>
              </a:spcBef>
              <a:buFontTx/>
              <a:buNone/>
              <a:defRPr/>
            </a:pPr>
            <a:endParaRPr lang="es-ES_tradnl" altLang="es-ES" sz="2400" dirty="0" smtClean="0">
              <a:latin typeface="Arial Narrow" pitchFamily="34" charset="0"/>
              <a:cs typeface="Arial" charset="0"/>
            </a:endParaRPr>
          </a:p>
          <a:p>
            <a:pPr eaLnBrk="1" hangingPunct="1">
              <a:spcBef>
                <a:spcPct val="0"/>
              </a:spcBef>
              <a:buFontTx/>
              <a:buNone/>
              <a:defRPr/>
            </a:pPr>
            <a:r>
              <a:rPr lang="es-ES_tradnl" altLang="es-ES" sz="2400" dirty="0" smtClean="0">
                <a:latin typeface="Arial Narrow" pitchFamily="34" charset="0"/>
                <a:cs typeface="Arial" charset="0"/>
              </a:rPr>
              <a:t>- Focos de atención idiosincráticos: prestan atención a aspectos poco relevantes de la situación.</a:t>
            </a:r>
          </a:p>
          <a:p>
            <a:pPr eaLnBrk="1" hangingPunct="1">
              <a:spcBef>
                <a:spcPct val="0"/>
              </a:spcBef>
              <a:buFontTx/>
              <a:buNone/>
              <a:defRPr/>
            </a:pPr>
            <a:endParaRPr lang="es-ES_tradnl" altLang="es-ES" sz="2400" dirty="0" smtClean="0">
              <a:latin typeface="Arial Narrow" pitchFamily="34" charset="0"/>
              <a:cs typeface="Arial" charset="0"/>
            </a:endParaRPr>
          </a:p>
          <a:p>
            <a:pPr eaLnBrk="1" hangingPunct="1">
              <a:spcBef>
                <a:spcPct val="0"/>
              </a:spcBef>
              <a:buFontTx/>
              <a:buNone/>
              <a:defRPr/>
            </a:pPr>
            <a:r>
              <a:rPr lang="es-ES_tradnl" altLang="es-ES" sz="2400" dirty="0" smtClean="0">
                <a:latin typeface="Arial Narrow" pitchFamily="34" charset="0"/>
                <a:cs typeface="Arial" charset="0"/>
              </a:rPr>
              <a:t>- Comprensión excesivamente literal de los enunciados verbales.</a:t>
            </a:r>
            <a:endParaRPr lang="es-ES" altLang="es-ES" sz="2400" dirty="0" smtClean="0">
              <a:latin typeface="Arial Narrow" pitchFamily="34" charset="0"/>
              <a:cs typeface="Arial" charset="0"/>
            </a:endParaRPr>
          </a:p>
        </p:txBody>
      </p:sp>
      <p:sp>
        <p:nvSpPr>
          <p:cNvPr id="15365" name="1 CuadroTexto"/>
          <p:cNvSpPr txBox="1">
            <a:spLocks noChangeArrowheads="1"/>
          </p:cNvSpPr>
          <p:nvPr/>
        </p:nvSpPr>
        <p:spPr bwMode="auto">
          <a:xfrm>
            <a:off x="2123728" y="1556792"/>
            <a:ext cx="4811713" cy="92333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3000" dirty="0">
                <a:solidFill>
                  <a:schemeClr val="bg1"/>
                </a:solidFill>
                <a:latin typeface="Arial Narrow" pitchFamily="34" charset="0"/>
                <a:cs typeface="Arial" charset="0"/>
              </a:rPr>
              <a:t> </a:t>
            </a:r>
            <a:r>
              <a:rPr lang="es-ES" altLang="es-ES" sz="2400" dirty="0">
                <a:latin typeface="Arial Narrow" pitchFamily="34" charset="0"/>
                <a:cs typeface="Arial" charset="0"/>
              </a:rPr>
              <a:t>Las personas con TEA tienen dificultades para:</a:t>
            </a:r>
          </a:p>
        </p:txBody>
      </p:sp>
    </p:spTree>
    <p:extLst>
      <p:ext uri="{BB962C8B-B14F-4D97-AF65-F5344CB8AC3E}">
        <p14:creationId xmlns="" xmlns:p14="http://schemas.microsoft.com/office/powerpoint/2010/main" val="1373338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250825" y="1916113"/>
            <a:ext cx="3598863" cy="3097212"/>
          </a:xfrm>
        </p:spPr>
        <p:txBody>
          <a:bodyPr/>
          <a:lstStyle/>
          <a:p>
            <a:pPr eaLnBrk="1" hangingPunct="1">
              <a:buFontTx/>
              <a:buNone/>
            </a:pPr>
            <a:r>
              <a:rPr lang="es-ES" altLang="es-ES" sz="2000" smtClean="0">
                <a:latin typeface="Arial Narrow" pitchFamily="34" charset="0"/>
              </a:rPr>
              <a:t>Se identifica </a:t>
            </a:r>
            <a:r>
              <a:rPr lang="es-ES" altLang="es-ES" sz="2000" b="1" u="sng" smtClean="0">
                <a:latin typeface="Arial Narrow" pitchFamily="34" charset="0"/>
              </a:rPr>
              <a:t>13 </a:t>
            </a:r>
            <a:r>
              <a:rPr lang="es-ES" altLang="es-ES" sz="2000" smtClean="0">
                <a:latin typeface="Arial Narrow" pitchFamily="34" charset="0"/>
              </a:rPr>
              <a:t>señales de alerta (</a:t>
            </a:r>
            <a:r>
              <a:rPr lang="es-ES" altLang="es-ES" sz="1800" b="1" u="sng" smtClean="0">
                <a:solidFill>
                  <a:srgbClr val="FF3300"/>
                </a:solidFill>
                <a:latin typeface="Arial Narrow" pitchFamily="34" charset="0"/>
              </a:rPr>
              <a:t>RED FLAGS</a:t>
            </a:r>
            <a:r>
              <a:rPr lang="es-ES" altLang="es-ES" sz="2000" smtClean="0">
                <a:latin typeface="Arial Narrow" pitchFamily="34" charset="0"/>
              </a:rPr>
              <a:t>)</a:t>
            </a:r>
          </a:p>
          <a:p>
            <a:pPr eaLnBrk="1" hangingPunct="1">
              <a:buFontTx/>
              <a:buNone/>
            </a:pPr>
            <a:r>
              <a:rPr lang="es-ES" altLang="es-ES" sz="2000" smtClean="0">
                <a:latin typeface="Arial Narrow" pitchFamily="34" charset="0"/>
              </a:rPr>
              <a:t>Comparan T.E.A., Retraso en el desarrollo y Desarrollo normal</a:t>
            </a:r>
          </a:p>
          <a:p>
            <a:pPr eaLnBrk="1" hangingPunct="1">
              <a:buFontTx/>
              <a:buNone/>
            </a:pPr>
            <a:endParaRPr lang="es-ES" altLang="es-ES" sz="2000" smtClean="0">
              <a:latin typeface="Arial Narrow" pitchFamily="34" charset="0"/>
            </a:endParaRPr>
          </a:p>
          <a:p>
            <a:pPr eaLnBrk="1" hangingPunct="1">
              <a:buFontTx/>
              <a:buNone/>
            </a:pPr>
            <a:r>
              <a:rPr lang="es-ES" altLang="es-ES" sz="2000" smtClean="0">
                <a:latin typeface="Arial Narrow" pitchFamily="34" charset="0"/>
              </a:rPr>
              <a:t> “Los niños que muestran la mayoría de los 13 red flags son </a:t>
            </a:r>
            <a:r>
              <a:rPr lang="es-ES" altLang="es-ES" sz="2000" b="1" u="sng" smtClean="0">
                <a:latin typeface="Arial Narrow" pitchFamily="34" charset="0"/>
              </a:rPr>
              <a:t>sospechosos de tener TEA”</a:t>
            </a:r>
          </a:p>
          <a:p>
            <a:pPr eaLnBrk="1" hangingPunct="1">
              <a:buFontTx/>
              <a:buNone/>
            </a:pPr>
            <a:endParaRPr lang="es-ES" altLang="es-ES" sz="2000" smtClean="0">
              <a:latin typeface="Arial Narrow" pitchFamily="34" charset="0"/>
            </a:endParaRPr>
          </a:p>
        </p:txBody>
      </p:sp>
      <p:sp>
        <p:nvSpPr>
          <p:cNvPr id="17411" name="Rectangle 11"/>
          <p:cNvSpPr>
            <a:spLocks noGrp="1" noChangeArrowheads="1"/>
          </p:cNvSpPr>
          <p:nvPr>
            <p:ph type="title" idx="4294967295"/>
          </p:nvPr>
        </p:nvSpPr>
        <p:spPr>
          <a:xfrm>
            <a:off x="323850" y="333375"/>
            <a:ext cx="8424863" cy="646113"/>
          </a:xfrm>
          <a:extLst/>
        </p:spPr>
        <p:style>
          <a:lnRef idx="2">
            <a:schemeClr val="dk1"/>
          </a:lnRef>
          <a:fillRef idx="1">
            <a:schemeClr val="lt1"/>
          </a:fillRef>
          <a:effectRef idx="0">
            <a:schemeClr val="dk1"/>
          </a:effectRef>
          <a:fontRef idx="minor">
            <a:schemeClr val="dk1"/>
          </a:fontRef>
        </p:style>
        <p:txBody>
          <a:bodyPr anchor="t">
            <a:spAutoFit/>
          </a:bodyPr>
          <a:lstStyle/>
          <a:p>
            <a:pPr eaLnBrk="1" hangingPunct="1"/>
            <a:r>
              <a:rPr lang="es-ES" altLang="es-ES" sz="3600" b="1" dirty="0" smtClean="0">
                <a:latin typeface="Arial Narrow" pitchFamily="34" charset="0"/>
                <a:cs typeface="Arial" charset="0"/>
              </a:rPr>
              <a:t>INDICADORES TEMPRANOS DE TEA</a:t>
            </a:r>
          </a:p>
        </p:txBody>
      </p:sp>
      <p:sp>
        <p:nvSpPr>
          <p:cNvPr id="17412" name="Rectangle 3"/>
          <p:cNvSpPr>
            <a:spLocks noChangeArrowheads="1"/>
          </p:cNvSpPr>
          <p:nvPr/>
        </p:nvSpPr>
        <p:spPr bwMode="auto">
          <a:xfrm>
            <a:off x="4067175" y="1557338"/>
            <a:ext cx="5076825" cy="417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s-ES" altLang="es-ES" sz="1600">
                <a:solidFill>
                  <a:schemeClr val="tx2"/>
                </a:solidFill>
                <a:latin typeface="Arial Narrow" pitchFamily="34" charset="0"/>
              </a:rPr>
              <a:t>1-Falta de mirada apropiada</a:t>
            </a:r>
          </a:p>
          <a:p>
            <a:pPr marL="342900" indent="-342900">
              <a:spcBef>
                <a:spcPct val="20000"/>
              </a:spcBef>
            </a:pPr>
            <a:r>
              <a:rPr lang="es-ES" altLang="es-ES" sz="1600">
                <a:solidFill>
                  <a:srgbClr val="016993"/>
                </a:solidFill>
                <a:latin typeface="Arial Narrow" pitchFamily="34" charset="0"/>
              </a:rPr>
              <a:t>2-Falta de expresiones alegres, cálidas, mirada directa</a:t>
            </a:r>
          </a:p>
          <a:p>
            <a:pPr marL="342900" indent="-342900">
              <a:spcBef>
                <a:spcPct val="20000"/>
              </a:spcBef>
            </a:pPr>
            <a:r>
              <a:rPr lang="es-ES" altLang="es-ES" sz="1600">
                <a:solidFill>
                  <a:schemeClr val="tx2"/>
                </a:solidFill>
                <a:latin typeface="Arial Narrow" pitchFamily="34" charset="0"/>
              </a:rPr>
              <a:t>3-Falta de compartir intereses o disfrutes</a:t>
            </a:r>
          </a:p>
          <a:p>
            <a:pPr marL="342900" indent="-342900">
              <a:spcBef>
                <a:spcPct val="20000"/>
              </a:spcBef>
            </a:pPr>
            <a:r>
              <a:rPr lang="es-ES" altLang="es-ES" sz="1600">
                <a:solidFill>
                  <a:srgbClr val="016993"/>
                </a:solidFill>
                <a:latin typeface="Arial Narrow" pitchFamily="34" charset="0"/>
              </a:rPr>
              <a:t>4-Falta de respuesta al nombre </a:t>
            </a:r>
          </a:p>
          <a:p>
            <a:pPr marL="342900" indent="-342900">
              <a:spcBef>
                <a:spcPct val="20000"/>
              </a:spcBef>
            </a:pPr>
            <a:r>
              <a:rPr lang="es-ES" altLang="es-ES" sz="1600">
                <a:solidFill>
                  <a:schemeClr val="tx2"/>
                </a:solidFill>
                <a:latin typeface="Arial Narrow" pitchFamily="34" charset="0"/>
              </a:rPr>
              <a:t>5-Falta de coordinación mirada, expresión facial, gestos y sonidos</a:t>
            </a:r>
          </a:p>
          <a:p>
            <a:pPr marL="342900" indent="-342900">
              <a:spcBef>
                <a:spcPct val="20000"/>
              </a:spcBef>
            </a:pPr>
            <a:r>
              <a:rPr lang="es-ES" altLang="es-ES" sz="1600">
                <a:solidFill>
                  <a:srgbClr val="016993"/>
                </a:solidFill>
                <a:latin typeface="Arial Narrow" pitchFamily="34" charset="0"/>
              </a:rPr>
              <a:t>6-Falta de mostrar</a:t>
            </a:r>
          </a:p>
          <a:p>
            <a:pPr marL="342900" indent="-342900">
              <a:spcBef>
                <a:spcPct val="20000"/>
              </a:spcBef>
            </a:pPr>
            <a:r>
              <a:rPr lang="es-ES" altLang="es-ES" sz="1600">
                <a:solidFill>
                  <a:schemeClr val="tx2"/>
                </a:solidFill>
                <a:latin typeface="Arial Narrow" pitchFamily="34" charset="0"/>
              </a:rPr>
              <a:t>7-Prosodia inusual</a:t>
            </a:r>
          </a:p>
          <a:p>
            <a:pPr marL="342900" indent="-342900">
              <a:spcBef>
                <a:spcPct val="20000"/>
              </a:spcBef>
            </a:pPr>
            <a:r>
              <a:rPr lang="es-ES" altLang="es-ES" sz="1600">
                <a:solidFill>
                  <a:srgbClr val="016993"/>
                </a:solidFill>
                <a:latin typeface="Arial Narrow" pitchFamily="34" charset="0"/>
              </a:rPr>
              <a:t>8-Movimientos repetitivos o posturales del cuerpo</a:t>
            </a:r>
          </a:p>
          <a:p>
            <a:pPr marL="342900" indent="-342900">
              <a:spcBef>
                <a:spcPct val="20000"/>
              </a:spcBef>
            </a:pPr>
            <a:r>
              <a:rPr lang="es-ES" altLang="es-ES" sz="1600">
                <a:solidFill>
                  <a:schemeClr val="tx2"/>
                </a:solidFill>
                <a:latin typeface="Arial Narrow" pitchFamily="34" charset="0"/>
              </a:rPr>
              <a:t>9-Movimientos repetitivos con objetos</a:t>
            </a:r>
          </a:p>
          <a:p>
            <a:pPr marL="342900" indent="-342900">
              <a:spcBef>
                <a:spcPct val="20000"/>
              </a:spcBef>
            </a:pPr>
            <a:r>
              <a:rPr lang="es-ES" altLang="es-ES" sz="1600">
                <a:solidFill>
                  <a:srgbClr val="016993"/>
                </a:solidFill>
                <a:latin typeface="Arial Narrow" pitchFamily="34" charset="0"/>
              </a:rPr>
              <a:t>10-Falta de respuesta a claves contextuales</a:t>
            </a:r>
          </a:p>
          <a:p>
            <a:pPr marL="342900" indent="-342900">
              <a:spcBef>
                <a:spcPct val="20000"/>
              </a:spcBef>
            </a:pPr>
            <a:r>
              <a:rPr lang="es-ES" altLang="es-ES" sz="1600">
                <a:solidFill>
                  <a:schemeClr val="tx2"/>
                </a:solidFill>
                <a:latin typeface="Arial Narrow" pitchFamily="34" charset="0"/>
              </a:rPr>
              <a:t>11-Falta de señalamiento</a:t>
            </a:r>
          </a:p>
          <a:p>
            <a:pPr marL="342900" indent="-342900">
              <a:spcBef>
                <a:spcPct val="20000"/>
              </a:spcBef>
            </a:pPr>
            <a:r>
              <a:rPr lang="es-ES" altLang="es-ES" sz="1600">
                <a:solidFill>
                  <a:srgbClr val="016993"/>
                </a:solidFill>
                <a:latin typeface="Arial Narrow" pitchFamily="34" charset="0"/>
              </a:rPr>
              <a:t>12-Falta de vocalizaciones comunicativas con consonantes</a:t>
            </a:r>
          </a:p>
          <a:p>
            <a:pPr marL="342900" indent="-342900">
              <a:spcBef>
                <a:spcPct val="20000"/>
              </a:spcBef>
            </a:pPr>
            <a:r>
              <a:rPr lang="es-ES" altLang="es-ES" sz="1600">
                <a:solidFill>
                  <a:schemeClr val="tx2"/>
                </a:solidFill>
                <a:latin typeface="Arial Narrow" pitchFamily="34" charset="0"/>
              </a:rPr>
              <a:t>13-Falta de juego con variedad de juguetes y objetos</a:t>
            </a:r>
            <a:endParaRPr lang="es-ES" altLang="es-ES" sz="1600">
              <a:latin typeface="Arial Narrow" pitchFamily="34" charset="0"/>
            </a:endParaRPr>
          </a:p>
        </p:txBody>
      </p:sp>
    </p:spTree>
    <p:extLst>
      <p:ext uri="{BB962C8B-B14F-4D97-AF65-F5344CB8AC3E}">
        <p14:creationId xmlns="" xmlns:p14="http://schemas.microsoft.com/office/powerpoint/2010/main" val="27497449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16138" t="33192" r="16925" b="20586"/>
          <a:stretch/>
        </p:blipFill>
        <p:spPr>
          <a:xfrm>
            <a:off x="611560" y="1124744"/>
            <a:ext cx="7905877" cy="4464495"/>
          </a:xfrm>
          <a:prstGeom prst="rect">
            <a:avLst/>
          </a:prstGeom>
        </p:spPr>
      </p:pic>
      <p:sp>
        <p:nvSpPr>
          <p:cNvPr id="3" name="CuadroTexto 2"/>
          <p:cNvSpPr txBox="1"/>
          <p:nvPr/>
        </p:nvSpPr>
        <p:spPr>
          <a:xfrm>
            <a:off x="388034" y="332656"/>
            <a:ext cx="835292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b="1" dirty="0" smtClean="0">
                <a:latin typeface="Arial" panose="020B0604020202020204" pitchFamily="34" charset="0"/>
                <a:cs typeface="Arial" panose="020B0604020202020204" pitchFamily="34" charset="0"/>
              </a:rPr>
              <a:t>INDICADORES TEMPRANOS DE TEA</a:t>
            </a:r>
            <a:endParaRPr lang="es-ES" sz="3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37414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533400"/>
            <a:ext cx="7772400" cy="10668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solidFill>
                  <a:schemeClr val="tx1"/>
                </a:solidFill>
              </a:rPr>
              <a:t>Alteración en la Interacción y en las Relaciones Sociales</a:t>
            </a:r>
          </a:p>
        </p:txBody>
      </p:sp>
      <p:sp>
        <p:nvSpPr>
          <p:cNvPr id="4099" name="Rectangle 3"/>
          <p:cNvSpPr>
            <a:spLocks noGrp="1" noChangeArrowheads="1"/>
          </p:cNvSpPr>
          <p:nvPr>
            <p:ph type="subTitle" idx="1"/>
          </p:nvPr>
        </p:nvSpPr>
        <p:spPr>
          <a:xfrm>
            <a:off x="838200" y="2057400"/>
            <a:ext cx="7391400" cy="4038600"/>
          </a:xfrm>
        </p:spPr>
        <p:style>
          <a:lnRef idx="2">
            <a:schemeClr val="dk1"/>
          </a:lnRef>
          <a:fillRef idx="1">
            <a:schemeClr val="lt1"/>
          </a:fillRef>
          <a:effectRef idx="0">
            <a:schemeClr val="dk1"/>
          </a:effectRef>
          <a:fontRef idx="minor">
            <a:schemeClr val="dk1"/>
          </a:fontRef>
        </p:style>
        <p:txBody>
          <a:bodyPr/>
          <a:lstStyle/>
          <a:p>
            <a:pPr algn="just" eaLnBrk="1" hangingPunct="1">
              <a:buFontTx/>
              <a:buChar char="•"/>
            </a:pPr>
            <a:r>
              <a:rPr lang="en-US" sz="2400" dirty="0" err="1" smtClean="0">
                <a:solidFill>
                  <a:schemeClr val="tx1"/>
                </a:solidFill>
                <a:cs typeface="Arial" charset="0"/>
              </a:rPr>
              <a:t>Presentan</a:t>
            </a:r>
            <a:r>
              <a:rPr lang="en-US" sz="2400" dirty="0" smtClean="0">
                <a:solidFill>
                  <a:schemeClr val="tx1"/>
                </a:solidFill>
                <a:cs typeface="Arial" charset="0"/>
              </a:rPr>
              <a:t> d</a:t>
            </a:r>
            <a:r>
              <a:rPr lang="es-ES" sz="2400" dirty="0" err="1" smtClean="0">
                <a:solidFill>
                  <a:schemeClr val="tx1"/>
                </a:solidFill>
              </a:rPr>
              <a:t>ificultades</a:t>
            </a:r>
            <a:r>
              <a:rPr lang="es-ES" sz="2400" dirty="0" smtClean="0">
                <a:solidFill>
                  <a:schemeClr val="tx1"/>
                </a:solidFill>
              </a:rPr>
              <a:t> para </a:t>
            </a:r>
            <a:r>
              <a:rPr lang="es-ES" sz="2400" dirty="0" err="1" smtClean="0">
                <a:solidFill>
                  <a:schemeClr val="tx1"/>
                </a:solidFill>
              </a:rPr>
              <a:t>empatizar</a:t>
            </a:r>
            <a:r>
              <a:rPr lang="es-ES" sz="2400" dirty="0" smtClean="0">
                <a:solidFill>
                  <a:schemeClr val="tx1"/>
                </a:solidFill>
              </a:rPr>
              <a:t> y comprender a los demás</a:t>
            </a:r>
          </a:p>
          <a:p>
            <a:pPr algn="just" eaLnBrk="1" hangingPunct="1">
              <a:buFontTx/>
              <a:buChar char="•"/>
            </a:pPr>
            <a:r>
              <a:rPr lang="es-ES" sz="2400" dirty="0" smtClean="0">
                <a:solidFill>
                  <a:schemeClr val="tx1"/>
                </a:solidFill>
              </a:rPr>
              <a:t>Desean tener amigos, pero no saben como   hacerlos</a:t>
            </a:r>
          </a:p>
          <a:p>
            <a:pPr algn="just" eaLnBrk="1" hangingPunct="1">
              <a:buFontTx/>
              <a:buChar char="•"/>
            </a:pPr>
            <a:r>
              <a:rPr lang="es-ES" sz="2400" dirty="0" smtClean="0">
                <a:solidFill>
                  <a:schemeClr val="tx1"/>
                </a:solidFill>
              </a:rPr>
              <a:t>Les cuesta comprender las reglas que rigen la relación con  los demás</a:t>
            </a:r>
          </a:p>
          <a:p>
            <a:pPr algn="just" eaLnBrk="1" hangingPunct="1">
              <a:buFontTx/>
              <a:buChar char="•"/>
            </a:pPr>
            <a:r>
              <a:rPr lang="es-ES" sz="2400" dirty="0" smtClean="0">
                <a:solidFill>
                  <a:schemeClr val="tx1"/>
                </a:solidFill>
              </a:rPr>
              <a:t>En los tiempos libres (recreo, cambio de clase) pueden sentirse perdidos o confundidos </a:t>
            </a:r>
          </a:p>
          <a:p>
            <a:pPr algn="just" eaLnBrk="1" hangingPunct="1">
              <a:buFontTx/>
              <a:buChar char="•"/>
            </a:pPr>
            <a:r>
              <a:rPr lang="es-ES" sz="2400" dirty="0" smtClean="0">
                <a:solidFill>
                  <a:schemeClr val="tx1"/>
                </a:solidFill>
              </a:rPr>
              <a:t>Presentan dificultades para detectar engaños y dobles intenciones</a:t>
            </a:r>
          </a:p>
        </p:txBody>
      </p:sp>
    </p:spTree>
    <p:extLst>
      <p:ext uri="{BB962C8B-B14F-4D97-AF65-F5344CB8AC3E}">
        <p14:creationId xmlns="" xmlns:p14="http://schemas.microsoft.com/office/powerpoint/2010/main" val="3609659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533400"/>
            <a:ext cx="7772400" cy="10668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solidFill>
                  <a:schemeClr val="tx1"/>
                </a:solidFill>
              </a:rPr>
              <a:t>Alteración en la Comunicación y el Lenguaje</a:t>
            </a:r>
          </a:p>
        </p:txBody>
      </p:sp>
      <p:sp>
        <p:nvSpPr>
          <p:cNvPr id="5123" name="Rectangle 3"/>
          <p:cNvSpPr>
            <a:spLocks noGrp="1" noChangeArrowheads="1"/>
          </p:cNvSpPr>
          <p:nvPr>
            <p:ph type="subTitle" idx="1"/>
          </p:nvPr>
        </p:nvSpPr>
        <p:spPr>
          <a:xfrm>
            <a:off x="609600" y="1905000"/>
            <a:ext cx="7924800" cy="4724400"/>
          </a:xfrm>
        </p:spPr>
        <p:style>
          <a:lnRef idx="2">
            <a:schemeClr val="dk1"/>
          </a:lnRef>
          <a:fillRef idx="1">
            <a:schemeClr val="lt1"/>
          </a:fillRef>
          <a:effectRef idx="0">
            <a:schemeClr val="dk1"/>
          </a:effectRef>
          <a:fontRef idx="minor">
            <a:schemeClr val="dk1"/>
          </a:fontRef>
        </p:style>
        <p:txBody>
          <a:bodyPr/>
          <a:lstStyle/>
          <a:p>
            <a:pPr algn="just" eaLnBrk="1" hangingPunct="1">
              <a:lnSpc>
                <a:spcPct val="80000"/>
              </a:lnSpc>
              <a:buFontTx/>
              <a:buChar char="•"/>
            </a:pPr>
            <a:r>
              <a:rPr lang="es-ES" sz="2400" dirty="0" smtClean="0">
                <a:solidFill>
                  <a:schemeClr val="tx1"/>
                </a:solidFill>
              </a:rPr>
              <a:t>Tienen un vocabulario normalizado, pero desconocen los códigos compartidos o empáticos que tiene la comunicación</a:t>
            </a:r>
          </a:p>
          <a:p>
            <a:pPr algn="just" eaLnBrk="1" hangingPunct="1">
              <a:lnSpc>
                <a:spcPct val="80000"/>
              </a:lnSpc>
              <a:buFontTx/>
              <a:buChar char="•"/>
            </a:pPr>
            <a:r>
              <a:rPr lang="es-ES" sz="2400" dirty="0" smtClean="0">
                <a:solidFill>
                  <a:schemeClr val="tx1"/>
                </a:solidFill>
              </a:rPr>
              <a:t>Les cuesta adaptar su lenguaje al contexto social en el que se encuentran  </a:t>
            </a:r>
          </a:p>
          <a:p>
            <a:pPr algn="just" eaLnBrk="1" hangingPunct="1">
              <a:lnSpc>
                <a:spcPct val="80000"/>
              </a:lnSpc>
              <a:buFontTx/>
              <a:buChar char="•"/>
            </a:pPr>
            <a:r>
              <a:rPr lang="es-ES" sz="2400" dirty="0" smtClean="0">
                <a:solidFill>
                  <a:schemeClr val="tx1"/>
                </a:solidFill>
              </a:rPr>
              <a:t>Aunque pueden adquirir un amplio vocabulario suelen expresarse de una forma excesivamente formal</a:t>
            </a:r>
          </a:p>
          <a:p>
            <a:pPr algn="just" eaLnBrk="1" hangingPunct="1">
              <a:lnSpc>
                <a:spcPct val="80000"/>
              </a:lnSpc>
              <a:buFontTx/>
              <a:buChar char="•"/>
            </a:pPr>
            <a:r>
              <a:rPr lang="es-ES" sz="2400" dirty="0" smtClean="0">
                <a:solidFill>
                  <a:schemeClr val="tx1"/>
                </a:solidFill>
              </a:rPr>
              <a:t>Puede que hablen con voz monótona, con escaso control sobre el volumen y la entonación</a:t>
            </a:r>
          </a:p>
          <a:p>
            <a:pPr algn="just" eaLnBrk="1" hangingPunct="1">
              <a:lnSpc>
                <a:spcPct val="80000"/>
              </a:lnSpc>
              <a:buFontTx/>
              <a:buChar char="•"/>
            </a:pPr>
            <a:r>
              <a:rPr lang="es-ES" sz="2400" dirty="0" smtClean="0">
                <a:solidFill>
                  <a:schemeClr val="tx1"/>
                </a:solidFill>
              </a:rPr>
              <a:t>Presentan dificultades para comprender y regular el lenguaje no verbal</a:t>
            </a:r>
          </a:p>
          <a:p>
            <a:pPr algn="just" eaLnBrk="1" hangingPunct="1">
              <a:lnSpc>
                <a:spcPct val="80000"/>
              </a:lnSpc>
              <a:buFontTx/>
              <a:buChar char="•"/>
            </a:pPr>
            <a:r>
              <a:rPr lang="es-ES" sz="2400" dirty="0" smtClean="0">
                <a:solidFill>
                  <a:schemeClr val="tx1"/>
                </a:solidFill>
              </a:rPr>
              <a:t>Llevan a cabo una interpretación literal del lenguaje</a:t>
            </a:r>
          </a:p>
          <a:p>
            <a:pPr algn="just" eaLnBrk="1" hangingPunct="1">
              <a:lnSpc>
                <a:spcPct val="80000"/>
              </a:lnSpc>
              <a:buFontTx/>
              <a:buChar char="•"/>
            </a:pPr>
            <a:r>
              <a:rPr lang="es-ES" sz="2400" dirty="0" smtClean="0">
                <a:solidFill>
                  <a:schemeClr val="tx1"/>
                </a:solidFill>
              </a:rPr>
              <a:t>Presentan dificultades en las habilidades conversacionales</a:t>
            </a:r>
          </a:p>
        </p:txBody>
      </p:sp>
    </p:spTree>
    <p:extLst>
      <p:ext uri="{BB962C8B-B14F-4D97-AF65-F5344CB8AC3E}">
        <p14:creationId xmlns="" xmlns:p14="http://schemas.microsoft.com/office/powerpoint/2010/main" val="2880884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533400"/>
            <a:ext cx="7772400" cy="10668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solidFill>
                  <a:schemeClr val="tx1"/>
                </a:solidFill>
              </a:rPr>
              <a:t>Alteración en la Imaginación e Inflexibilidad del pensamiento</a:t>
            </a:r>
          </a:p>
        </p:txBody>
      </p:sp>
      <p:sp>
        <p:nvSpPr>
          <p:cNvPr id="6147" name="Rectangle 3"/>
          <p:cNvSpPr>
            <a:spLocks noGrp="1" noChangeArrowheads="1"/>
          </p:cNvSpPr>
          <p:nvPr>
            <p:ph type="subTitle" idx="1"/>
          </p:nvPr>
        </p:nvSpPr>
        <p:spPr>
          <a:xfrm>
            <a:off x="533400" y="1828800"/>
            <a:ext cx="8229600" cy="4419600"/>
          </a:xfrm>
        </p:spPr>
        <p:style>
          <a:lnRef idx="2">
            <a:schemeClr val="dk1"/>
          </a:lnRef>
          <a:fillRef idx="1">
            <a:schemeClr val="lt1"/>
          </a:fillRef>
          <a:effectRef idx="0">
            <a:schemeClr val="dk1"/>
          </a:effectRef>
          <a:fontRef idx="minor">
            <a:schemeClr val="dk1"/>
          </a:fontRef>
        </p:style>
        <p:txBody>
          <a:bodyPr/>
          <a:lstStyle/>
          <a:p>
            <a:pPr algn="just" eaLnBrk="1" hangingPunct="1">
              <a:lnSpc>
                <a:spcPct val="80000"/>
              </a:lnSpc>
              <a:buFontTx/>
              <a:buChar char="•"/>
            </a:pPr>
            <a:r>
              <a:rPr lang="es-ES" sz="2400" dirty="0" smtClean="0">
                <a:solidFill>
                  <a:schemeClr val="tx1"/>
                </a:solidFill>
              </a:rPr>
              <a:t>Tienen dificultades para imaginar las consecuencias de las situaciones novedosas</a:t>
            </a:r>
          </a:p>
          <a:p>
            <a:pPr algn="just" eaLnBrk="1" hangingPunct="1">
              <a:lnSpc>
                <a:spcPct val="80000"/>
              </a:lnSpc>
              <a:buFontTx/>
              <a:buChar char="•"/>
            </a:pPr>
            <a:r>
              <a:rPr lang="es-ES" sz="2400" dirty="0" smtClean="0">
                <a:solidFill>
                  <a:schemeClr val="tx1"/>
                </a:solidFill>
              </a:rPr>
              <a:t>Necesitan un entorno predecible en el que se le anticipen los pequeños cambios </a:t>
            </a:r>
          </a:p>
          <a:p>
            <a:pPr algn="just" eaLnBrk="1" hangingPunct="1">
              <a:lnSpc>
                <a:spcPct val="80000"/>
              </a:lnSpc>
              <a:buFontTx/>
              <a:buChar char="•"/>
            </a:pPr>
            <a:r>
              <a:rPr lang="es-ES" sz="2400" dirty="0" smtClean="0">
                <a:solidFill>
                  <a:schemeClr val="tx1"/>
                </a:solidFill>
              </a:rPr>
              <a:t>Establecen pequeñas rutinas e intereses por juegos u objetos que les aportan seguridad </a:t>
            </a:r>
          </a:p>
          <a:p>
            <a:pPr algn="just" eaLnBrk="1" hangingPunct="1">
              <a:lnSpc>
                <a:spcPct val="80000"/>
              </a:lnSpc>
              <a:buFontTx/>
              <a:buChar char="•"/>
            </a:pPr>
            <a:r>
              <a:rPr lang="es-ES" sz="2400" dirty="0" smtClean="0">
                <a:solidFill>
                  <a:schemeClr val="tx1"/>
                </a:solidFill>
              </a:rPr>
              <a:t>Crean pautas de comportamiento fijas e inusuales </a:t>
            </a:r>
          </a:p>
          <a:p>
            <a:pPr algn="just" eaLnBrk="1" hangingPunct="1">
              <a:lnSpc>
                <a:spcPct val="80000"/>
              </a:lnSpc>
              <a:buFontTx/>
              <a:buChar char="•"/>
            </a:pPr>
            <a:r>
              <a:rPr lang="es-ES" sz="2400" dirty="0" smtClean="0">
                <a:solidFill>
                  <a:schemeClr val="tx1"/>
                </a:solidFill>
              </a:rPr>
              <a:t>Pueden hacer preguntas de forma repetitiva</a:t>
            </a:r>
          </a:p>
          <a:p>
            <a:pPr algn="just" eaLnBrk="1" hangingPunct="1">
              <a:lnSpc>
                <a:spcPct val="80000"/>
              </a:lnSpc>
              <a:buFontTx/>
              <a:buChar char="•"/>
            </a:pPr>
            <a:r>
              <a:rPr lang="es-ES" sz="2400" dirty="0" smtClean="0">
                <a:solidFill>
                  <a:schemeClr val="tx1"/>
                </a:solidFill>
              </a:rPr>
              <a:t>Las normas explícitas proporcionan fronteras útiles y les sirven de guía</a:t>
            </a:r>
          </a:p>
          <a:p>
            <a:pPr algn="just" eaLnBrk="1" hangingPunct="1">
              <a:lnSpc>
                <a:spcPct val="80000"/>
              </a:lnSpc>
              <a:buFontTx/>
              <a:buChar char="•"/>
            </a:pPr>
            <a:r>
              <a:rPr lang="es-ES" sz="2400" dirty="0" smtClean="0">
                <a:solidFill>
                  <a:schemeClr val="tx1"/>
                </a:solidFill>
              </a:rPr>
              <a:t>Necesitan un sentido del orden y de la estabilidad, si las normas cambian o parecen flexibles pueden sufrir ansiedad </a:t>
            </a:r>
          </a:p>
        </p:txBody>
      </p:sp>
    </p:spTree>
    <p:extLst>
      <p:ext uri="{BB962C8B-B14F-4D97-AF65-F5344CB8AC3E}">
        <p14:creationId xmlns="" xmlns:p14="http://schemas.microsoft.com/office/powerpoint/2010/main" val="2374417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Alimentación </a:t>
            </a:r>
            <a:endParaRPr lang="es-ES" dirty="0"/>
          </a:p>
        </p:txBody>
      </p:sp>
      <p:pic>
        <p:nvPicPr>
          <p:cNvPr id="4" name="Marcador de contenido 3"/>
          <p:cNvPicPr>
            <a:picLocks noGrp="1" noChangeAspect="1"/>
          </p:cNvPicPr>
          <p:nvPr>
            <p:ph idx="1"/>
          </p:nvPr>
        </p:nvPicPr>
        <p:blipFill rotWithShape="1">
          <a:blip r:embed="rId2" cstate="print"/>
          <a:srcRect l="14220" t="30861" r="11536" b="16636"/>
          <a:stretch/>
        </p:blipFill>
        <p:spPr>
          <a:xfrm>
            <a:off x="222669" y="1124744"/>
            <a:ext cx="8698661" cy="5112568"/>
          </a:xfrm>
          <a:prstGeom prst="rect">
            <a:avLst/>
          </a:prstGeom>
        </p:spPr>
      </p:pic>
    </p:spTree>
    <p:extLst>
      <p:ext uri="{BB962C8B-B14F-4D97-AF65-F5344CB8AC3E}">
        <p14:creationId xmlns="" xmlns:p14="http://schemas.microsoft.com/office/powerpoint/2010/main" val="4218140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rotWithShape="1">
          <a:blip r:embed="rId2" cstate="print"/>
          <a:srcRect l="13775" t="30390" r="14563" b="21987"/>
          <a:stretch/>
        </p:blipFill>
        <p:spPr>
          <a:xfrm>
            <a:off x="197364" y="980728"/>
            <a:ext cx="8749272" cy="4680520"/>
          </a:xfrm>
          <a:prstGeom prst="rect">
            <a:avLst/>
          </a:prstGeom>
        </p:spPr>
      </p:pic>
    </p:spTree>
    <p:extLst>
      <p:ext uri="{BB962C8B-B14F-4D97-AF65-F5344CB8AC3E}">
        <p14:creationId xmlns="" xmlns:p14="http://schemas.microsoft.com/office/powerpoint/2010/main" val="1999293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533400"/>
            <a:ext cx="7772400" cy="1066800"/>
          </a:xfrm>
        </p:spPr>
        <p:style>
          <a:lnRef idx="2">
            <a:schemeClr val="dk1"/>
          </a:lnRef>
          <a:fillRef idx="1">
            <a:schemeClr val="lt1"/>
          </a:fillRef>
          <a:effectRef idx="0">
            <a:schemeClr val="dk1"/>
          </a:effectRef>
          <a:fontRef idx="minor">
            <a:schemeClr val="dk1"/>
          </a:fontRef>
        </p:style>
        <p:txBody>
          <a:bodyPr/>
          <a:lstStyle/>
          <a:p>
            <a:pPr eaLnBrk="1" hangingPunct="1"/>
            <a:r>
              <a:rPr lang="es-ES" sz="4000" dirty="0" smtClean="0"/>
              <a:t>También tienen puntos fuertes…</a:t>
            </a:r>
          </a:p>
        </p:txBody>
      </p:sp>
      <p:sp>
        <p:nvSpPr>
          <p:cNvPr id="7171" name="Rectangle 4"/>
          <p:cNvSpPr>
            <a:spLocks noChangeArrowheads="1"/>
          </p:cNvSpPr>
          <p:nvPr/>
        </p:nvSpPr>
        <p:spPr bwMode="auto">
          <a:xfrm>
            <a:off x="685800" y="1447800"/>
            <a:ext cx="7848600" cy="48768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lgn="just">
              <a:buFontTx/>
              <a:buChar char="•"/>
            </a:pPr>
            <a:r>
              <a:rPr lang="es-ES" sz="2000" dirty="0">
                <a:solidFill>
                  <a:schemeClr val="tx1"/>
                </a:solidFill>
              </a:rPr>
              <a:t>Son personas honestas, leales</a:t>
            </a:r>
          </a:p>
          <a:p>
            <a:pPr algn="just">
              <a:buFontTx/>
              <a:buChar char="•"/>
            </a:pPr>
            <a:r>
              <a:rPr lang="es-ES" sz="2000" dirty="0">
                <a:solidFill>
                  <a:schemeClr val="tx1"/>
                </a:solidFill>
              </a:rPr>
              <a:t>Tienen un sentido del humor sencillo </a:t>
            </a:r>
          </a:p>
          <a:p>
            <a:pPr algn="just">
              <a:buFontTx/>
              <a:buChar char="•"/>
            </a:pPr>
            <a:r>
              <a:rPr lang="es-ES" sz="2000" dirty="0">
                <a:solidFill>
                  <a:schemeClr val="tx1"/>
                </a:solidFill>
              </a:rPr>
              <a:t> Son perseverantes en el punto de vista que consideran correcto</a:t>
            </a:r>
          </a:p>
          <a:p>
            <a:pPr algn="just">
              <a:buFontTx/>
              <a:buChar char="•"/>
            </a:pPr>
            <a:r>
              <a:rPr lang="es-ES" sz="2000" dirty="0">
                <a:solidFill>
                  <a:schemeClr val="tx1"/>
                </a:solidFill>
              </a:rPr>
              <a:t> Son puntuales</a:t>
            </a:r>
          </a:p>
          <a:p>
            <a:pPr algn="just">
              <a:buFontTx/>
              <a:buChar char="•"/>
            </a:pPr>
            <a:r>
              <a:rPr lang="es-ES" sz="2000" dirty="0">
                <a:solidFill>
                  <a:schemeClr val="tx1"/>
                </a:solidFill>
              </a:rPr>
              <a:t> Presentan un amplio vocabulario</a:t>
            </a:r>
          </a:p>
          <a:p>
            <a:pPr algn="just">
              <a:buFontTx/>
              <a:buChar char="•"/>
            </a:pPr>
            <a:r>
              <a:rPr lang="es-ES" sz="2000" dirty="0">
                <a:solidFill>
                  <a:schemeClr val="tx1"/>
                </a:solidFill>
              </a:rPr>
              <a:t> Prestan atención a los detalles de la conversación</a:t>
            </a:r>
          </a:p>
          <a:p>
            <a:pPr algn="just">
              <a:buFontTx/>
              <a:buChar char="•"/>
            </a:pPr>
            <a:r>
              <a:rPr lang="es-ES" sz="2000" dirty="0">
                <a:solidFill>
                  <a:schemeClr val="tx1"/>
                </a:solidFill>
              </a:rPr>
              <a:t> Tienen puntos de vista originales sobre ciertos temas</a:t>
            </a:r>
          </a:p>
          <a:p>
            <a:pPr algn="just">
              <a:buFontTx/>
              <a:buChar char="•"/>
            </a:pPr>
            <a:r>
              <a:rPr lang="es-ES" sz="2000" dirty="0">
                <a:solidFill>
                  <a:schemeClr val="tx1"/>
                </a:solidFill>
              </a:rPr>
              <a:t> Presentan una memoria excepcional para los temas de interés</a:t>
            </a:r>
          </a:p>
          <a:p>
            <a:pPr algn="just">
              <a:buFontTx/>
              <a:buChar char="•"/>
            </a:pPr>
            <a:r>
              <a:rPr lang="es-ES" sz="2000" dirty="0">
                <a:solidFill>
                  <a:schemeClr val="tx1"/>
                </a:solidFill>
              </a:rPr>
              <a:t> Son coherentes y persistentes en su línea de pensamiento</a:t>
            </a:r>
          </a:p>
          <a:p>
            <a:pPr algn="just"/>
            <a:r>
              <a:rPr lang="es-ES" sz="2000" dirty="0">
                <a:solidFill>
                  <a:schemeClr val="tx1"/>
                </a:solidFill>
              </a:rPr>
              <a:t>   independientemente de las modas</a:t>
            </a:r>
          </a:p>
          <a:p>
            <a:pPr algn="just">
              <a:buFontTx/>
              <a:buChar char="•"/>
            </a:pPr>
            <a:r>
              <a:rPr lang="es-ES" sz="2000" dirty="0">
                <a:solidFill>
                  <a:schemeClr val="tx1"/>
                </a:solidFill>
              </a:rPr>
              <a:t> Tienen una buena capacidad </a:t>
            </a:r>
            <a:r>
              <a:rPr lang="es-ES" sz="2000" dirty="0" err="1">
                <a:solidFill>
                  <a:schemeClr val="tx1"/>
                </a:solidFill>
              </a:rPr>
              <a:t>visoespacial</a:t>
            </a:r>
            <a:endParaRPr lang="es-ES" sz="2000" dirty="0">
              <a:solidFill>
                <a:schemeClr val="tx1"/>
              </a:solidFill>
            </a:endParaRPr>
          </a:p>
          <a:p>
            <a:pPr algn="just">
              <a:buFontTx/>
              <a:buChar char="•"/>
            </a:pPr>
            <a:r>
              <a:rPr lang="es-ES" sz="2000" dirty="0">
                <a:solidFill>
                  <a:schemeClr val="tx1"/>
                </a:solidFill>
              </a:rPr>
              <a:t> Cuando aprenden algo es difícil que lo olviden</a:t>
            </a:r>
          </a:p>
          <a:p>
            <a:pPr algn="just">
              <a:buFontTx/>
              <a:buChar char="•"/>
            </a:pPr>
            <a:r>
              <a:rPr lang="es-ES" sz="2000" dirty="0">
                <a:solidFill>
                  <a:schemeClr val="tx1"/>
                </a:solidFill>
              </a:rPr>
              <a:t> Son respetuosos con las normas</a:t>
            </a:r>
          </a:p>
        </p:txBody>
      </p:sp>
    </p:spTree>
    <p:extLst>
      <p:ext uri="{BB962C8B-B14F-4D97-AF65-F5344CB8AC3E}">
        <p14:creationId xmlns="" xmlns:p14="http://schemas.microsoft.com/office/powerpoint/2010/main" val="3108475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533400"/>
            <a:ext cx="7772400" cy="1066800"/>
          </a:xfrm>
        </p:spPr>
        <p:style>
          <a:lnRef idx="2">
            <a:schemeClr val="dk1"/>
          </a:lnRef>
          <a:fillRef idx="1">
            <a:schemeClr val="lt1"/>
          </a:fillRef>
          <a:effectRef idx="0">
            <a:schemeClr val="dk1"/>
          </a:effectRef>
          <a:fontRef idx="minor">
            <a:schemeClr val="dk1"/>
          </a:fontRef>
        </p:style>
        <p:txBody>
          <a:bodyPr/>
          <a:lstStyle/>
          <a:p>
            <a:pPr eaLnBrk="1" hangingPunct="1"/>
            <a:r>
              <a:rPr lang="es-ES" sz="4000" dirty="0" smtClean="0"/>
              <a:t>NECESIDADES</a:t>
            </a:r>
          </a:p>
        </p:txBody>
      </p:sp>
      <p:sp>
        <p:nvSpPr>
          <p:cNvPr id="8195" name="Rectangle 3"/>
          <p:cNvSpPr>
            <a:spLocks noGrp="1" noChangeArrowheads="1"/>
          </p:cNvSpPr>
          <p:nvPr>
            <p:ph type="subTitle" idx="1"/>
          </p:nvPr>
        </p:nvSpPr>
        <p:spPr>
          <a:xfrm>
            <a:off x="457200" y="1524000"/>
            <a:ext cx="8229600" cy="5029200"/>
          </a:xfrm>
        </p:spPr>
        <p:style>
          <a:lnRef idx="2">
            <a:schemeClr val="dk1"/>
          </a:lnRef>
          <a:fillRef idx="1">
            <a:schemeClr val="lt1"/>
          </a:fillRef>
          <a:effectRef idx="0">
            <a:schemeClr val="dk1"/>
          </a:effectRef>
          <a:fontRef idx="minor">
            <a:schemeClr val="dk1"/>
          </a:fontRef>
        </p:style>
        <p:txBody>
          <a:bodyPr/>
          <a:lstStyle/>
          <a:p>
            <a:pPr algn="just" eaLnBrk="1" hangingPunct="1"/>
            <a:r>
              <a:rPr lang="es-ES" sz="2200" dirty="0" smtClean="0">
                <a:solidFill>
                  <a:schemeClr val="tx1"/>
                </a:solidFill>
                <a:cs typeface="Arial" charset="0"/>
              </a:rPr>
              <a:t>♦ </a:t>
            </a:r>
            <a:r>
              <a:rPr lang="es-ES" sz="2200" dirty="0" smtClean="0">
                <a:solidFill>
                  <a:schemeClr val="tx1"/>
                </a:solidFill>
              </a:rPr>
              <a:t>Prevenirle / anticiparle los cambios en la rutina</a:t>
            </a:r>
          </a:p>
          <a:p>
            <a:pPr algn="just" eaLnBrk="1" hangingPunct="1"/>
            <a:r>
              <a:rPr lang="es-ES" sz="2200" dirty="0" smtClean="0">
                <a:solidFill>
                  <a:schemeClr val="tx1"/>
                </a:solidFill>
                <a:cs typeface="Arial" charset="0"/>
              </a:rPr>
              <a:t>♦ </a:t>
            </a:r>
            <a:r>
              <a:rPr lang="es-ES" sz="2200" dirty="0" smtClean="0">
                <a:solidFill>
                  <a:schemeClr val="tx1"/>
                </a:solidFill>
              </a:rPr>
              <a:t>Crear un clima de afecto y comprensión con los profesores y   </a:t>
            </a:r>
          </a:p>
          <a:p>
            <a:pPr algn="just" eaLnBrk="1" hangingPunct="1"/>
            <a:r>
              <a:rPr lang="es-ES" sz="2200" dirty="0" smtClean="0">
                <a:solidFill>
                  <a:schemeClr val="tx1"/>
                </a:solidFill>
              </a:rPr>
              <a:t>   potenciar la relación positiva con los compañeros</a:t>
            </a:r>
          </a:p>
          <a:p>
            <a:pPr algn="just" eaLnBrk="1" hangingPunct="1"/>
            <a:r>
              <a:rPr lang="es-ES" sz="2200" dirty="0" smtClean="0">
                <a:solidFill>
                  <a:schemeClr val="tx1"/>
                </a:solidFill>
                <a:cs typeface="Arial" charset="0"/>
              </a:rPr>
              <a:t>♦ </a:t>
            </a:r>
            <a:r>
              <a:rPr lang="es-ES" sz="2200" dirty="0" smtClean="0">
                <a:solidFill>
                  <a:schemeClr val="tx1"/>
                </a:solidFill>
              </a:rPr>
              <a:t>Proporcionar apoyos y adaptar la programación de las  actividades extraescolares </a:t>
            </a:r>
          </a:p>
          <a:p>
            <a:pPr algn="just" eaLnBrk="1" hangingPunct="1"/>
            <a:r>
              <a:rPr lang="es-ES" sz="2200" dirty="0" smtClean="0">
                <a:solidFill>
                  <a:schemeClr val="tx1"/>
                </a:solidFill>
                <a:cs typeface="Arial" charset="0"/>
              </a:rPr>
              <a:t>♦ </a:t>
            </a:r>
            <a:r>
              <a:rPr lang="es-ES" sz="2200" dirty="0" smtClean="0">
                <a:solidFill>
                  <a:schemeClr val="tx1"/>
                </a:solidFill>
              </a:rPr>
              <a:t>Potenciar la participación en el aula, aprovechando sus intereses</a:t>
            </a:r>
          </a:p>
          <a:p>
            <a:pPr algn="just" eaLnBrk="1" hangingPunct="1"/>
            <a:r>
              <a:rPr lang="es-ES" sz="2200" dirty="0" smtClean="0">
                <a:solidFill>
                  <a:schemeClr val="tx1"/>
                </a:solidFill>
                <a:cs typeface="Arial" charset="0"/>
              </a:rPr>
              <a:t>♦ </a:t>
            </a:r>
            <a:r>
              <a:rPr lang="es-ES" sz="2200" dirty="0" smtClean="0">
                <a:solidFill>
                  <a:schemeClr val="tx1"/>
                </a:solidFill>
              </a:rPr>
              <a:t>Evitar los déficits atencionales</a:t>
            </a:r>
          </a:p>
          <a:p>
            <a:pPr algn="just" eaLnBrk="1" hangingPunct="1"/>
            <a:r>
              <a:rPr lang="es-ES" sz="2200" dirty="0" smtClean="0">
                <a:solidFill>
                  <a:schemeClr val="tx1"/>
                </a:solidFill>
                <a:cs typeface="Arial" charset="0"/>
              </a:rPr>
              <a:t>♦ </a:t>
            </a:r>
            <a:r>
              <a:rPr lang="es-ES" sz="2200" dirty="0" smtClean="0">
                <a:solidFill>
                  <a:schemeClr val="tx1"/>
                </a:solidFill>
              </a:rPr>
              <a:t>Crear un ambiente predecible y estructurado</a:t>
            </a:r>
          </a:p>
          <a:p>
            <a:pPr algn="just" eaLnBrk="1" hangingPunct="1"/>
            <a:r>
              <a:rPr lang="es-ES" sz="2200" dirty="0" smtClean="0">
                <a:solidFill>
                  <a:schemeClr val="tx1"/>
                </a:solidFill>
                <a:cs typeface="Arial" charset="0"/>
              </a:rPr>
              <a:t>♦ </a:t>
            </a:r>
            <a:r>
              <a:rPr lang="es-ES" sz="2200" dirty="0" smtClean="0">
                <a:solidFill>
                  <a:schemeClr val="tx1"/>
                </a:solidFill>
              </a:rPr>
              <a:t>No dar nada por supuesto respecto a normas sociales </a:t>
            </a:r>
          </a:p>
          <a:p>
            <a:pPr algn="just" eaLnBrk="1" hangingPunct="1"/>
            <a:r>
              <a:rPr lang="es-ES" sz="2200" dirty="0" smtClean="0">
                <a:solidFill>
                  <a:schemeClr val="tx1"/>
                </a:solidFill>
                <a:cs typeface="Arial" charset="0"/>
              </a:rPr>
              <a:t>♦ </a:t>
            </a:r>
            <a:r>
              <a:rPr lang="es-ES" sz="2200" dirty="0" smtClean="0">
                <a:solidFill>
                  <a:schemeClr val="tx1"/>
                </a:solidFill>
              </a:rPr>
              <a:t>Garantizar el éxito en las interacciones sociales en el aula y  </a:t>
            </a:r>
          </a:p>
          <a:p>
            <a:pPr algn="just" eaLnBrk="1" hangingPunct="1"/>
            <a:r>
              <a:rPr lang="es-ES" sz="2200" dirty="0" smtClean="0">
                <a:solidFill>
                  <a:schemeClr val="tx1"/>
                </a:solidFill>
              </a:rPr>
              <a:t> en los tiempos libres, usando personas adultas si fuese    necesario </a:t>
            </a:r>
          </a:p>
        </p:txBody>
      </p:sp>
    </p:spTree>
    <p:extLst>
      <p:ext uri="{BB962C8B-B14F-4D97-AF65-F5344CB8AC3E}">
        <p14:creationId xmlns="" xmlns:p14="http://schemas.microsoft.com/office/powerpoint/2010/main" val="2969352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ES" dirty="0" smtClean="0"/>
              <a:t>¿Qué es el autismo? </a:t>
            </a:r>
            <a:endParaRPr lang="es-ES" dirty="0"/>
          </a:p>
        </p:txBody>
      </p:sp>
      <p:sp>
        <p:nvSpPr>
          <p:cNvPr id="3" name="Marcador de contenido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es-ES" dirty="0"/>
          </a:p>
          <a:p>
            <a:r>
              <a:rPr lang="es-ES" dirty="0" smtClean="0"/>
              <a:t>Discapacidad </a:t>
            </a:r>
            <a:r>
              <a:rPr lang="es-ES" dirty="0"/>
              <a:t>de carácter permanente que afecta a la forma en que las personas perciben el mundo e interactúan con otros </a:t>
            </a:r>
          </a:p>
          <a:p>
            <a:r>
              <a:rPr lang="es-ES" dirty="0" smtClean="0"/>
              <a:t>Los </a:t>
            </a:r>
            <a:r>
              <a:rPr lang="es-ES" dirty="0"/>
              <a:t>síntomas generalmente aparecen en la primera infancia. </a:t>
            </a:r>
          </a:p>
          <a:p>
            <a:pPr marL="0" indent="0">
              <a:buNone/>
            </a:pPr>
            <a:endParaRPr lang="es-ES" dirty="0"/>
          </a:p>
        </p:txBody>
      </p:sp>
    </p:spTree>
    <p:extLst>
      <p:ext uri="{BB962C8B-B14F-4D97-AF65-F5344CB8AC3E}">
        <p14:creationId xmlns="" xmlns:p14="http://schemas.microsoft.com/office/powerpoint/2010/main" val="965690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7"/>
          <p:cNvSpPr>
            <a:spLocks noChangeShapeType="1"/>
          </p:cNvSpPr>
          <p:nvPr/>
        </p:nvSpPr>
        <p:spPr bwMode="auto">
          <a:xfrm flipH="1" flipV="1">
            <a:off x="0" y="6854825"/>
            <a:ext cx="8172450" cy="3175"/>
          </a:xfrm>
          <a:prstGeom prst="line">
            <a:avLst/>
          </a:prstGeom>
          <a:noFill/>
          <a:ln w="57150">
            <a:solidFill>
              <a:srgbClr val="016993"/>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21507" name="Rectangle 9"/>
          <p:cNvSpPr>
            <a:spLocks noChangeArrowheads="1"/>
          </p:cNvSpPr>
          <p:nvPr/>
        </p:nvSpPr>
        <p:spPr bwMode="auto">
          <a:xfrm>
            <a:off x="684213" y="1484313"/>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s-ES" altLang="es-ES" sz="2400">
              <a:solidFill>
                <a:schemeClr val="tx2"/>
              </a:solidFill>
              <a:latin typeface="Arial Narrow" pitchFamily="34" charset="0"/>
            </a:endParaRPr>
          </a:p>
        </p:txBody>
      </p:sp>
      <p:sp>
        <p:nvSpPr>
          <p:cNvPr id="21508" name="Rectangle 10"/>
          <p:cNvSpPr>
            <a:spLocks noChangeArrowheads="1"/>
          </p:cNvSpPr>
          <p:nvPr/>
        </p:nvSpPr>
        <p:spPr bwMode="auto">
          <a:xfrm>
            <a:off x="1403350" y="3357563"/>
            <a:ext cx="64008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s-ES" altLang="es-ES" sz="2400">
              <a:latin typeface="Arial Narrow" pitchFamily="34" charset="0"/>
            </a:endParaRPr>
          </a:p>
        </p:txBody>
      </p:sp>
      <p:sp>
        <p:nvSpPr>
          <p:cNvPr id="21509" name="Text Box 11"/>
          <p:cNvSpPr txBox="1">
            <a:spLocks noChangeArrowheads="1"/>
          </p:cNvSpPr>
          <p:nvPr/>
        </p:nvSpPr>
        <p:spPr bwMode="auto">
          <a:xfrm>
            <a:off x="2485950" y="122211"/>
            <a:ext cx="38544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ES_tradnl" altLang="es-ES" sz="2400" dirty="0">
              <a:solidFill>
                <a:srgbClr val="016993"/>
              </a:solidFill>
              <a:latin typeface="Arial Narrow" pitchFamily="34" charset="0"/>
            </a:endParaRPr>
          </a:p>
          <a:p>
            <a:pPr algn="ctr" eaLnBrk="1" hangingPunct="1"/>
            <a:r>
              <a:rPr lang="es-ES_tradnl" altLang="es-ES" sz="3000" b="1" dirty="0">
                <a:latin typeface="Arial Narrow" pitchFamily="34" charset="0"/>
              </a:rPr>
              <a:t>ETAPA ESCOLAR</a:t>
            </a:r>
          </a:p>
        </p:txBody>
      </p:sp>
      <p:sp>
        <p:nvSpPr>
          <p:cNvPr id="21510" name="Text Box 12"/>
          <p:cNvSpPr txBox="1">
            <a:spLocks noChangeArrowheads="1"/>
          </p:cNvSpPr>
          <p:nvPr/>
        </p:nvSpPr>
        <p:spPr bwMode="auto">
          <a:xfrm>
            <a:off x="1017588" y="1357311"/>
            <a:ext cx="7105650" cy="4622804"/>
          </a:xfrm>
          <a:prstGeom prst="rect">
            <a:avLst/>
          </a:prstGeom>
          <a:noFill/>
          <a:ln w="76200">
            <a:solidFill>
              <a:srgbClr val="016993"/>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s-ES_tradnl" altLang="es-ES" sz="2400" dirty="0">
                <a:latin typeface="Arial Narrow" pitchFamily="34" charset="0"/>
              </a:rPr>
              <a:t>. </a:t>
            </a:r>
            <a:r>
              <a:rPr lang="es-ES_tradnl" altLang="es-ES" sz="2000" dirty="0">
                <a:latin typeface="Arial Narrow" pitchFamily="34" charset="0"/>
              </a:rPr>
              <a:t>Dificultades de relación con sus iguales</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Problemas de conducta</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Buenas habilidades lingüísticas</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Comentarios/conductas inapropiados</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Habilidades especiales en su área de interés</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Juegos repetitivos</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Dificultad par regular respuestas sociales y emocionales</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Problemas académicos</a:t>
            </a:r>
          </a:p>
          <a:p>
            <a:pPr eaLnBrk="1" hangingPunct="1">
              <a:lnSpc>
                <a:spcPct val="80000"/>
              </a:lnSpc>
            </a:pPr>
            <a:endParaRPr lang="es-ES_tradnl" altLang="es-ES" sz="2000" dirty="0">
              <a:latin typeface="Arial Narrow" pitchFamily="34" charset="0"/>
            </a:endParaRPr>
          </a:p>
          <a:p>
            <a:pPr eaLnBrk="1" hangingPunct="1">
              <a:lnSpc>
                <a:spcPct val="80000"/>
              </a:lnSpc>
            </a:pPr>
            <a:r>
              <a:rPr lang="es-ES_tradnl" altLang="es-ES" sz="2000" dirty="0">
                <a:latin typeface="Arial Narrow" pitchFamily="34" charset="0"/>
              </a:rPr>
              <a:t>. Muestran cierto interés social por los adultos</a:t>
            </a:r>
          </a:p>
          <a:p>
            <a:pPr eaLnBrk="1" hangingPunct="1">
              <a:lnSpc>
                <a:spcPct val="80000"/>
              </a:lnSpc>
            </a:pPr>
            <a:endParaRPr lang="es-ES" altLang="es-ES" sz="2400" dirty="0">
              <a:latin typeface="Arial Narrow" pitchFamily="34" charset="0"/>
            </a:endParaRPr>
          </a:p>
        </p:txBody>
      </p:sp>
    </p:spTree>
    <p:extLst>
      <p:ext uri="{BB962C8B-B14F-4D97-AF65-F5344CB8AC3E}">
        <p14:creationId xmlns="" xmlns:p14="http://schemas.microsoft.com/office/powerpoint/2010/main" val="338646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7"/>
          <p:cNvSpPr>
            <a:spLocks noChangeShapeType="1"/>
          </p:cNvSpPr>
          <p:nvPr/>
        </p:nvSpPr>
        <p:spPr bwMode="auto">
          <a:xfrm flipH="1" flipV="1">
            <a:off x="0" y="6854825"/>
            <a:ext cx="8172450" cy="3175"/>
          </a:xfrm>
          <a:prstGeom prst="line">
            <a:avLst/>
          </a:prstGeom>
          <a:noFill/>
          <a:ln w="57150">
            <a:solidFill>
              <a:srgbClr val="016993"/>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22531" name="Rectangle 10"/>
          <p:cNvSpPr>
            <a:spLocks noChangeArrowheads="1"/>
          </p:cNvSpPr>
          <p:nvPr/>
        </p:nvSpPr>
        <p:spPr bwMode="auto">
          <a:xfrm>
            <a:off x="1403350" y="3357563"/>
            <a:ext cx="64008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s-ES" altLang="es-ES" sz="3200">
              <a:latin typeface="Arial Narrow" pitchFamily="34" charset="0"/>
            </a:endParaRPr>
          </a:p>
        </p:txBody>
      </p:sp>
      <p:sp>
        <p:nvSpPr>
          <p:cNvPr id="22532" name="Text Box 11"/>
          <p:cNvSpPr txBox="1">
            <a:spLocks noChangeArrowheads="1"/>
          </p:cNvSpPr>
          <p:nvPr/>
        </p:nvSpPr>
        <p:spPr bwMode="auto">
          <a:xfrm>
            <a:off x="3144043" y="260648"/>
            <a:ext cx="2919413"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3000" b="1" dirty="0">
                <a:latin typeface="Arial Narrow" pitchFamily="34" charset="0"/>
              </a:rPr>
              <a:t>ADOLESCENCIA</a:t>
            </a:r>
          </a:p>
        </p:txBody>
      </p:sp>
      <p:sp>
        <p:nvSpPr>
          <p:cNvPr id="22533" name="Text Box 12"/>
          <p:cNvSpPr txBox="1">
            <a:spLocks noChangeArrowheads="1"/>
          </p:cNvSpPr>
          <p:nvPr/>
        </p:nvSpPr>
        <p:spPr bwMode="auto">
          <a:xfrm>
            <a:off x="1115616" y="1340768"/>
            <a:ext cx="6191498" cy="4524375"/>
          </a:xfrm>
          <a:prstGeom prst="rect">
            <a:avLst/>
          </a:prstGeom>
          <a:noFill/>
          <a:ln w="57150">
            <a:solidFill>
              <a:srgbClr val="016993"/>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s-ES_tradnl" altLang="es-ES" sz="2400" dirty="0">
                <a:latin typeface="Arial Narrow" pitchFamily="34" charset="0"/>
              </a:rPr>
              <a:t>. Conciencia de soledad</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Deseo de relacionarse y pertenecer a un grupo</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Sensibilidad a las críticas y a las burlas</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Fuertes valores sociales</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Limitada capacidad mentalista</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Expertos en temas de interés concretos</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Problemas de conducta</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Sentimiento de incomprensión/depresiones</a:t>
            </a:r>
            <a:endParaRPr lang="es-ES" altLang="es-ES" sz="2400" dirty="0">
              <a:latin typeface="Arial Narrow" pitchFamily="34" charset="0"/>
            </a:endParaRPr>
          </a:p>
        </p:txBody>
      </p:sp>
    </p:spTree>
    <p:extLst>
      <p:ext uri="{BB962C8B-B14F-4D97-AF65-F5344CB8AC3E}">
        <p14:creationId xmlns="" xmlns:p14="http://schemas.microsoft.com/office/powerpoint/2010/main" val="807359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0" y="6453188"/>
            <a:ext cx="810101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s-ES" altLang="es-ES" sz="900">
              <a:latin typeface="Arial Narrow" pitchFamily="34" charset="0"/>
            </a:endParaRPr>
          </a:p>
        </p:txBody>
      </p:sp>
      <p:sp>
        <p:nvSpPr>
          <p:cNvPr id="23555" name="Line 7"/>
          <p:cNvSpPr>
            <a:spLocks noChangeShapeType="1"/>
          </p:cNvSpPr>
          <p:nvPr/>
        </p:nvSpPr>
        <p:spPr bwMode="auto">
          <a:xfrm flipH="1" flipV="1">
            <a:off x="0" y="6854825"/>
            <a:ext cx="8172450" cy="3175"/>
          </a:xfrm>
          <a:prstGeom prst="line">
            <a:avLst/>
          </a:prstGeom>
          <a:noFill/>
          <a:ln w="57150">
            <a:solidFill>
              <a:srgbClr val="016993"/>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23556" name="Rectangle 9"/>
          <p:cNvSpPr>
            <a:spLocks noChangeArrowheads="1"/>
          </p:cNvSpPr>
          <p:nvPr/>
        </p:nvSpPr>
        <p:spPr bwMode="auto">
          <a:xfrm>
            <a:off x="684213" y="1484313"/>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s-ES" altLang="es-ES" sz="4400">
              <a:solidFill>
                <a:schemeClr val="tx2"/>
              </a:solidFill>
            </a:endParaRPr>
          </a:p>
        </p:txBody>
      </p:sp>
      <p:sp>
        <p:nvSpPr>
          <p:cNvPr id="23557" name="Rectangle 10"/>
          <p:cNvSpPr>
            <a:spLocks noChangeArrowheads="1"/>
          </p:cNvSpPr>
          <p:nvPr/>
        </p:nvSpPr>
        <p:spPr bwMode="auto">
          <a:xfrm>
            <a:off x="1403350" y="3357563"/>
            <a:ext cx="64008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s-ES" altLang="es-ES" sz="3200"/>
          </a:p>
        </p:txBody>
      </p:sp>
      <p:sp>
        <p:nvSpPr>
          <p:cNvPr id="23558" name="Text Box 11"/>
          <p:cNvSpPr txBox="1">
            <a:spLocks noChangeArrowheads="1"/>
          </p:cNvSpPr>
          <p:nvPr/>
        </p:nvSpPr>
        <p:spPr bwMode="auto">
          <a:xfrm>
            <a:off x="3271837" y="930275"/>
            <a:ext cx="2663825"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ES" sz="3000" b="1" dirty="0">
                <a:latin typeface="Arial Narrow" pitchFamily="34" charset="0"/>
              </a:rPr>
              <a:t>EDAD ADULTA</a:t>
            </a:r>
          </a:p>
        </p:txBody>
      </p:sp>
      <p:sp>
        <p:nvSpPr>
          <p:cNvPr id="23559" name="Text Box 12"/>
          <p:cNvSpPr txBox="1">
            <a:spLocks noChangeArrowheads="1"/>
          </p:cNvSpPr>
          <p:nvPr/>
        </p:nvSpPr>
        <p:spPr bwMode="auto">
          <a:xfrm>
            <a:off x="1115617" y="1657350"/>
            <a:ext cx="6620270" cy="2751522"/>
          </a:xfrm>
          <a:prstGeom prst="rect">
            <a:avLst/>
          </a:prstGeom>
          <a:noFill/>
          <a:ln w="57150">
            <a:solidFill>
              <a:srgbClr val="016993"/>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s-ES_tradnl" altLang="es-ES" sz="2400" dirty="0">
                <a:latin typeface="Arial Narrow" pitchFamily="34" charset="0"/>
              </a:rPr>
              <a:t>. Impresión de inteligencia torpe</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Riesgo de alteraciones psicológicas</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Soledad</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Dificultad para integrarse en el mundo laboral</a:t>
            </a:r>
          </a:p>
          <a:p>
            <a:pPr eaLnBrk="1" hangingPunct="1">
              <a:lnSpc>
                <a:spcPct val="80000"/>
              </a:lnSpc>
            </a:pPr>
            <a:endParaRPr lang="es-ES_tradnl" altLang="es-ES" sz="2400" dirty="0">
              <a:latin typeface="Arial Narrow" pitchFamily="34" charset="0"/>
            </a:endParaRPr>
          </a:p>
          <a:p>
            <a:pPr eaLnBrk="1" hangingPunct="1">
              <a:lnSpc>
                <a:spcPct val="80000"/>
              </a:lnSpc>
            </a:pPr>
            <a:r>
              <a:rPr lang="es-ES_tradnl" altLang="es-ES" sz="2400" dirty="0">
                <a:latin typeface="Arial Narrow" pitchFamily="34" charset="0"/>
              </a:rPr>
              <a:t>. Preocupación por su futuro</a:t>
            </a:r>
            <a:endParaRPr lang="es-ES" altLang="es-ES" sz="2400" dirty="0">
              <a:latin typeface="Arial Narrow" pitchFamily="34" charset="0"/>
            </a:endParaRPr>
          </a:p>
        </p:txBody>
      </p:sp>
    </p:spTree>
    <p:extLst>
      <p:ext uri="{BB962C8B-B14F-4D97-AF65-F5344CB8AC3E}">
        <p14:creationId xmlns="" xmlns:p14="http://schemas.microsoft.com/office/powerpoint/2010/main" val="3671620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9750" y="1125538"/>
            <a:ext cx="2232025" cy="71913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t>PERCEPCIÓN</a:t>
            </a:r>
          </a:p>
        </p:txBody>
      </p:sp>
      <p:sp>
        <p:nvSpPr>
          <p:cNvPr id="3" name="2 Rectángulo redondeado"/>
          <p:cNvSpPr/>
          <p:nvPr/>
        </p:nvSpPr>
        <p:spPr>
          <a:xfrm>
            <a:off x="539750" y="3084513"/>
            <a:ext cx="2232025" cy="71913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t>ATENCIÓN</a:t>
            </a:r>
          </a:p>
        </p:txBody>
      </p:sp>
      <p:sp>
        <p:nvSpPr>
          <p:cNvPr id="4" name="3 Rectángulo redondeado"/>
          <p:cNvSpPr/>
          <p:nvPr/>
        </p:nvSpPr>
        <p:spPr>
          <a:xfrm>
            <a:off x="539750" y="4941888"/>
            <a:ext cx="2232025" cy="71913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t>MEMORIA</a:t>
            </a:r>
          </a:p>
        </p:txBody>
      </p:sp>
      <p:sp>
        <p:nvSpPr>
          <p:cNvPr id="5" name="4 Rectángulo redondeado"/>
          <p:cNvSpPr/>
          <p:nvPr/>
        </p:nvSpPr>
        <p:spPr>
          <a:xfrm>
            <a:off x="3276600" y="765175"/>
            <a:ext cx="5543550" cy="12954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s-ES" dirty="0">
                <a:solidFill>
                  <a:srgbClr val="016993"/>
                </a:solidFill>
              </a:rPr>
              <a:t>Dificultad en la integración sensorial:</a:t>
            </a:r>
          </a:p>
          <a:p>
            <a:pPr marL="742950" lvl="1" indent="-285750" algn="just">
              <a:buFontTx/>
              <a:buChar char="-"/>
              <a:defRPr/>
            </a:pPr>
            <a:r>
              <a:rPr lang="es-ES" dirty="0">
                <a:solidFill>
                  <a:srgbClr val="016993"/>
                </a:solidFill>
              </a:rPr>
              <a:t>Atracción por determinadas partes de objetos.</a:t>
            </a:r>
          </a:p>
          <a:p>
            <a:pPr marL="742950" lvl="1" indent="-285750" algn="just">
              <a:buFontTx/>
              <a:buChar char="-"/>
              <a:defRPr/>
            </a:pPr>
            <a:r>
              <a:rPr lang="es-ES" dirty="0">
                <a:solidFill>
                  <a:srgbClr val="016993"/>
                </a:solidFill>
              </a:rPr>
              <a:t>Hipo-hipersensibilidad estimular. </a:t>
            </a:r>
          </a:p>
        </p:txBody>
      </p:sp>
      <p:sp>
        <p:nvSpPr>
          <p:cNvPr id="6" name="5 Rectángulo redondeado"/>
          <p:cNvSpPr/>
          <p:nvPr/>
        </p:nvSpPr>
        <p:spPr>
          <a:xfrm>
            <a:off x="3260725" y="2708275"/>
            <a:ext cx="5545138" cy="1296988"/>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s-ES" dirty="0">
                <a:solidFill>
                  <a:srgbClr val="016993"/>
                </a:solidFill>
              </a:rPr>
              <a:t>Atención en túnel largos periodos de tiempo en actividades que eligen.</a:t>
            </a:r>
          </a:p>
          <a:p>
            <a:pPr algn="just">
              <a:defRPr/>
            </a:pPr>
            <a:r>
              <a:rPr lang="es-ES" dirty="0">
                <a:solidFill>
                  <a:srgbClr val="016993"/>
                </a:solidFill>
              </a:rPr>
              <a:t>Dificultades en atención conjunta /2 focos atencionales</a:t>
            </a:r>
            <a:r>
              <a:rPr lang="es-ES" dirty="0">
                <a:solidFill>
                  <a:srgbClr val="0070C0"/>
                </a:solidFill>
              </a:rPr>
              <a:t>.</a:t>
            </a:r>
          </a:p>
        </p:txBody>
      </p:sp>
      <p:sp>
        <p:nvSpPr>
          <p:cNvPr id="7" name="6 Rectángulo redondeado"/>
          <p:cNvSpPr/>
          <p:nvPr/>
        </p:nvSpPr>
        <p:spPr>
          <a:xfrm>
            <a:off x="3132138" y="4652963"/>
            <a:ext cx="5543550" cy="129698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s-ES" dirty="0">
                <a:solidFill>
                  <a:srgbClr val="016993"/>
                </a:solidFill>
              </a:rPr>
              <a:t>Selectiva</a:t>
            </a:r>
          </a:p>
          <a:p>
            <a:pPr algn="just">
              <a:defRPr/>
            </a:pPr>
            <a:r>
              <a:rPr lang="es-ES" dirty="0">
                <a:solidFill>
                  <a:srgbClr val="016993"/>
                </a:solidFill>
              </a:rPr>
              <a:t>Dificultad para recordar qué les sucedió a ellos mismos.</a:t>
            </a:r>
          </a:p>
          <a:p>
            <a:pPr algn="just">
              <a:defRPr/>
            </a:pPr>
            <a:r>
              <a:rPr lang="es-ES" dirty="0">
                <a:solidFill>
                  <a:srgbClr val="016993"/>
                </a:solidFill>
              </a:rPr>
              <a:t>Necesitan “pistas” para activar recuerdos.</a:t>
            </a:r>
          </a:p>
        </p:txBody>
      </p:sp>
    </p:spTree>
    <p:extLst>
      <p:ext uri="{BB962C8B-B14F-4D97-AF65-F5344CB8AC3E}">
        <p14:creationId xmlns="" xmlns:p14="http://schemas.microsoft.com/office/powerpoint/2010/main" val="1520585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9750" y="1125538"/>
            <a:ext cx="2232025" cy="71913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t>RESOLUCIÓN DE PROBLEMAS</a:t>
            </a:r>
          </a:p>
        </p:txBody>
      </p:sp>
      <p:sp>
        <p:nvSpPr>
          <p:cNvPr id="3" name="2 Rectángulo redondeado"/>
          <p:cNvSpPr/>
          <p:nvPr/>
        </p:nvSpPr>
        <p:spPr>
          <a:xfrm>
            <a:off x="539750" y="3084513"/>
            <a:ext cx="2232025" cy="71913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t>CONCEPTOS Y PENSAMIENTO</a:t>
            </a:r>
          </a:p>
        </p:txBody>
      </p:sp>
      <p:sp>
        <p:nvSpPr>
          <p:cNvPr id="4" name="3 Rectángulo redondeado"/>
          <p:cNvSpPr/>
          <p:nvPr/>
        </p:nvSpPr>
        <p:spPr>
          <a:xfrm>
            <a:off x="539750" y="4941888"/>
            <a:ext cx="2232025" cy="8636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t>MEDIACIÓN Y COGNICIÓN SOCIAL</a:t>
            </a:r>
          </a:p>
        </p:txBody>
      </p:sp>
      <p:sp>
        <p:nvSpPr>
          <p:cNvPr id="5" name="4 Rectángulo redondeado"/>
          <p:cNvSpPr/>
          <p:nvPr/>
        </p:nvSpPr>
        <p:spPr>
          <a:xfrm>
            <a:off x="3276600" y="765175"/>
            <a:ext cx="5543550" cy="12954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s-ES" dirty="0">
                <a:solidFill>
                  <a:srgbClr val="016993"/>
                </a:solidFill>
              </a:rPr>
              <a:t>Dificultades habilidades </a:t>
            </a:r>
            <a:r>
              <a:rPr lang="es-ES" dirty="0" err="1">
                <a:solidFill>
                  <a:srgbClr val="016993"/>
                </a:solidFill>
              </a:rPr>
              <a:t>metacognitivas</a:t>
            </a:r>
            <a:r>
              <a:rPr lang="es-ES" dirty="0">
                <a:solidFill>
                  <a:srgbClr val="016993"/>
                </a:solidFill>
              </a:rPr>
              <a:t>.</a:t>
            </a:r>
          </a:p>
          <a:p>
            <a:pPr algn="just">
              <a:defRPr/>
            </a:pPr>
            <a:r>
              <a:rPr lang="es-ES" dirty="0">
                <a:solidFill>
                  <a:srgbClr val="016993"/>
                </a:solidFill>
              </a:rPr>
              <a:t>Generalización aprendizajes.</a:t>
            </a:r>
          </a:p>
        </p:txBody>
      </p:sp>
      <p:sp>
        <p:nvSpPr>
          <p:cNvPr id="6" name="5 Rectángulo redondeado"/>
          <p:cNvSpPr/>
          <p:nvPr/>
        </p:nvSpPr>
        <p:spPr>
          <a:xfrm>
            <a:off x="3260725" y="2708275"/>
            <a:ext cx="5545138" cy="1296988"/>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s-ES" dirty="0">
                <a:solidFill>
                  <a:srgbClr val="016993"/>
                </a:solidFill>
              </a:rPr>
              <a:t>Rigidez y sobre-categorización.</a:t>
            </a:r>
          </a:p>
          <a:p>
            <a:pPr algn="just">
              <a:defRPr/>
            </a:pPr>
            <a:r>
              <a:rPr lang="es-ES" dirty="0">
                <a:solidFill>
                  <a:srgbClr val="016993"/>
                </a:solidFill>
              </a:rPr>
              <a:t>Ligados a contextos.</a:t>
            </a:r>
          </a:p>
        </p:txBody>
      </p:sp>
      <p:sp>
        <p:nvSpPr>
          <p:cNvPr id="7" name="6 Rectángulo redondeado"/>
          <p:cNvSpPr/>
          <p:nvPr/>
        </p:nvSpPr>
        <p:spPr>
          <a:xfrm>
            <a:off x="3132138" y="4652963"/>
            <a:ext cx="5543550" cy="129698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s-ES" dirty="0">
                <a:solidFill>
                  <a:srgbClr val="016993"/>
                </a:solidFill>
              </a:rPr>
              <a:t>Tolerancia con el trabajo en grupo.</a:t>
            </a:r>
          </a:p>
          <a:p>
            <a:pPr algn="just">
              <a:defRPr/>
            </a:pPr>
            <a:r>
              <a:rPr lang="es-ES" dirty="0">
                <a:solidFill>
                  <a:srgbClr val="016993"/>
                </a:solidFill>
              </a:rPr>
              <a:t>Orientaciones de adultos.</a:t>
            </a:r>
          </a:p>
          <a:p>
            <a:pPr algn="just">
              <a:defRPr/>
            </a:pPr>
            <a:r>
              <a:rPr lang="es-ES" dirty="0">
                <a:solidFill>
                  <a:srgbClr val="016993"/>
                </a:solidFill>
              </a:rPr>
              <a:t>Empatía e imaginación.</a:t>
            </a:r>
          </a:p>
        </p:txBody>
      </p:sp>
    </p:spTree>
    <p:extLst>
      <p:ext uri="{BB962C8B-B14F-4D97-AF65-F5344CB8AC3E}">
        <p14:creationId xmlns="" xmlns:p14="http://schemas.microsoft.com/office/powerpoint/2010/main" val="2045934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a:extLst/>
        </p:spPr>
        <p:style>
          <a:lnRef idx="2">
            <a:schemeClr val="dk1"/>
          </a:lnRef>
          <a:fillRef idx="1">
            <a:schemeClr val="lt1"/>
          </a:fillRef>
          <a:effectRef idx="0">
            <a:schemeClr val="dk1"/>
          </a:effectRef>
          <a:fontRef idx="minor">
            <a:schemeClr val="dk1"/>
          </a:fontRef>
        </p:style>
        <p:txBody>
          <a:bodyPr/>
          <a:lstStyle/>
          <a:p>
            <a:pPr eaLnBrk="1" hangingPunct="1">
              <a:defRPr/>
            </a:pPr>
            <a:r>
              <a:rPr lang="es-ES" sz="4000" b="1" kern="1200" dirty="0" smtClean="0">
                <a:solidFill>
                  <a:schemeClr val="tx1"/>
                </a:solidFill>
                <a:latin typeface="Arial Narrow" pitchFamily="34" charset="0"/>
                <a:ea typeface="+mn-ea"/>
                <a:cs typeface="+mn-cs"/>
              </a:rPr>
              <a:t>PRINCIPIOS BÁSICOS </a:t>
            </a:r>
            <a:r>
              <a:rPr lang="es-ES" sz="4000" b="1" kern="1200" dirty="0">
                <a:solidFill>
                  <a:schemeClr val="tx1"/>
                </a:solidFill>
                <a:latin typeface="Arial Narrow" pitchFamily="34" charset="0"/>
                <a:ea typeface="+mn-ea"/>
                <a:cs typeface="+mn-cs"/>
              </a:rPr>
              <a:t>DE INTERVENCIÓN</a:t>
            </a:r>
          </a:p>
        </p:txBody>
      </p:sp>
      <p:sp>
        <p:nvSpPr>
          <p:cNvPr id="10243" name="2 Marcador de contenido"/>
          <p:cNvSpPr>
            <a:spLocks noGrp="1"/>
          </p:cNvSpPr>
          <p:nvPr>
            <p:ph idx="1"/>
          </p:nvPr>
        </p:nvSpPr>
        <p:spPr>
          <a:xfrm>
            <a:off x="-26988" y="1665288"/>
            <a:ext cx="9115426" cy="1192212"/>
          </a:xfrm>
        </p:spPr>
        <p:txBody>
          <a:bodyPr/>
          <a:lstStyle/>
          <a:p>
            <a:pPr lvl="1" algn="just"/>
            <a:r>
              <a:rPr lang="es-ES_tradnl" altLang="es-ES" sz="2000" smtClean="0">
                <a:latin typeface="Arial Narrow" pitchFamily="34" charset="0"/>
              </a:rPr>
              <a:t>Evaluación formal e informal (observación directa, entrevistas, cuestionarios,…)</a:t>
            </a:r>
          </a:p>
          <a:p>
            <a:pPr lvl="1" algn="just"/>
            <a:r>
              <a:rPr lang="es-ES_tradnl" altLang="es-ES" sz="2000" smtClean="0">
                <a:latin typeface="Arial Narrow" pitchFamily="34" charset="0"/>
              </a:rPr>
              <a:t>Resaltar habilidades-apoyo del programa de intervención</a:t>
            </a:r>
          </a:p>
          <a:p>
            <a:pPr lvl="1" algn="just"/>
            <a:r>
              <a:rPr lang="es-ES_tradnl" altLang="es-ES" sz="2000" smtClean="0">
                <a:latin typeface="Arial Narrow" pitchFamily="34" charset="0"/>
              </a:rPr>
              <a:t>Diseñar un plan de actuación individualizado </a:t>
            </a:r>
          </a:p>
        </p:txBody>
      </p:sp>
      <p:sp>
        <p:nvSpPr>
          <p:cNvPr id="10244" name="3 Rectángulo"/>
          <p:cNvSpPr>
            <a:spLocks noChangeArrowheads="1"/>
          </p:cNvSpPr>
          <p:nvPr/>
        </p:nvSpPr>
        <p:spPr bwMode="auto">
          <a:xfrm>
            <a:off x="26988" y="1265238"/>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1. COMPRENDER A LA PERSONA CONCRETA</a:t>
            </a:r>
          </a:p>
        </p:txBody>
      </p:sp>
      <p:sp>
        <p:nvSpPr>
          <p:cNvPr id="10245" name="2 Marcador de contenido"/>
          <p:cNvSpPr txBox="1">
            <a:spLocks/>
          </p:cNvSpPr>
          <p:nvPr/>
        </p:nvSpPr>
        <p:spPr bwMode="auto">
          <a:xfrm>
            <a:off x="11113" y="4724400"/>
            <a:ext cx="9144000"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lvl="1" algn="just">
              <a:spcBef>
                <a:spcPct val="20000"/>
              </a:spcBef>
              <a:buFontTx/>
              <a:buChar char="–"/>
            </a:pPr>
            <a:r>
              <a:rPr lang="es-ES_tradnl" altLang="es-ES" sz="2000"/>
              <a:t>Entorno simple y predictible- planificado y organizado</a:t>
            </a:r>
          </a:p>
          <a:p>
            <a:pPr lvl="1" algn="just">
              <a:spcBef>
                <a:spcPct val="20000"/>
              </a:spcBef>
              <a:buFontTx/>
              <a:buChar char="–"/>
            </a:pPr>
            <a:r>
              <a:rPr lang="es-ES_tradnl" altLang="es-ES" sz="2000"/>
              <a:t>Rutinas diarias- orden de los eventos, sigue una secuencia regular. Punto fuerte aprendizaje mecánico.</a:t>
            </a:r>
          </a:p>
          <a:p>
            <a:pPr lvl="1" algn="just">
              <a:spcBef>
                <a:spcPct val="20000"/>
              </a:spcBef>
              <a:buFontTx/>
              <a:buChar char="–"/>
            </a:pPr>
            <a:r>
              <a:rPr lang="es-ES_tradnl" altLang="es-ES" sz="2000"/>
              <a:t>Agendas Individualizadas-dibujadas o escritas. Secuencias de los acontecimientos diarios.</a:t>
            </a:r>
          </a:p>
        </p:txBody>
      </p:sp>
      <p:sp>
        <p:nvSpPr>
          <p:cNvPr id="10246" name="5 Rectángulo"/>
          <p:cNvSpPr>
            <a:spLocks noChangeArrowheads="1"/>
          </p:cNvSpPr>
          <p:nvPr/>
        </p:nvSpPr>
        <p:spPr bwMode="auto">
          <a:xfrm>
            <a:off x="0" y="2924175"/>
            <a:ext cx="9164638" cy="401638"/>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2. ESTABLECER UNA RELACIÓN POSITIVA</a:t>
            </a:r>
          </a:p>
        </p:txBody>
      </p:sp>
      <p:sp>
        <p:nvSpPr>
          <p:cNvPr id="10247" name="6 Rectángulo"/>
          <p:cNvSpPr>
            <a:spLocks noChangeArrowheads="1"/>
          </p:cNvSpPr>
          <p:nvPr/>
        </p:nvSpPr>
        <p:spPr bwMode="auto">
          <a:xfrm>
            <a:off x="-1588" y="3346450"/>
            <a:ext cx="9159876"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42950" lvl="1" indent="-285750" algn="just" eaLnBrk="0" hangingPunct="0">
              <a:spcBef>
                <a:spcPct val="20000"/>
              </a:spcBef>
              <a:buFontTx/>
              <a:buChar char="–"/>
            </a:pPr>
            <a:r>
              <a:rPr lang="es-ES_tradnl" altLang="es-ES" sz="2000"/>
              <a:t>Estilo interactivo efectivo, empático y de respeto</a:t>
            </a:r>
          </a:p>
          <a:p>
            <a:pPr marL="742950" lvl="1" indent="-285750" algn="just" eaLnBrk="0" hangingPunct="0">
              <a:spcBef>
                <a:spcPct val="20000"/>
              </a:spcBef>
              <a:buFontTx/>
              <a:buChar char="–"/>
            </a:pPr>
            <a:r>
              <a:rPr lang="es-ES_tradnl" altLang="es-ES" sz="2000"/>
              <a:t>Actitud directiva y consistente. No de “dejar hacer”</a:t>
            </a:r>
          </a:p>
        </p:txBody>
      </p:sp>
      <p:sp>
        <p:nvSpPr>
          <p:cNvPr id="10248" name="7 Rectángulo"/>
          <p:cNvSpPr>
            <a:spLocks noChangeArrowheads="1"/>
          </p:cNvSpPr>
          <p:nvPr/>
        </p:nvSpPr>
        <p:spPr bwMode="auto">
          <a:xfrm>
            <a:off x="-26988" y="4324350"/>
            <a:ext cx="9182101"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3. ESTRUCTURACIÓN DEL ENTORNO</a:t>
            </a:r>
          </a:p>
        </p:txBody>
      </p:sp>
    </p:spTree>
    <p:extLst>
      <p:ext uri="{BB962C8B-B14F-4D97-AF65-F5344CB8AC3E}">
        <p14:creationId xmlns="" xmlns:p14="http://schemas.microsoft.com/office/powerpoint/2010/main" val="3400249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338" y="1530350"/>
            <a:ext cx="9129712" cy="5327650"/>
          </a:xfrm>
        </p:spPr>
        <p:txBody>
          <a:bodyPr>
            <a:normAutofit/>
          </a:bodyPr>
          <a:lstStyle/>
          <a:p>
            <a:pPr>
              <a:defRPr/>
            </a:pPr>
            <a:r>
              <a:rPr lang="es-ES_tradnl" sz="1800" dirty="0" smtClean="0">
                <a:latin typeface="Arial Narrow" panose="020B0606020202030204" pitchFamily="34" charset="0"/>
              </a:rPr>
              <a:t>Intervenciones dirigidas a las alteraciones específicas en comunicación y lenguaje</a:t>
            </a:r>
          </a:p>
          <a:p>
            <a:pPr>
              <a:defRPr/>
            </a:pPr>
            <a:r>
              <a:rPr lang="es-ES_tradnl" sz="1800" dirty="0" smtClean="0">
                <a:latin typeface="Arial Narrow" panose="020B0606020202030204" pitchFamily="34" charset="0"/>
              </a:rPr>
              <a:t>Técnicas de enseñanza</a:t>
            </a:r>
          </a:p>
          <a:p>
            <a:pPr lvl="1">
              <a:defRPr/>
            </a:pPr>
            <a:r>
              <a:rPr lang="es-ES_tradnl" sz="1800" dirty="0" smtClean="0">
                <a:latin typeface="Arial Narrow" panose="020B0606020202030204" pitchFamily="34" charset="0"/>
              </a:rPr>
              <a:t> Reducir las distracciones:</a:t>
            </a:r>
          </a:p>
          <a:p>
            <a:pPr lvl="2">
              <a:defRPr/>
            </a:pPr>
            <a:r>
              <a:rPr lang="es-ES_tradnl" sz="1600" dirty="0" smtClean="0">
                <a:latin typeface="Arial Narrow" panose="020B0606020202030204" pitchFamily="34" charset="0"/>
              </a:rPr>
              <a:t>Organizar materiales y mobiliario</a:t>
            </a:r>
          </a:p>
          <a:p>
            <a:pPr lvl="2">
              <a:defRPr/>
            </a:pPr>
            <a:r>
              <a:rPr lang="es-ES_tradnl" sz="1600" dirty="0" smtClean="0">
                <a:latin typeface="Arial Narrow" panose="020B0606020202030204" pitchFamily="34" charset="0"/>
              </a:rPr>
              <a:t>Dirigirse al alumno cuando se explica una lección</a:t>
            </a:r>
          </a:p>
          <a:p>
            <a:pPr lvl="2">
              <a:defRPr/>
            </a:pPr>
            <a:r>
              <a:rPr lang="es-ES_tradnl" sz="1600" dirty="0" smtClean="0">
                <a:latin typeface="Arial Narrow" panose="020B0606020202030204" pitchFamily="34" charset="0"/>
              </a:rPr>
              <a:t>“Sistema de tutorías” entre los compañeros, sentarlo junto a los tutores para que le recuerden volver a la tarea.</a:t>
            </a:r>
          </a:p>
          <a:p>
            <a:pPr lvl="2">
              <a:defRPr/>
            </a:pPr>
            <a:endParaRPr lang="es-ES_tradnl" sz="1600" dirty="0" smtClean="0">
              <a:latin typeface="Arial Narrow" panose="020B0606020202030204" pitchFamily="34" charset="0"/>
            </a:endParaRPr>
          </a:p>
          <a:p>
            <a:pPr lvl="1">
              <a:defRPr/>
            </a:pPr>
            <a:r>
              <a:rPr lang="es-ES_tradnl" sz="1800" dirty="0" smtClean="0">
                <a:latin typeface="Arial Narrow" panose="020B0606020202030204" pitchFamily="34" charset="0"/>
              </a:rPr>
              <a:t>Ajustar el nivel de lenguaje hablado</a:t>
            </a:r>
          </a:p>
          <a:p>
            <a:pPr lvl="2">
              <a:defRPr/>
            </a:pPr>
            <a:r>
              <a:rPr lang="es-ES_tradnl" sz="1600" dirty="0" smtClean="0">
                <a:latin typeface="Arial Narrow" panose="020B0606020202030204" pitchFamily="34" charset="0"/>
              </a:rPr>
              <a:t>Lenguaje simple</a:t>
            </a:r>
          </a:p>
          <a:p>
            <a:pPr lvl="2">
              <a:defRPr/>
            </a:pPr>
            <a:r>
              <a:rPr lang="es-ES_tradnl" sz="1600" dirty="0" smtClean="0">
                <a:latin typeface="Arial Narrow" panose="020B0606020202030204" pitchFamily="34" charset="0"/>
              </a:rPr>
              <a:t>Evitar lenguaje: ironías, sarcasmo, metáforas,…</a:t>
            </a:r>
          </a:p>
          <a:p>
            <a:pPr marL="914400" lvl="2" indent="0">
              <a:buFontTx/>
              <a:buNone/>
              <a:defRPr/>
            </a:pPr>
            <a:endParaRPr lang="es-ES_tradnl" sz="1600" dirty="0" smtClean="0">
              <a:latin typeface="Arial Narrow" panose="020B0606020202030204" pitchFamily="34" charset="0"/>
            </a:endParaRPr>
          </a:p>
          <a:p>
            <a:pPr lvl="1">
              <a:defRPr/>
            </a:pPr>
            <a:r>
              <a:rPr lang="es-ES_tradnl" sz="1800" dirty="0" smtClean="0">
                <a:latin typeface="Arial Narrow" panose="020B0606020202030204" pitchFamily="34" charset="0"/>
              </a:rPr>
              <a:t>Acompañar o sustituir el lenguaje con apoyos visuales</a:t>
            </a:r>
          </a:p>
          <a:p>
            <a:pPr lvl="2">
              <a:defRPr/>
            </a:pPr>
            <a:r>
              <a:rPr lang="es-ES_tradnl" sz="1600" dirty="0" smtClean="0">
                <a:latin typeface="Arial Narrow" panose="020B0606020202030204" pitchFamily="34" charset="0"/>
              </a:rPr>
              <a:t>Punto fuerte en procesamiento visual</a:t>
            </a:r>
            <a:endParaRPr lang="es-ES_tradnl" sz="1600" dirty="0">
              <a:latin typeface="Arial Narrow" panose="020B0606020202030204" pitchFamily="34" charset="0"/>
            </a:endParaRPr>
          </a:p>
          <a:p>
            <a:pPr lvl="2">
              <a:defRPr/>
            </a:pPr>
            <a:r>
              <a:rPr lang="es-ES_tradnl" sz="1600" dirty="0" smtClean="0">
                <a:latin typeface="Arial Narrow" panose="020B0606020202030204" pitchFamily="34" charset="0"/>
              </a:rPr>
              <a:t>Demanda mayor conocimiento social que la interacción verbal</a:t>
            </a:r>
          </a:p>
          <a:p>
            <a:pPr lvl="2">
              <a:defRPr/>
            </a:pPr>
            <a:r>
              <a:rPr lang="es-ES_tradnl" sz="1600" dirty="0" smtClean="0">
                <a:latin typeface="Arial Narrow" panose="020B0606020202030204" pitchFamily="34" charset="0"/>
              </a:rPr>
              <a:t>Proporciona recuerdo visual estable</a:t>
            </a:r>
          </a:p>
        </p:txBody>
      </p:sp>
      <p:sp>
        <p:nvSpPr>
          <p:cNvPr id="4" name="1 Título"/>
          <p:cNvSpPr>
            <a:spLocks noGrp="1"/>
          </p:cNvSpPr>
          <p:nvPr>
            <p:ph type="title"/>
          </p:nvPr>
        </p:nvSpPr>
        <p:spPr>
          <a:xfrm>
            <a:off x="-34506" y="188640"/>
            <a:ext cx="9144000" cy="847874"/>
          </a:xfrm>
          <a:extLst/>
        </p:spPr>
        <p:style>
          <a:lnRef idx="2">
            <a:schemeClr val="dk1"/>
          </a:lnRef>
          <a:fillRef idx="1">
            <a:schemeClr val="lt1"/>
          </a:fillRef>
          <a:effectRef idx="0">
            <a:schemeClr val="dk1"/>
          </a:effectRef>
          <a:fontRef idx="minor">
            <a:schemeClr val="dk1"/>
          </a:fontRef>
        </p:style>
        <p:txBody>
          <a:bodyPr/>
          <a:lstStyle/>
          <a:p>
            <a:pPr eaLnBrk="1" hangingPunct="1">
              <a:defRPr/>
            </a:pPr>
            <a:r>
              <a:rPr lang="es-ES" sz="4000" b="1" kern="1200" dirty="0" smtClean="0">
                <a:latin typeface="Arial Narrow" pitchFamily="34" charset="0"/>
                <a:ea typeface="+mn-ea"/>
                <a:cs typeface="+mn-cs"/>
              </a:rPr>
              <a:t>PRINCIPIOS BÁSICOS </a:t>
            </a:r>
            <a:r>
              <a:rPr lang="es-ES" sz="4000" b="1" kern="1200" dirty="0">
                <a:latin typeface="Arial Narrow" pitchFamily="34" charset="0"/>
                <a:ea typeface="+mn-ea"/>
                <a:cs typeface="+mn-cs"/>
              </a:rPr>
              <a:t>DE INTERVENCIÓN</a:t>
            </a:r>
          </a:p>
        </p:txBody>
      </p:sp>
      <p:sp>
        <p:nvSpPr>
          <p:cNvPr id="11268" name="1 Rectángulo"/>
          <p:cNvSpPr>
            <a:spLocks noChangeArrowheads="1"/>
          </p:cNvSpPr>
          <p:nvPr/>
        </p:nvSpPr>
        <p:spPr bwMode="auto">
          <a:xfrm>
            <a:off x="5630" y="1124744"/>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4. ASEGURAR LA COMPRENSIÓN </a:t>
            </a:r>
          </a:p>
        </p:txBody>
      </p:sp>
    </p:spTree>
    <p:extLst>
      <p:ext uri="{BB962C8B-B14F-4D97-AF65-F5344CB8AC3E}">
        <p14:creationId xmlns="" xmlns:p14="http://schemas.microsoft.com/office/powerpoint/2010/main" val="2708734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33338" y="606425"/>
            <a:ext cx="9110662" cy="2678113"/>
          </a:xfrm>
        </p:spPr>
        <p:txBody>
          <a:bodyPr/>
          <a:lstStyle/>
          <a:p>
            <a:r>
              <a:rPr lang="es-ES_tradnl" altLang="es-ES" sz="2000" smtClean="0">
                <a:latin typeface="Arial Narrow" pitchFamily="34" charset="0"/>
              </a:rPr>
              <a:t>Sistemas de Organización del Trabajo</a:t>
            </a:r>
          </a:p>
          <a:p>
            <a:pPr lvl="1">
              <a:buFontTx/>
              <a:buChar char="-"/>
            </a:pPr>
            <a:r>
              <a:rPr lang="es-ES_tradnl" altLang="es-ES" sz="2000" smtClean="0">
                <a:latin typeface="Arial Narrow" pitchFamily="34" charset="0"/>
              </a:rPr>
              <a:t>Hacer explícito el objetivo final y la secuencia de pasos</a:t>
            </a:r>
          </a:p>
          <a:p>
            <a:pPr lvl="1">
              <a:buFontTx/>
              <a:buChar char="-"/>
            </a:pPr>
            <a:r>
              <a:rPr lang="es-ES_tradnl" altLang="es-ES" sz="2000" smtClean="0">
                <a:latin typeface="Arial Narrow" pitchFamily="34" charset="0"/>
              </a:rPr>
              <a:t>Uso de bandejas o indicadores por escrito enumerando las tareas</a:t>
            </a:r>
          </a:p>
          <a:p>
            <a:r>
              <a:rPr lang="es-ES_tradnl" altLang="es-ES" sz="2000" smtClean="0">
                <a:latin typeface="Arial Narrow" pitchFamily="34" charset="0"/>
              </a:rPr>
              <a:t>Apoyos Visuales</a:t>
            </a:r>
          </a:p>
          <a:p>
            <a:pPr lvl="1">
              <a:buFontTx/>
              <a:buChar char="-"/>
            </a:pPr>
            <a:r>
              <a:rPr lang="es-ES_tradnl" altLang="es-ES" sz="2000" smtClean="0">
                <a:latin typeface="Arial Narrow" pitchFamily="34" charset="0"/>
              </a:rPr>
              <a:t>Orientaciones pictóricas o escritas para la realización de tareas</a:t>
            </a:r>
          </a:p>
          <a:p>
            <a:pPr lvl="1">
              <a:buFontTx/>
              <a:buChar char="-"/>
            </a:pPr>
            <a:r>
              <a:rPr lang="es-ES_tradnl" altLang="es-ES" sz="2000" smtClean="0">
                <a:latin typeface="Arial Narrow" pitchFamily="34" charset="0"/>
              </a:rPr>
              <a:t>Uso de fotografías, dibujos, tarjetas con instrucciones escritas.</a:t>
            </a:r>
          </a:p>
          <a:p>
            <a:r>
              <a:rPr lang="es-ES_tradnl" altLang="es-ES" sz="2000" smtClean="0">
                <a:latin typeface="Arial Narrow" pitchFamily="34" charset="0"/>
              </a:rPr>
              <a:t>Apoyo del ordenador- motivador</a:t>
            </a:r>
          </a:p>
        </p:txBody>
      </p:sp>
      <p:sp>
        <p:nvSpPr>
          <p:cNvPr id="12291" name="4 Rectángulo"/>
          <p:cNvSpPr>
            <a:spLocks noChangeArrowheads="1"/>
          </p:cNvSpPr>
          <p:nvPr/>
        </p:nvSpPr>
        <p:spPr bwMode="auto">
          <a:xfrm>
            <a:off x="0" y="188913"/>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5. ESTRUCTURAR LAS TAREAS</a:t>
            </a:r>
          </a:p>
        </p:txBody>
      </p:sp>
      <p:sp>
        <p:nvSpPr>
          <p:cNvPr id="12292" name="2 Marcador de contenido"/>
          <p:cNvSpPr txBox="1">
            <a:spLocks/>
          </p:cNvSpPr>
          <p:nvPr/>
        </p:nvSpPr>
        <p:spPr bwMode="auto">
          <a:xfrm>
            <a:off x="0" y="3829050"/>
            <a:ext cx="9144000" cy="30289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spcBef>
                <a:spcPct val="20000"/>
              </a:spcBef>
              <a:buFontTx/>
              <a:buChar char="•"/>
            </a:pPr>
            <a:r>
              <a:rPr lang="es-ES_tradnl" altLang="es-ES" sz="2000"/>
              <a:t>Adaptar objetivos al nivel evolutivo del niño</a:t>
            </a:r>
          </a:p>
          <a:p>
            <a:pPr>
              <a:spcBef>
                <a:spcPct val="20000"/>
              </a:spcBef>
              <a:buFontTx/>
              <a:buChar char="•"/>
            </a:pPr>
            <a:r>
              <a:rPr lang="es-ES_tradnl" altLang="es-ES" sz="2000"/>
              <a:t>Estilo de aprendizaje</a:t>
            </a:r>
          </a:p>
          <a:p>
            <a:pPr lvl="1">
              <a:spcBef>
                <a:spcPct val="20000"/>
              </a:spcBef>
              <a:buFontTx/>
              <a:buChar char="-"/>
            </a:pPr>
            <a:r>
              <a:rPr lang="es-ES_tradnl" altLang="es-ES" sz="2000"/>
              <a:t>Punto fuerte: memoria mecánica e información visual</a:t>
            </a:r>
          </a:p>
          <a:p>
            <a:pPr lvl="1">
              <a:spcBef>
                <a:spcPct val="20000"/>
              </a:spcBef>
              <a:buFontTx/>
              <a:buChar char="-"/>
            </a:pPr>
            <a:r>
              <a:rPr lang="es-ES_tradnl" altLang="es-ES" sz="2000"/>
              <a:t>Punto débil: generalizar, abstraer y pensar en conceptos</a:t>
            </a:r>
          </a:p>
          <a:p>
            <a:pPr>
              <a:spcBef>
                <a:spcPct val="20000"/>
              </a:spcBef>
              <a:buFontTx/>
              <a:buChar char="•"/>
            </a:pPr>
            <a:r>
              <a:rPr lang="es-ES_tradnl" altLang="es-ES" sz="2000"/>
              <a:t>Proporcionar ayudas y crear rutinas de pedir ayuda.</a:t>
            </a:r>
          </a:p>
          <a:p>
            <a:pPr>
              <a:spcBef>
                <a:spcPct val="20000"/>
              </a:spcBef>
              <a:buFontTx/>
              <a:buChar char="•"/>
            </a:pPr>
            <a:r>
              <a:rPr lang="es-ES_tradnl" altLang="es-ES" sz="2000"/>
              <a:t>Evitar la distracción- dirigirse directamente a él</a:t>
            </a:r>
          </a:p>
          <a:p>
            <a:pPr>
              <a:spcBef>
                <a:spcPct val="20000"/>
              </a:spcBef>
              <a:buFontTx/>
              <a:buChar char="•"/>
            </a:pPr>
            <a:r>
              <a:rPr lang="es-ES_tradnl" altLang="es-ES" sz="2000"/>
              <a:t>Asignación de una zona de trabajo</a:t>
            </a:r>
          </a:p>
          <a:p>
            <a:pPr>
              <a:spcBef>
                <a:spcPct val="20000"/>
              </a:spcBef>
              <a:buFontTx/>
              <a:buChar char="•"/>
            </a:pPr>
            <a:r>
              <a:rPr lang="es-ES_tradnl" altLang="es-ES" sz="2000"/>
              <a:t>Dar instrucciones y consignas claras, directas y simples</a:t>
            </a:r>
            <a:endParaRPr lang="es-ES" altLang="es-ES" sz="2000"/>
          </a:p>
        </p:txBody>
      </p:sp>
      <p:sp>
        <p:nvSpPr>
          <p:cNvPr id="12293" name="6 Rectángulo"/>
          <p:cNvSpPr>
            <a:spLocks noChangeArrowheads="1"/>
          </p:cNvSpPr>
          <p:nvPr/>
        </p:nvSpPr>
        <p:spPr bwMode="auto">
          <a:xfrm>
            <a:off x="0" y="3429000"/>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6. APRENDIZAJE SIN ERROR</a:t>
            </a:r>
          </a:p>
        </p:txBody>
      </p:sp>
    </p:spTree>
    <p:extLst>
      <p:ext uri="{BB962C8B-B14F-4D97-AF65-F5344CB8AC3E}">
        <p14:creationId xmlns="" xmlns:p14="http://schemas.microsoft.com/office/powerpoint/2010/main" val="2116314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34925" y="400050"/>
            <a:ext cx="9156700" cy="2168525"/>
          </a:xfrm>
        </p:spPr>
        <p:txBody>
          <a:bodyPr/>
          <a:lstStyle/>
          <a:p>
            <a:r>
              <a:rPr lang="es-ES_tradnl" altLang="es-ES" sz="2000" dirty="0" smtClean="0">
                <a:latin typeface="Arial Narrow" pitchFamily="34" charset="0"/>
              </a:rPr>
              <a:t>Adaptar el currículo- proporcionar oportunidades de éxito para aprendizaje motivador</a:t>
            </a:r>
          </a:p>
          <a:p>
            <a:r>
              <a:rPr lang="es-ES_tradnl" altLang="es-ES" sz="2000" dirty="0" smtClean="0">
                <a:latin typeface="Arial Narrow" pitchFamily="34" charset="0"/>
              </a:rPr>
              <a:t>Utilizar intereses especiales:</a:t>
            </a:r>
          </a:p>
          <a:p>
            <a:pPr lvl="1">
              <a:buFontTx/>
              <a:buChar char="-"/>
            </a:pPr>
            <a:r>
              <a:rPr lang="es-ES_tradnl" altLang="es-ES" sz="2000" dirty="0" smtClean="0">
                <a:latin typeface="Arial Narrow" pitchFamily="34" charset="0"/>
              </a:rPr>
              <a:t>Incluirlos como motivación y refuerzo de actividades menos preferidas</a:t>
            </a:r>
          </a:p>
          <a:p>
            <a:pPr lvl="1">
              <a:buFontTx/>
              <a:buChar char="-"/>
            </a:pPr>
            <a:r>
              <a:rPr lang="es-ES_tradnl" altLang="es-ES" sz="2000" dirty="0" smtClean="0">
                <a:latin typeface="Arial Narrow" pitchFamily="34" charset="0"/>
              </a:rPr>
              <a:t>Ampliar foco de interés, anclando nuevos temas al mismo</a:t>
            </a:r>
          </a:p>
          <a:p>
            <a:r>
              <a:rPr lang="es-ES_tradnl" altLang="es-ES" sz="2000" dirty="0" smtClean="0">
                <a:latin typeface="Arial Narrow" pitchFamily="34" charset="0"/>
              </a:rPr>
              <a:t>Refuerzo social-relación entre esfuerzo en el trabajo y las reacciones emocionales en los demás</a:t>
            </a:r>
          </a:p>
          <a:p>
            <a:endParaRPr lang="es-ES" altLang="es-ES" sz="2000" dirty="0" smtClean="0">
              <a:latin typeface="Arial Narrow" pitchFamily="34" charset="0"/>
            </a:endParaRPr>
          </a:p>
        </p:txBody>
      </p:sp>
      <p:sp>
        <p:nvSpPr>
          <p:cNvPr id="13315" name="4 Rectángulo"/>
          <p:cNvSpPr>
            <a:spLocks noChangeArrowheads="1"/>
          </p:cNvSpPr>
          <p:nvPr/>
        </p:nvSpPr>
        <p:spPr bwMode="auto">
          <a:xfrm>
            <a:off x="6350" y="0"/>
            <a:ext cx="915035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7. MOTIVAR UTILIZANDO LOS INTERESES ESPECIALES</a:t>
            </a:r>
          </a:p>
        </p:txBody>
      </p:sp>
      <p:sp>
        <p:nvSpPr>
          <p:cNvPr id="13316" name="2 Marcador de contenido"/>
          <p:cNvSpPr txBox="1">
            <a:spLocks/>
          </p:cNvSpPr>
          <p:nvPr/>
        </p:nvSpPr>
        <p:spPr bwMode="auto">
          <a:xfrm>
            <a:off x="23813" y="3059113"/>
            <a:ext cx="9120187" cy="36099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spcBef>
                <a:spcPct val="20000"/>
              </a:spcBef>
              <a:buFontTx/>
              <a:buChar char="•"/>
            </a:pPr>
            <a:r>
              <a:rPr lang="es-ES_tradnl" altLang="es-ES" sz="2000"/>
              <a:t>Aprendizajes Funcionales</a:t>
            </a:r>
          </a:p>
          <a:p>
            <a:pPr lvl="1">
              <a:spcBef>
                <a:spcPct val="20000"/>
              </a:spcBef>
              <a:buFontTx/>
              <a:buChar char="-"/>
            </a:pPr>
            <a:r>
              <a:rPr lang="es-ES_tradnl" altLang="es-ES" sz="2000"/>
              <a:t>Elección de habilidades a enseñar de utilidad inmediata y a largo plazo</a:t>
            </a:r>
          </a:p>
          <a:p>
            <a:pPr>
              <a:spcBef>
                <a:spcPct val="20000"/>
              </a:spcBef>
              <a:buFontTx/>
              <a:buChar char="•"/>
            </a:pPr>
            <a:r>
              <a:rPr lang="es-ES_tradnl" altLang="es-ES" sz="2000"/>
              <a:t>Aprendizajes Generalizados</a:t>
            </a:r>
          </a:p>
          <a:p>
            <a:pPr lvl="1">
              <a:spcBef>
                <a:spcPct val="20000"/>
              </a:spcBef>
              <a:buFontTx/>
              <a:buChar char="-"/>
            </a:pPr>
            <a:r>
              <a:rPr lang="es-ES_tradnl" altLang="es-ES" sz="2000"/>
              <a:t>Uso de situaciones de enseñanza lo más naturales posibles</a:t>
            </a:r>
          </a:p>
          <a:p>
            <a:pPr lvl="1">
              <a:spcBef>
                <a:spcPct val="20000"/>
              </a:spcBef>
              <a:buFontTx/>
              <a:buChar char="-"/>
            </a:pPr>
            <a:r>
              <a:rPr lang="es-ES_tradnl" altLang="es-ES" sz="2000"/>
              <a:t>Elaboración de programas específicos de generalización:</a:t>
            </a:r>
          </a:p>
          <a:p>
            <a:pPr lvl="2">
              <a:spcBef>
                <a:spcPct val="20000"/>
              </a:spcBef>
              <a:buFontTx/>
              <a:buChar char="•"/>
            </a:pPr>
            <a:r>
              <a:rPr lang="es-ES_tradnl" altLang="es-ES" sz="2000"/>
              <a:t>Enseñanza de forma explícita y estructurada, habilidades generales de solución de problemas</a:t>
            </a:r>
          </a:p>
          <a:p>
            <a:pPr lvl="2">
              <a:spcBef>
                <a:spcPct val="20000"/>
              </a:spcBef>
              <a:buFontTx/>
              <a:buChar char="•"/>
            </a:pPr>
            <a:r>
              <a:rPr lang="es-ES_tradnl" altLang="es-ES" sz="2000"/>
              <a:t>Ayudar al niño a identificar situaciones nuevas en las que sean adecuadas las estrategias aprendidas</a:t>
            </a:r>
          </a:p>
          <a:p>
            <a:pPr lvl="2">
              <a:spcBef>
                <a:spcPct val="20000"/>
              </a:spcBef>
              <a:buFontTx/>
              <a:buChar char="•"/>
            </a:pPr>
            <a:r>
              <a:rPr lang="es-ES_tradnl" altLang="es-ES" sz="2000"/>
              <a:t>Practicar de forma repetida las estrategias aprendidas en diferentes contextos</a:t>
            </a:r>
          </a:p>
        </p:txBody>
      </p:sp>
      <p:sp>
        <p:nvSpPr>
          <p:cNvPr id="13317" name="6 Rectángulo"/>
          <p:cNvSpPr>
            <a:spLocks noChangeArrowheads="1"/>
          </p:cNvSpPr>
          <p:nvPr/>
        </p:nvSpPr>
        <p:spPr bwMode="auto">
          <a:xfrm>
            <a:off x="-3175" y="2659063"/>
            <a:ext cx="9147175"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solidFill>
                  <a:schemeClr val="tx1"/>
                </a:solidFill>
              </a:rPr>
              <a:t>8. ASEGURAR</a:t>
            </a:r>
          </a:p>
        </p:txBody>
      </p:sp>
    </p:spTree>
    <p:extLst>
      <p:ext uri="{BB962C8B-B14F-4D97-AF65-F5344CB8AC3E}">
        <p14:creationId xmlns="" xmlns:p14="http://schemas.microsoft.com/office/powerpoint/2010/main" val="3288310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395288" y="765175"/>
            <a:ext cx="8229600" cy="863600"/>
          </a:xfrm>
        </p:spPr>
        <p:txBody>
          <a:bodyPr/>
          <a:lstStyle/>
          <a:p>
            <a:pPr lvl="1"/>
            <a:r>
              <a:rPr lang="es-ES_tradnl" altLang="es-ES" sz="2000" smtClean="0">
                <a:latin typeface="Arial Narrow" pitchFamily="34" charset="0"/>
              </a:rPr>
              <a:t>Apoyo de especialistas</a:t>
            </a:r>
          </a:p>
          <a:p>
            <a:pPr lvl="1"/>
            <a:r>
              <a:rPr lang="es-ES_tradnl" altLang="es-ES" sz="2000" smtClean="0">
                <a:latin typeface="Arial Narrow" pitchFamily="34" charset="0"/>
              </a:rPr>
              <a:t>Mantener informados a sus compañeros y proporcionarles claves</a:t>
            </a:r>
          </a:p>
        </p:txBody>
      </p:sp>
      <p:sp>
        <p:nvSpPr>
          <p:cNvPr id="14339" name="4 Rectángulo"/>
          <p:cNvSpPr>
            <a:spLocks noChangeArrowheads="1"/>
          </p:cNvSpPr>
          <p:nvPr/>
        </p:nvSpPr>
        <p:spPr bwMode="auto">
          <a:xfrm>
            <a:off x="54951" y="200025"/>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9.ADAPTAR EL CONTEXTO ESCOLAR</a:t>
            </a:r>
          </a:p>
        </p:txBody>
      </p:sp>
      <p:sp>
        <p:nvSpPr>
          <p:cNvPr id="14340" name="5 Rectángulo"/>
          <p:cNvSpPr>
            <a:spLocks noChangeArrowheads="1"/>
          </p:cNvSpPr>
          <p:nvPr/>
        </p:nvSpPr>
        <p:spPr bwMode="auto">
          <a:xfrm>
            <a:off x="107950" y="2468563"/>
            <a:ext cx="8640763"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800100" lvl="1" indent="-342900">
              <a:lnSpc>
                <a:spcPct val="150000"/>
              </a:lnSpc>
              <a:buFont typeface="Arial Narrow" pitchFamily="34" charset="0"/>
              <a:buChar char="–"/>
            </a:pPr>
            <a:r>
              <a:rPr lang="es-ES_tradnl" altLang="es-ES" sz="2000"/>
              <a:t>Ayudarles a comprender los problemas del niño</a:t>
            </a:r>
          </a:p>
          <a:p>
            <a:pPr marL="800100" lvl="1" indent="-342900">
              <a:lnSpc>
                <a:spcPct val="150000"/>
              </a:lnSpc>
              <a:buFont typeface="Arial Narrow" pitchFamily="34" charset="0"/>
              <a:buChar char="–"/>
            </a:pPr>
            <a:r>
              <a:rPr lang="es-ES_tradnl" altLang="es-ES" sz="2000"/>
              <a:t>Explicación de los problemas, el nivel de desarrollo, sus necesidades educativas y posibilidades</a:t>
            </a:r>
          </a:p>
          <a:p>
            <a:pPr marL="800100" lvl="1" indent="-342900">
              <a:lnSpc>
                <a:spcPct val="150000"/>
              </a:lnSpc>
              <a:buFont typeface="Arial Narrow" pitchFamily="34" charset="0"/>
              <a:buChar char="–"/>
            </a:pPr>
            <a:r>
              <a:rPr lang="es-ES_tradnl" altLang="es-ES" sz="2000"/>
              <a:t>Enseñarles a resolver problemas concretos</a:t>
            </a:r>
          </a:p>
          <a:p>
            <a:pPr marL="800100" lvl="1" indent="-342900">
              <a:lnSpc>
                <a:spcPct val="150000"/>
              </a:lnSpc>
              <a:buFont typeface="Arial Narrow" pitchFamily="34" charset="0"/>
              <a:buChar char="–"/>
            </a:pPr>
            <a:r>
              <a:rPr lang="es-ES_tradnl" altLang="es-ES" sz="2000"/>
              <a:t>Cuaderno de anotaciones de ida y vuelta</a:t>
            </a:r>
          </a:p>
        </p:txBody>
      </p:sp>
      <p:sp>
        <p:nvSpPr>
          <p:cNvPr id="14341" name="6 Rectángulo"/>
          <p:cNvSpPr>
            <a:spLocks noChangeArrowheads="1"/>
          </p:cNvSpPr>
          <p:nvPr/>
        </p:nvSpPr>
        <p:spPr bwMode="auto">
          <a:xfrm>
            <a:off x="0" y="5592763"/>
            <a:ext cx="73088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1">
              <a:buFont typeface="Arial Narrow" pitchFamily="34" charset="0"/>
              <a:buChar char="―"/>
            </a:pPr>
            <a:r>
              <a:rPr lang="es-ES_tradnl" altLang="es-ES" sz="2000"/>
              <a:t>Sensibilización de la comunidad educativa</a:t>
            </a:r>
          </a:p>
        </p:txBody>
      </p:sp>
      <p:sp>
        <p:nvSpPr>
          <p:cNvPr id="14342" name="7 Rectángulo"/>
          <p:cNvSpPr>
            <a:spLocks noChangeArrowheads="1"/>
          </p:cNvSpPr>
          <p:nvPr/>
        </p:nvSpPr>
        <p:spPr bwMode="auto">
          <a:xfrm>
            <a:off x="0" y="1989138"/>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smtClean="0">
                <a:solidFill>
                  <a:schemeClr val="tx1"/>
                </a:solidFill>
              </a:rPr>
              <a:t>10</a:t>
            </a:r>
            <a:r>
              <a:rPr lang="es-ES_tradnl" altLang="es-ES" sz="2000" b="1" dirty="0">
                <a:solidFill>
                  <a:schemeClr val="tx1"/>
                </a:solidFill>
              </a:rPr>
              <a:t>. CONSEGUIR UNA BUENA COORDINACIÓN CON LA FAMILIA</a:t>
            </a:r>
          </a:p>
        </p:txBody>
      </p:sp>
      <p:sp>
        <p:nvSpPr>
          <p:cNvPr id="14343" name="8 Rectángulo"/>
          <p:cNvSpPr>
            <a:spLocks noChangeArrowheads="1"/>
          </p:cNvSpPr>
          <p:nvPr/>
        </p:nvSpPr>
        <p:spPr bwMode="auto">
          <a:xfrm>
            <a:off x="30163" y="5068888"/>
            <a:ext cx="917575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_tradnl" altLang="es-ES" sz="2000" b="1" dirty="0"/>
              <a:t>11. PROMOVER LA INCLUSIÓN SOCIAL</a:t>
            </a:r>
          </a:p>
        </p:txBody>
      </p:sp>
    </p:spTree>
    <p:extLst>
      <p:ext uri="{BB962C8B-B14F-4D97-AF65-F5344CB8AC3E}">
        <p14:creationId xmlns="" xmlns:p14="http://schemas.microsoft.com/office/powerpoint/2010/main" val="3425264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ES" dirty="0"/>
              <a:t>¿Qué es el autismo? </a:t>
            </a:r>
          </a:p>
        </p:txBody>
      </p:sp>
      <p:sp>
        <p:nvSpPr>
          <p:cNvPr id="3" name="Marcador de contenido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a:bodyPr>
          <a:lstStyle/>
          <a:p>
            <a:endParaRPr lang="es-ES" dirty="0"/>
          </a:p>
          <a:p>
            <a:r>
              <a:rPr lang="es-ES" dirty="0"/>
              <a:t>El autismo es una condición de “</a:t>
            </a:r>
            <a:r>
              <a:rPr lang="es-ES" dirty="0" smtClean="0"/>
              <a:t>espectro”: síntomas </a:t>
            </a:r>
            <a:r>
              <a:rPr lang="es-ES" dirty="0"/>
              <a:t>afectan a las personas de maneras muy diferentes y con distintos grados de severidad en función del nivel de apoyos que necesiten. </a:t>
            </a:r>
          </a:p>
          <a:p>
            <a:r>
              <a:rPr lang="es-ES" dirty="0" smtClean="0"/>
              <a:t>Este </a:t>
            </a:r>
            <a:r>
              <a:rPr lang="es-ES" dirty="0"/>
              <a:t>espectro incluye un amplio rango en la expresión del </a:t>
            </a:r>
            <a:r>
              <a:rPr lang="es-ES" dirty="0" smtClean="0"/>
              <a:t>autismo: desde </a:t>
            </a:r>
            <a:r>
              <a:rPr lang="es-ES" dirty="0"/>
              <a:t>personas con discapacidad intelectual </a:t>
            </a:r>
            <a:r>
              <a:rPr lang="es-ES" dirty="0" smtClean="0"/>
              <a:t>hasta </a:t>
            </a:r>
            <a:r>
              <a:rPr lang="es-ES" dirty="0"/>
              <a:t>personas con altas capacidades y mayor autonomía </a:t>
            </a:r>
          </a:p>
          <a:p>
            <a:endParaRPr lang="es-ES" dirty="0"/>
          </a:p>
        </p:txBody>
      </p:sp>
    </p:spTree>
    <p:extLst>
      <p:ext uri="{BB962C8B-B14F-4D97-AF65-F5344CB8AC3E}">
        <p14:creationId xmlns="" xmlns:p14="http://schemas.microsoft.com/office/powerpoint/2010/main" val="3912264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Rectángulo"/>
          <p:cNvSpPr>
            <a:spLocks noChangeArrowheads="1"/>
          </p:cNvSpPr>
          <p:nvPr/>
        </p:nvSpPr>
        <p:spPr bwMode="auto">
          <a:xfrm>
            <a:off x="0" y="188913"/>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 altLang="es-ES" sz="2000" b="1" dirty="0"/>
              <a:t>SEÑALES DE ALERTA DE ACOSO EN EL ENTORNO EDUCATIVO</a:t>
            </a:r>
          </a:p>
        </p:txBody>
      </p:sp>
      <p:sp>
        <p:nvSpPr>
          <p:cNvPr id="16387" name="2 Rectángulo"/>
          <p:cNvSpPr>
            <a:spLocks noChangeArrowheads="1"/>
          </p:cNvSpPr>
          <p:nvPr/>
        </p:nvSpPr>
        <p:spPr bwMode="auto">
          <a:xfrm>
            <a:off x="107950" y="765175"/>
            <a:ext cx="8856663" cy="429579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defTabSz="449263">
              <a:lnSpc>
                <a:spcPct val="125000"/>
              </a:lnSpc>
              <a:spcBef>
                <a:spcPts val="600"/>
              </a:spcBef>
              <a:spcAft>
                <a:spcPts val="600"/>
              </a:spcAft>
              <a:buClr>
                <a:srgbClr val="000000"/>
              </a:buClr>
            </a:pPr>
            <a:r>
              <a:rPr lang="es-ES" altLang="es-ES" sz="2000" dirty="0">
                <a:solidFill>
                  <a:srgbClr val="000000"/>
                </a:solidFill>
                <a:ea typeface="Times New Roman" pitchFamily="18" charset="0"/>
                <a:cs typeface="Arial" charset="0"/>
              </a:rPr>
              <a:t>• Con frecuencia las posibles víctimas del acoso están solos y apartados de su grupo durante los recreos.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En los juegos de equipo son los últimos en ser elegidos.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Les gastan bromas desagradables, les llaman por apodos, les insultan, ridiculizan, les  denigran, amenazan, les dan órdenes, les dominan, les subyugan.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Son objeto de burlas y risas desdeñosas y hostiles.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Les molestan, acobardan, empujan, pinchan, les golpean y dan patadas.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Se ven envueltos en discusiones y peleas en las que se encuentran indefensos y de las que  tratan de huir. </a:t>
            </a:r>
          </a:p>
        </p:txBody>
      </p:sp>
    </p:spTree>
    <p:extLst>
      <p:ext uri="{BB962C8B-B14F-4D97-AF65-F5344CB8AC3E}">
        <p14:creationId xmlns="" xmlns:p14="http://schemas.microsoft.com/office/powerpoint/2010/main" val="3295946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Rectángulo"/>
          <p:cNvSpPr>
            <a:spLocks noChangeArrowheads="1"/>
          </p:cNvSpPr>
          <p:nvPr/>
        </p:nvSpPr>
        <p:spPr bwMode="auto">
          <a:xfrm>
            <a:off x="0" y="188913"/>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 altLang="es-ES" sz="2000" b="1" dirty="0"/>
              <a:t>SEÑALES DE ALERTA DE ACOSO EN EL ENTORNO EDUCATIVO</a:t>
            </a:r>
          </a:p>
        </p:txBody>
      </p:sp>
      <p:sp>
        <p:nvSpPr>
          <p:cNvPr id="16387" name="2 Rectángulo"/>
          <p:cNvSpPr>
            <a:spLocks noChangeArrowheads="1"/>
          </p:cNvSpPr>
          <p:nvPr/>
        </p:nvSpPr>
        <p:spPr bwMode="auto">
          <a:xfrm>
            <a:off x="564632" y="1484784"/>
            <a:ext cx="8111824" cy="429579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defTabSz="449263" eaLnBrk="0" hangingPunct="0">
              <a:lnSpc>
                <a:spcPct val="125000"/>
              </a:lnSpc>
              <a:spcBef>
                <a:spcPts val="600"/>
              </a:spcBef>
              <a:spcAft>
                <a:spcPts val="600"/>
              </a:spcAft>
            </a:pPr>
            <a:r>
              <a:rPr lang="es-ES" altLang="es-ES" sz="2000" dirty="0" smtClean="0">
                <a:solidFill>
                  <a:srgbClr val="000000"/>
                </a:solidFill>
                <a:ea typeface="Times New Roman" pitchFamily="18" charset="0"/>
                <a:cs typeface="Arial" charset="0"/>
              </a:rPr>
              <a:t>• </a:t>
            </a:r>
            <a:r>
              <a:rPr lang="es-ES" altLang="es-ES" sz="2000" dirty="0">
                <a:solidFill>
                  <a:srgbClr val="000000"/>
                </a:solidFill>
                <a:ea typeface="Times New Roman" pitchFamily="18" charset="0"/>
                <a:cs typeface="Arial" charset="0"/>
              </a:rPr>
              <a:t>Les quitan los libros, dinero y otras pertenencias o se las rompen y se las tiran.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Tienen contusiones, heridas, cortes, arañazos que no se explican de forma natural.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Durante el recreo intentan quedarse cerca del profesor o de otros adultos.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En clase tienen dificultad en hablar delante de los demás y dan una impresión de  inseguridad y ansiedad.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Tienen un aspecto contrariado, triste, deprimido y afligido. </a:t>
            </a:r>
          </a:p>
          <a:p>
            <a:pPr algn="just" defTabSz="449263" eaLnBrk="0" hangingPunct="0">
              <a:lnSpc>
                <a:spcPct val="125000"/>
              </a:lnSpc>
              <a:spcBef>
                <a:spcPts val="600"/>
              </a:spcBef>
              <a:spcAft>
                <a:spcPts val="600"/>
              </a:spcAft>
            </a:pPr>
            <a:r>
              <a:rPr lang="es-ES" altLang="es-ES" sz="2000" dirty="0">
                <a:solidFill>
                  <a:srgbClr val="000000"/>
                </a:solidFill>
                <a:ea typeface="Times New Roman" pitchFamily="18" charset="0"/>
                <a:cs typeface="Arial" charset="0"/>
              </a:rPr>
              <a:t>• Se observa un deterioro gradual de su trabajo escolar. </a:t>
            </a:r>
          </a:p>
        </p:txBody>
      </p:sp>
    </p:spTree>
    <p:extLst>
      <p:ext uri="{BB962C8B-B14F-4D97-AF65-F5344CB8AC3E}">
        <p14:creationId xmlns="" xmlns:p14="http://schemas.microsoft.com/office/powerpoint/2010/main" val="3003761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Rectángulo"/>
          <p:cNvSpPr>
            <a:spLocks noChangeArrowheads="1"/>
          </p:cNvSpPr>
          <p:nvPr/>
        </p:nvSpPr>
        <p:spPr bwMode="auto">
          <a:xfrm>
            <a:off x="42863" y="692150"/>
            <a:ext cx="882015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s-ES" altLang="es-ES"/>
              <a:t>En muchas ocasiones, los conflictos en los que se encuentra la persona con TEA pueden parecer situaciones que ha provocado ella por manifestar conductas aparentemente inadecuadas dentro del entorno escolar. </a:t>
            </a:r>
          </a:p>
          <a:p>
            <a:pPr algn="just"/>
            <a:r>
              <a:rPr lang="es-ES" altLang="es-ES"/>
              <a:t>No es raro que puedan manifestar (o incluso adoptar en un momento dado) actitudes en las que molesten reiteradamente a los compañeros.  Sin embargo, estas actitudes se deben a los déficits en empatía y habilidades sociales propios del TEA, que desencadenan graves dificultades en la comprensión de las expectativas y sentimientos de los otros. </a:t>
            </a:r>
          </a:p>
        </p:txBody>
      </p:sp>
      <p:sp>
        <p:nvSpPr>
          <p:cNvPr id="17411" name="4 Rectángulo"/>
          <p:cNvSpPr>
            <a:spLocks noChangeArrowheads="1"/>
          </p:cNvSpPr>
          <p:nvPr/>
        </p:nvSpPr>
        <p:spPr bwMode="auto">
          <a:xfrm>
            <a:off x="0" y="188913"/>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 altLang="es-ES" sz="2000" b="1" dirty="0"/>
              <a:t>LA OTRA CARA DE LA MONEDA </a:t>
            </a:r>
          </a:p>
        </p:txBody>
      </p:sp>
      <p:graphicFrame>
        <p:nvGraphicFramePr>
          <p:cNvPr id="6" name="5 Tabla"/>
          <p:cNvGraphicFramePr>
            <a:graphicFrameLocks noGrp="1"/>
          </p:cNvGraphicFramePr>
          <p:nvPr>
            <p:extLst>
              <p:ext uri="{D42A27DB-BD31-4B8C-83A1-F6EECF244321}">
                <p14:modId xmlns="" xmlns:p14="http://schemas.microsoft.com/office/powerpoint/2010/main" val="1038408854"/>
              </p:ext>
            </p:extLst>
          </p:nvPr>
        </p:nvGraphicFramePr>
        <p:xfrm>
          <a:off x="493713" y="2924175"/>
          <a:ext cx="7920037" cy="3352800"/>
        </p:xfrm>
        <a:graphic>
          <a:graphicData uri="http://schemas.openxmlformats.org/drawingml/2006/table">
            <a:tbl>
              <a:tblPr firstRow="1" bandRow="1">
                <a:tableStyleId>{5C22544A-7EE6-4342-B048-85BDC9FD1C3A}</a:tableStyleId>
              </a:tblPr>
              <a:tblGrid>
                <a:gridCol w="792003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chemeClr val="tx1"/>
                          </a:solidFill>
                          <a:latin typeface="Arial Narrow" panose="020B0606020202030204" pitchFamily="34" charset="0"/>
                        </a:rPr>
                        <a:t>Quejas o percepciones más comunes manifestadas por el resto del grupo respecto de la persona con TEA </a:t>
                      </a:r>
                      <a:endParaRPr lang="es-ES" sz="2400" dirty="0" smtClean="0">
                        <a:solidFill>
                          <a:schemeClr val="tx1"/>
                        </a:solidFill>
                        <a:latin typeface="Arial Narrow" panose="020B0606020202030204" pitchFamily="34" charset="0"/>
                      </a:endParaRPr>
                    </a:p>
                  </a:txBody>
                  <a:tcPr marL="91430" marR="91430">
                    <a:solidFill>
                      <a:srgbClr val="016993"/>
                    </a:solidFill>
                  </a:tcPr>
                </a:tc>
              </a:tr>
              <a:tr h="370840">
                <a:tc>
                  <a:txBody>
                    <a:bodyPr/>
                    <a:lstStyle/>
                    <a:p>
                      <a:pPr>
                        <a:lnSpc>
                          <a:spcPct val="125000"/>
                        </a:lnSpc>
                      </a:pPr>
                      <a:r>
                        <a:rPr lang="es-ES" sz="1600" dirty="0" smtClean="0">
                          <a:latin typeface="Arial Narrow" panose="020B0606020202030204" pitchFamily="34" charset="0"/>
                        </a:rPr>
                        <a:t>•Quiere imponer sus juegos y no respeta las normas. </a:t>
                      </a:r>
                    </a:p>
                    <a:p>
                      <a:pPr>
                        <a:lnSpc>
                          <a:spcPct val="125000"/>
                        </a:lnSpc>
                      </a:pPr>
                      <a:r>
                        <a:rPr lang="es-ES" sz="1600" dirty="0" smtClean="0">
                          <a:latin typeface="Arial Narrow" panose="020B0606020202030204" pitchFamily="34" charset="0"/>
                        </a:rPr>
                        <a:t>•Siempre nos sigue, “se nos pega” y no nos deja en paz. </a:t>
                      </a:r>
                    </a:p>
                    <a:p>
                      <a:pPr>
                        <a:lnSpc>
                          <a:spcPct val="125000"/>
                        </a:lnSpc>
                      </a:pPr>
                      <a:r>
                        <a:rPr lang="es-ES" sz="1600" dirty="0" smtClean="0">
                          <a:latin typeface="Arial Narrow" panose="020B0606020202030204" pitchFamily="34" charset="0"/>
                        </a:rPr>
                        <a:t>•A veces tiene comportamientos agresivos por nada. </a:t>
                      </a:r>
                    </a:p>
                    <a:p>
                      <a:pPr>
                        <a:lnSpc>
                          <a:spcPct val="125000"/>
                        </a:lnSpc>
                      </a:pPr>
                      <a:r>
                        <a:rPr lang="es-ES" sz="1600" dirty="0" smtClean="0">
                          <a:latin typeface="Arial Narrow" panose="020B0606020202030204" pitchFamily="34" charset="0"/>
                        </a:rPr>
                        <a:t>•Reacciona de forma violenta ante las normas. </a:t>
                      </a:r>
                    </a:p>
                    <a:p>
                      <a:pPr>
                        <a:lnSpc>
                          <a:spcPct val="125000"/>
                        </a:lnSpc>
                      </a:pPr>
                      <a:r>
                        <a:rPr lang="es-ES" sz="1600" dirty="0" smtClean="0">
                          <a:latin typeface="Arial Narrow" panose="020B0606020202030204" pitchFamily="34" charset="0"/>
                        </a:rPr>
                        <a:t>•Insiste en colocar su silla y su mesa ocupando mi espacio, aunque me golpee o me pise con las patas. </a:t>
                      </a:r>
                    </a:p>
                    <a:p>
                      <a:pPr>
                        <a:lnSpc>
                          <a:spcPct val="125000"/>
                        </a:lnSpc>
                      </a:pPr>
                      <a:r>
                        <a:rPr lang="es-ES" sz="1600" dirty="0" smtClean="0">
                          <a:latin typeface="Arial Narrow" panose="020B0606020202030204" pitchFamily="34" charset="0"/>
                        </a:rPr>
                        <a:t>•Me sigue a todas partes, incluso cuando voy al baño. </a:t>
                      </a:r>
                    </a:p>
                    <a:p>
                      <a:pPr>
                        <a:lnSpc>
                          <a:spcPct val="125000"/>
                        </a:lnSpc>
                      </a:pPr>
                      <a:r>
                        <a:rPr lang="es-ES" sz="1600" dirty="0" smtClean="0">
                          <a:latin typeface="Arial Narrow" panose="020B0606020202030204" pitchFamily="34" charset="0"/>
                        </a:rPr>
                        <a:t>•Siempre se chiva a los profesores. </a:t>
                      </a:r>
                    </a:p>
                    <a:p>
                      <a:pPr>
                        <a:lnSpc>
                          <a:spcPct val="125000"/>
                        </a:lnSpc>
                      </a:pPr>
                      <a:r>
                        <a:rPr lang="es-ES" sz="1600" dirty="0" smtClean="0">
                          <a:latin typeface="Arial Narrow" panose="020B0606020202030204" pitchFamily="34" charset="0"/>
                        </a:rPr>
                        <a:t>•Los profesores nos castigan “por su culpa”. </a:t>
                      </a:r>
                    </a:p>
                  </a:txBody>
                  <a:tcPr marL="91430" marR="91430"/>
                </a:tc>
              </a:tr>
            </a:tbl>
          </a:graphicData>
        </a:graphic>
      </p:graphicFrame>
    </p:spTree>
    <p:extLst>
      <p:ext uri="{BB962C8B-B14F-4D97-AF65-F5344CB8AC3E}">
        <p14:creationId xmlns="" xmlns:p14="http://schemas.microsoft.com/office/powerpoint/2010/main" val="2297123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5" name="Group 25"/>
          <p:cNvGraphicFramePr>
            <a:graphicFrameLocks noGrp="1"/>
          </p:cNvGraphicFramePr>
          <p:nvPr>
            <p:extLst>
              <p:ext uri="{D42A27DB-BD31-4B8C-83A1-F6EECF244321}">
                <p14:modId xmlns="" xmlns:p14="http://schemas.microsoft.com/office/powerpoint/2010/main" val="3215797077"/>
              </p:ext>
            </p:extLst>
          </p:nvPr>
        </p:nvGraphicFramePr>
        <p:xfrm>
          <a:off x="250825" y="1124744"/>
          <a:ext cx="8353425" cy="5256584"/>
        </p:xfrm>
        <a:graphic>
          <a:graphicData uri="http://schemas.openxmlformats.org/drawingml/2006/table">
            <a:tbl>
              <a:tblPr/>
              <a:tblGrid>
                <a:gridCol w="2692560"/>
                <a:gridCol w="5660865"/>
              </a:tblGrid>
              <a:tr h="2098334">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ctr" defTabSz="449263" rtl="0" eaLnBrk="1" fontAlgn="base" latinLnBrk="0" hangingPunct="1">
                        <a:lnSpc>
                          <a:spcPct val="114000"/>
                        </a:lnSpc>
                        <a:spcBef>
                          <a:spcPct val="0"/>
                        </a:spcBef>
                        <a:spcAft>
                          <a:spcPct val="0"/>
                        </a:spcAft>
                        <a:buClr>
                          <a:srgbClr val="000000"/>
                        </a:buClr>
                        <a:buSzPct val="100000"/>
                        <a:buFont typeface="Times New Roman" pitchFamily="18" charset="0"/>
                        <a:buNone/>
                        <a:tabLst/>
                      </a:pPr>
                      <a:r>
                        <a:rPr kumimoji="0" lang="es-ES" altLang="es-ES" sz="1600" b="1" i="0" u="none" strike="noStrike" cap="none" normalizeH="0" baseline="0" dirty="0" smtClean="0">
                          <a:ln>
                            <a:noFill/>
                          </a:ln>
                          <a:solidFill>
                            <a:schemeClr val="bg1"/>
                          </a:solidFill>
                          <a:effectLst/>
                          <a:latin typeface="Arial Narrow" pitchFamily="34" charset="0"/>
                          <a:ea typeface="Times New Roman" pitchFamily="18" charset="0"/>
                          <a:cs typeface="Arial" charset="0"/>
                        </a:rPr>
                        <a:t>Planificar las situaciones de trabajo en grupo</a:t>
                      </a:r>
                      <a:endParaRPr kumimoji="0" lang="es-ES" altLang="es-ES" sz="1600" b="0" i="0" u="none" strike="noStrike" cap="none" normalizeH="0" baseline="0" dirty="0" smtClean="0">
                        <a:ln>
                          <a:noFill/>
                        </a:ln>
                        <a:solidFill>
                          <a:schemeClr val="bg1"/>
                        </a:solidFill>
                        <a:effectLst/>
                        <a:latin typeface="Arial Narrow" panose="020B0606020202030204" pitchFamily="34" charset="0"/>
                        <a:ea typeface="Times New Roman" pitchFamily="18" charset="0"/>
                        <a:cs typeface="Arial" charset="0"/>
                      </a:endParaRPr>
                    </a:p>
                  </a:txBody>
                  <a:tcPr marL="91445" marR="91445" marT="45719" marB="45719" anchor="ctr"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rgbClr val="016993"/>
                    </a:solidFill>
                  </a:tcPr>
                </a:tc>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l" defTabSz="449263" rtl="0" eaLnBrk="1" fontAlgn="base" latinLnBrk="0" hangingPunct="1">
                        <a:lnSpc>
                          <a:spcPct val="125000"/>
                        </a:lnSpc>
                        <a:spcBef>
                          <a:spcPct val="0"/>
                        </a:spcBef>
                        <a:spcAft>
                          <a:spcPct val="0"/>
                        </a:spcAft>
                        <a:buClr>
                          <a:srgbClr val="000000"/>
                        </a:buClr>
                        <a:buSzPct val="100000"/>
                        <a:buFont typeface="Times New Roman" pitchFamily="18" charset="0"/>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Tomar la iniciativa para agregarse o formar un grupo es verdaderamente complejo para las personas con TEA. Sin embargo es posible conocer sus preferencias y afinidad con sus compañeros, por lo que el profesor puede preestablecer los grupos e incluir al alumno con TEA en el que se pueda a sentir más cómodo y trabajar con mayor eficacia.</a:t>
                      </a:r>
                    </a:p>
                  </a:txBody>
                  <a:tcPr marL="91445" marR="91445" marT="45719" marB="45719"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chemeClr val="bg1"/>
                    </a:solidFill>
                  </a:tcPr>
                </a:tc>
              </a:tr>
              <a:tr h="2072604">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ctr" defTabSz="449263" rtl="0" eaLnBrk="1" fontAlgn="base" latinLnBrk="0" hangingPunct="1">
                        <a:lnSpc>
                          <a:spcPct val="114000"/>
                        </a:lnSpc>
                        <a:spcBef>
                          <a:spcPct val="0"/>
                        </a:spcBef>
                        <a:spcAft>
                          <a:spcPct val="0"/>
                        </a:spcAft>
                        <a:buClr>
                          <a:srgbClr val="000000"/>
                        </a:buClr>
                        <a:buSzPct val="100000"/>
                        <a:buFont typeface="Times New Roman" pitchFamily="18" charset="0"/>
                        <a:buNone/>
                        <a:tabLst/>
                      </a:pPr>
                      <a:r>
                        <a:rPr kumimoji="0" lang="es-ES" altLang="es-ES" sz="1600" b="1" i="0" u="none" strike="noStrike" cap="none" normalizeH="0" baseline="0" dirty="0" smtClean="0">
                          <a:ln>
                            <a:noFill/>
                          </a:ln>
                          <a:solidFill>
                            <a:schemeClr val="bg1"/>
                          </a:solidFill>
                          <a:effectLst/>
                          <a:latin typeface="Arial Narrow" pitchFamily="34" charset="0"/>
                          <a:ea typeface="Times New Roman" pitchFamily="18" charset="0"/>
                          <a:cs typeface="Arial" charset="0"/>
                        </a:rPr>
                        <a:t>Estructurar  los contextos y situaciones menos sistematizadas</a:t>
                      </a:r>
                      <a:endParaRPr kumimoji="0" lang="es-ES" altLang="es-ES" sz="1600" b="0" i="0" u="none" strike="noStrike" cap="none" normalizeH="0" baseline="0" dirty="0" smtClean="0">
                        <a:ln>
                          <a:noFill/>
                        </a:ln>
                        <a:solidFill>
                          <a:schemeClr val="bg1"/>
                        </a:solidFill>
                        <a:effectLst/>
                        <a:latin typeface="Arial Narrow" panose="020B0606020202030204" pitchFamily="34" charset="0"/>
                        <a:ea typeface="Times New Roman" pitchFamily="18" charset="0"/>
                        <a:cs typeface="Arial" charset="0"/>
                      </a:endParaRPr>
                    </a:p>
                  </a:txBody>
                  <a:tcPr marL="91445" marR="91445" marT="45719" marB="45719" anchor="ctr"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rgbClr val="016993"/>
                    </a:solidFill>
                  </a:tcPr>
                </a:tc>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just" defTabSz="449263" rtl="0" eaLnBrk="1" fontAlgn="base" latinLnBrk="0" hangingPunct="1">
                        <a:lnSpc>
                          <a:spcPct val="125000"/>
                        </a:lnSpc>
                        <a:spcBef>
                          <a:spcPct val="0"/>
                        </a:spcBef>
                        <a:spcAft>
                          <a:spcPct val="0"/>
                        </a:spcAft>
                        <a:buClr>
                          <a:srgbClr val="000000"/>
                        </a:buClr>
                        <a:buSzPct val="100000"/>
                        <a:buFont typeface="Times New Roman" pitchFamily="18" charset="0"/>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En los recreos: Se puede favorecer la participación de todos los miembros del grupo planteando alternativas a los tiempos compartidos o comunes como juegos guiados (partidas de ajedrez, etc.) o facilitando la permanencia en la biblioteca o en el aula de informática.</a:t>
                      </a:r>
                    </a:p>
                    <a:p>
                      <a:pPr marL="0" marR="0" lvl="0" indent="0" algn="just" defTabSz="449263" rtl="0" eaLnBrk="0" fontAlgn="base" latinLnBrk="0" hangingPunct="0">
                        <a:lnSpc>
                          <a:spcPct val="125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En los cambios de clase: Se puede encargar al alumno con TEA una función específica que planifique su actuación en ese momento. </a:t>
                      </a:r>
                    </a:p>
                  </a:txBody>
                  <a:tcPr marL="91445" marR="91445" marT="45719" marB="45719"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chemeClr val="bg1"/>
                    </a:solidFill>
                  </a:tcPr>
                </a:tc>
              </a:tr>
              <a:tr h="1085646">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ctr" defTabSz="449263" rtl="0" eaLnBrk="1" fontAlgn="base" latinLnBrk="0" hangingPunct="1">
                        <a:lnSpc>
                          <a:spcPct val="114000"/>
                        </a:lnSpc>
                        <a:spcBef>
                          <a:spcPct val="0"/>
                        </a:spcBef>
                        <a:spcAft>
                          <a:spcPct val="0"/>
                        </a:spcAft>
                        <a:buClr>
                          <a:srgbClr val="000000"/>
                        </a:buClr>
                        <a:buSzPct val="100000"/>
                        <a:buFont typeface="Times New Roman" pitchFamily="18" charset="0"/>
                        <a:buNone/>
                        <a:tabLst/>
                      </a:pPr>
                      <a:r>
                        <a:rPr kumimoji="0" lang="es-ES" altLang="es-ES" sz="1600" b="1" i="0" u="none" strike="noStrike" cap="none" normalizeH="0" baseline="0" dirty="0" smtClean="0">
                          <a:ln>
                            <a:noFill/>
                          </a:ln>
                          <a:solidFill>
                            <a:schemeClr val="bg1"/>
                          </a:solidFill>
                          <a:effectLst/>
                          <a:latin typeface="Arial Narrow" pitchFamily="34" charset="0"/>
                          <a:ea typeface="Times New Roman" pitchFamily="18" charset="0"/>
                          <a:cs typeface="Arial" charset="0"/>
                        </a:rPr>
                        <a:t>Promover la comprensión y sensibilizar sobre la diversidad</a:t>
                      </a:r>
                      <a:endParaRPr kumimoji="0" lang="es-ES" altLang="es-ES" sz="1600" b="0" i="0" u="none" strike="noStrike" cap="none" normalizeH="0" baseline="0" dirty="0" smtClean="0">
                        <a:ln>
                          <a:noFill/>
                        </a:ln>
                        <a:solidFill>
                          <a:schemeClr val="bg1"/>
                        </a:solidFill>
                        <a:effectLst/>
                        <a:latin typeface="Arial Narrow" panose="020B0606020202030204" pitchFamily="34" charset="0"/>
                        <a:ea typeface="Times New Roman" pitchFamily="18" charset="0"/>
                        <a:cs typeface="Arial" charset="0"/>
                      </a:endParaRPr>
                    </a:p>
                  </a:txBody>
                  <a:tcPr marL="91445" marR="91445" marT="45719" marB="45719" anchor="ctr"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rgbClr val="016993"/>
                    </a:solidFill>
                  </a:tcPr>
                </a:tc>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l" defTabSz="449263" rtl="0" eaLnBrk="1" fontAlgn="base" latinLnBrk="0" hangingPunct="1">
                        <a:lnSpc>
                          <a:spcPct val="125000"/>
                        </a:lnSpc>
                        <a:spcBef>
                          <a:spcPct val="0"/>
                        </a:spcBef>
                        <a:spcAft>
                          <a:spcPct val="0"/>
                        </a:spcAft>
                        <a:buClr>
                          <a:srgbClr val="000000"/>
                        </a:buClr>
                        <a:buSzPct val="100000"/>
                        <a:buFont typeface="Times New Roman" pitchFamily="18" charset="0"/>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Realizar acciones de conocimiento, comprensión y respeto sobre las características del TEA utilizando diversas herramientas adaptadas a la etapa educativa.</a:t>
                      </a:r>
                    </a:p>
                  </a:txBody>
                  <a:tcPr marL="91445" marR="91445" marT="45719" marB="45719"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chemeClr val="bg1"/>
                    </a:solidFill>
                  </a:tcPr>
                </a:tc>
              </a:tr>
            </a:tbl>
          </a:graphicData>
        </a:graphic>
      </p:graphicFrame>
      <p:sp>
        <p:nvSpPr>
          <p:cNvPr id="18448" name="Rectangle 86"/>
          <p:cNvSpPr>
            <a:spLocks noChangeArrowheads="1"/>
          </p:cNvSpPr>
          <p:nvPr/>
        </p:nvSpPr>
        <p:spPr bwMode="auto">
          <a:xfrm>
            <a:off x="0" y="60325"/>
            <a:ext cx="9144000" cy="4000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r>
              <a:rPr lang="es-ES" altLang="es-ES" sz="2000" b="1" dirty="0"/>
              <a:t>¿QUÉ HACER EN EL CENTRO EDUCATIVO? </a:t>
            </a:r>
          </a:p>
        </p:txBody>
      </p:sp>
      <p:sp>
        <p:nvSpPr>
          <p:cNvPr id="18449" name="Rectangle 2"/>
          <p:cNvSpPr>
            <a:spLocks noChangeArrowheads="1"/>
          </p:cNvSpPr>
          <p:nvPr/>
        </p:nvSpPr>
        <p:spPr bwMode="auto">
          <a:xfrm>
            <a:off x="0" y="620713"/>
            <a:ext cx="9134475" cy="1008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endParaRPr lang="es-ES" altLang="es-ES" sz="2000" i="1" dirty="0">
              <a:solidFill>
                <a:srgbClr val="000000"/>
              </a:solidFill>
            </a:endParaRPr>
          </a:p>
        </p:txBody>
      </p:sp>
    </p:spTree>
    <p:extLst>
      <p:ext uri="{BB962C8B-B14F-4D97-AF65-F5344CB8AC3E}">
        <p14:creationId xmlns="" xmlns:p14="http://schemas.microsoft.com/office/powerpoint/2010/main" val="1417231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0" name="Group 26"/>
          <p:cNvGraphicFramePr>
            <a:graphicFrameLocks noGrp="1"/>
          </p:cNvGraphicFramePr>
          <p:nvPr>
            <p:extLst>
              <p:ext uri="{D42A27DB-BD31-4B8C-83A1-F6EECF244321}">
                <p14:modId xmlns="" xmlns:p14="http://schemas.microsoft.com/office/powerpoint/2010/main" val="1562798447"/>
              </p:ext>
            </p:extLst>
          </p:nvPr>
        </p:nvGraphicFramePr>
        <p:xfrm>
          <a:off x="179388" y="404813"/>
          <a:ext cx="8496300" cy="6192539"/>
        </p:xfrm>
        <a:graphic>
          <a:graphicData uri="http://schemas.openxmlformats.org/drawingml/2006/table">
            <a:tbl>
              <a:tblPr/>
              <a:tblGrid>
                <a:gridCol w="1800064"/>
                <a:gridCol w="6696236"/>
              </a:tblGrid>
              <a:tr h="2871405">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altLang="es-ES" sz="1600" b="1" i="0" u="none" strike="noStrike" kern="1200" cap="none" normalizeH="0" baseline="0" dirty="0" smtClean="0">
                          <a:ln>
                            <a:noFill/>
                          </a:ln>
                          <a:solidFill>
                            <a:schemeClr val="bg1"/>
                          </a:solidFill>
                          <a:effectLst/>
                          <a:latin typeface="Arial Narrow" pitchFamily="34" charset="0"/>
                          <a:ea typeface="Times New Roman" pitchFamily="18" charset="0"/>
                          <a:cs typeface="Arial" charset="0"/>
                        </a:rPr>
                        <a:t>Establecer</a:t>
                      </a:r>
                      <a:r>
                        <a:rPr kumimoji="0" lang="es-ES" altLang="es-ES" sz="1600" b="1" i="0" u="none" strike="noStrike" cap="none" normalizeH="0" baseline="0" dirty="0" smtClean="0">
                          <a:ln>
                            <a:noFill/>
                          </a:ln>
                          <a:solidFill>
                            <a:schemeClr val="bg1"/>
                          </a:solidFill>
                          <a:effectLst/>
                          <a:latin typeface="Arial Narrow" pitchFamily="34" charset="0"/>
                          <a:ea typeface="Times New Roman" pitchFamily="18" charset="0"/>
                          <a:cs typeface="Arial" charset="0"/>
                        </a:rPr>
                        <a:t> un sistema de normas</a:t>
                      </a:r>
                      <a:endParaRPr kumimoji="0" lang="es-ES" altLang="es-ES" sz="16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marL="91432" marR="91432" marT="45718" marB="45718" anchor="ctr"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rgbClr val="016993"/>
                    </a:solidFill>
                  </a:tcPr>
                </a:tc>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just" defTabSz="449263" rtl="0" eaLnBrk="1" fontAlgn="base" latinLnBrk="0" hangingPunct="1">
                        <a:lnSpc>
                          <a:spcPct val="125000"/>
                        </a:lnSpc>
                        <a:spcBef>
                          <a:spcPct val="0"/>
                        </a:spcBef>
                        <a:spcAft>
                          <a:spcPct val="0"/>
                        </a:spcAft>
                        <a:buClr>
                          <a:srgbClr val="000000"/>
                        </a:buClr>
                        <a:buSzPct val="100000"/>
                        <a:buFont typeface="Times New Roman" pitchFamily="18" charset="0"/>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Elaborar un sistema de normas en el aula de manera consensuada entre todo el grupo.</a:t>
                      </a:r>
                      <a:endParaRPr kumimoji="0" lang="es-ES" altLang="es-ES"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just" defTabSz="449263" rtl="0" eaLnBrk="0" fontAlgn="base" latinLnBrk="0" hangingPunct="0">
                        <a:lnSpc>
                          <a:spcPct val="125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En el caso de incumplimiento de las normas establecidas, escuchar a todas las partes implicadas por separado y explicar a cada una de ellas las motivaciones y sentimientos de las otras.</a:t>
                      </a:r>
                      <a:endParaRPr kumimoji="0" lang="es-ES" altLang="es-ES"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just" defTabSz="449263" rtl="0" eaLnBrk="0" fontAlgn="base" latinLnBrk="0" hangingPunct="0">
                        <a:lnSpc>
                          <a:spcPct val="125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Explicitar a la persona con TEA, a nivel individual,  la interpretación de los compañeros sobre su conducta y ofrecerle el modelo de comportamiento adecuado para solucionar los conflictos (por ejemplo pedir disculpas y delimitar de forma estricta cómo debe acercarse sin molestar o cómo debe reaccionar ante determinadas situaciones).</a:t>
                      </a:r>
                      <a:endParaRPr kumimoji="0" lang="es-ES" altLang="es-ES"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32" marR="91432" marT="45718" marB="45718"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chemeClr val="bg1"/>
                    </a:solidFill>
                  </a:tcPr>
                </a:tc>
              </a:tr>
              <a:tr h="1833544">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altLang="es-ES" sz="1600" b="1" i="0" u="none" strike="noStrike" cap="none" normalizeH="0" baseline="0" dirty="0" smtClean="0">
                          <a:ln>
                            <a:noFill/>
                          </a:ln>
                          <a:solidFill>
                            <a:schemeClr val="bg1"/>
                          </a:solidFill>
                          <a:effectLst/>
                          <a:latin typeface="Arial Narrow" pitchFamily="34" charset="0"/>
                          <a:ea typeface="Times New Roman" pitchFamily="18" charset="0"/>
                          <a:cs typeface="Arial" charset="0"/>
                        </a:rPr>
                        <a:t>Prevenir y detectar situaciones de acoso</a:t>
                      </a:r>
                      <a:endParaRPr kumimoji="0" lang="es-ES" altLang="es-ES" sz="16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marL="91432" marR="91432" marT="45718" marB="45718" anchor="ctr"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rgbClr val="016993"/>
                    </a:solidFill>
                  </a:tcPr>
                </a:tc>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l" defTabSz="449263" rtl="0" eaLnBrk="1" fontAlgn="base" latinLnBrk="0" hangingPunct="1">
                        <a:lnSpc>
                          <a:spcPct val="125000"/>
                        </a:lnSpc>
                        <a:spcBef>
                          <a:spcPct val="0"/>
                        </a:spcBef>
                        <a:spcAft>
                          <a:spcPct val="0"/>
                        </a:spcAft>
                        <a:buClr>
                          <a:srgbClr val="000000"/>
                        </a:buClr>
                        <a:buSzPct val="100000"/>
                        <a:buFont typeface="Times New Roman" pitchFamily="18" charset="0"/>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Realizar observaciones de las interacciones que se producen, las relaciones que se establecen y las situaciones de conflicto que se originen, sobre todo en aquellos contextos menos estructurados como los recreos, los trabajos en grupo, o las clases de educación física.</a:t>
                      </a:r>
                      <a:endParaRPr kumimoji="0" lang="es-ES" altLang="es-ES"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l" defTabSz="449263" rtl="0" eaLnBrk="0" fontAlgn="base" latinLnBrk="0" hangingPunct="0">
                        <a:lnSpc>
                          <a:spcPct val="125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Elaborar </a:t>
                      </a:r>
                      <a:r>
                        <a:rPr kumimoji="0" lang="es-ES" altLang="es-ES" sz="1600" b="0" i="0" u="none" strike="noStrike" cap="none" normalizeH="0" baseline="0" dirty="0" err="1" smtClean="0">
                          <a:ln>
                            <a:noFill/>
                          </a:ln>
                          <a:solidFill>
                            <a:srgbClr val="000000"/>
                          </a:solidFill>
                          <a:effectLst/>
                          <a:latin typeface="Arial Narrow" pitchFamily="34" charset="0"/>
                          <a:ea typeface="Times New Roman" pitchFamily="18" charset="0"/>
                          <a:cs typeface="Arial" charset="0"/>
                        </a:rPr>
                        <a:t>sociogramas</a:t>
                      </a: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 periódicamente.</a:t>
                      </a:r>
                      <a:endParaRPr kumimoji="0" lang="es-ES" altLang="es-ES"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32" marR="91432" marT="45718" marB="45718"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chemeClr val="bg1"/>
                    </a:solidFill>
                  </a:tcPr>
                </a:tc>
              </a:tr>
              <a:tr h="1487590">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altLang="es-ES" sz="1600" b="1" i="0" u="none" strike="noStrike" cap="none" normalizeH="0" baseline="0" dirty="0" smtClean="0">
                          <a:ln>
                            <a:noFill/>
                          </a:ln>
                          <a:solidFill>
                            <a:schemeClr val="bg1"/>
                          </a:solidFill>
                          <a:effectLst/>
                          <a:latin typeface="Arial Narrow" pitchFamily="34" charset="0"/>
                          <a:ea typeface="Times New Roman" pitchFamily="18" charset="0"/>
                          <a:cs typeface="Arial" charset="0"/>
                        </a:rPr>
                        <a:t>Favorecer espacios de expresión en el aula</a:t>
                      </a:r>
                      <a:endParaRPr kumimoji="0" lang="es-ES" altLang="es-ES" sz="16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marL="91432" marR="91432" marT="45718" marB="45718" anchor="ctr"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rgbClr val="016993"/>
                    </a:solidFill>
                  </a:tcPr>
                </a:tc>
                <a:tc>
                  <a:txBody>
                    <a:bodyPr/>
                    <a:lstStyle>
                      <a:lvl1pPr eaLnBrk="0" hangingPunct="0">
                        <a:spcBef>
                          <a:spcPts val="800"/>
                        </a:spcBef>
                        <a:defRPr sz="2800">
                          <a:solidFill>
                            <a:srgbClr val="000000"/>
                          </a:solidFill>
                          <a:latin typeface="Arial" charset="0"/>
                        </a:defRPr>
                      </a:lvl1pPr>
                      <a:lvl2pPr marL="457200" eaLnBrk="0" hangingPunct="0">
                        <a:spcBef>
                          <a:spcPts val="700"/>
                        </a:spcBef>
                        <a:defRPr sz="2400">
                          <a:solidFill>
                            <a:srgbClr val="000000"/>
                          </a:solidFill>
                          <a:latin typeface="Arial" charset="0"/>
                        </a:defRPr>
                      </a:lvl2pPr>
                      <a:lvl3pPr marL="914400" eaLnBrk="0" hangingPunct="0">
                        <a:spcBef>
                          <a:spcPts val="600"/>
                        </a:spcBef>
                        <a:defRPr sz="2000">
                          <a:solidFill>
                            <a:srgbClr val="000000"/>
                          </a:solidFill>
                          <a:latin typeface="Arial" charset="0"/>
                        </a:defRPr>
                      </a:lvl3pPr>
                      <a:lvl4pPr marL="1371600" eaLnBrk="0" hangingPunct="0">
                        <a:spcBef>
                          <a:spcPts val="500"/>
                        </a:spcBef>
                        <a:defRPr>
                          <a:solidFill>
                            <a:srgbClr val="000000"/>
                          </a:solidFill>
                          <a:latin typeface="Arial" charset="0"/>
                        </a:defRPr>
                      </a:lvl4pPr>
                      <a:lvl5pPr marL="1828800" eaLnBrk="0" hangingPunct="0">
                        <a:spcBef>
                          <a:spcPts val="500"/>
                        </a:spcBef>
                        <a:defRPr>
                          <a:solidFill>
                            <a:srgbClr val="000000"/>
                          </a:solidFill>
                          <a:latin typeface="Arial" charset="0"/>
                        </a:defRPr>
                      </a:lvl5pPr>
                      <a:lvl6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6pPr>
                      <a:lvl7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7pPr>
                      <a:lvl8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8pPr>
                      <a:lvl9pPr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Arial" charset="0"/>
                        </a:defRPr>
                      </a:lvl9pPr>
                    </a:lstStyle>
                    <a:p>
                      <a:pPr marL="0" marR="0" lvl="0" indent="0" algn="just" defTabSz="449263" rtl="0" eaLnBrk="1" fontAlgn="base" latinLnBrk="0" hangingPunct="1">
                        <a:lnSpc>
                          <a:spcPct val="125000"/>
                        </a:lnSpc>
                        <a:spcBef>
                          <a:spcPct val="0"/>
                        </a:spcBef>
                        <a:spcAft>
                          <a:spcPct val="0"/>
                        </a:spcAft>
                        <a:buClr>
                          <a:srgbClr val="000000"/>
                        </a:buClr>
                        <a:buSzPct val="100000"/>
                        <a:buFont typeface="Times New Roman" pitchFamily="18" charset="0"/>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Establecer un buzón de sugerencias en el aula, permitiendo que todos los alumnos se expresen de forma anónima y sin ser juzgados.</a:t>
                      </a:r>
                      <a:endParaRPr kumimoji="0" lang="es-ES" altLang="es-ES"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just" defTabSz="449263" rtl="0" eaLnBrk="0" fontAlgn="base" latinLnBrk="0" hangingPunct="0">
                        <a:lnSpc>
                          <a:spcPct val="125000"/>
                        </a:lnSpc>
                        <a:spcBef>
                          <a:spcPct val="0"/>
                        </a:spcBef>
                        <a:spcAft>
                          <a:spcPct val="0"/>
                        </a:spcAft>
                        <a:buClrTx/>
                        <a:buSzTx/>
                        <a:buFontTx/>
                        <a:buNone/>
                        <a:tabLst/>
                      </a:pPr>
                      <a:r>
                        <a:rPr kumimoji="0" lang="es-ES" altLang="es-ES" sz="1600" b="0" i="0" u="none" strike="noStrike" cap="none" normalizeH="0" baseline="0" dirty="0" smtClean="0">
                          <a:ln>
                            <a:noFill/>
                          </a:ln>
                          <a:solidFill>
                            <a:srgbClr val="000000"/>
                          </a:solidFill>
                          <a:effectLst/>
                          <a:latin typeface="Arial Narrow" pitchFamily="34" charset="0"/>
                          <a:ea typeface="Times New Roman" pitchFamily="18" charset="0"/>
                          <a:cs typeface="Arial" charset="0"/>
                        </a:rPr>
                        <a:t>Proponer la elaboración de diarios para plasmar las quejas del alumno/a con TEA sobre ruidos u otros comportamientos que le resulten molestos de los compañeros.</a:t>
                      </a:r>
                      <a:endParaRPr kumimoji="0" lang="es-ES" altLang="es-ES"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marL="91432" marR="91432" marT="45718" marB="45718" horzOverflow="overflow">
                    <a:lnL w="28575" cap="flat" cmpd="sng" algn="ctr">
                      <a:solidFill>
                        <a:srgbClr val="016993"/>
                      </a:solidFill>
                      <a:prstDash val="solid"/>
                      <a:round/>
                      <a:headEnd type="none" w="med" len="med"/>
                      <a:tailEnd type="none" w="med" len="med"/>
                    </a:lnL>
                    <a:lnR w="28575" cap="flat" cmpd="sng" algn="ctr">
                      <a:solidFill>
                        <a:srgbClr val="016993"/>
                      </a:solidFill>
                      <a:prstDash val="solid"/>
                      <a:round/>
                      <a:headEnd type="none" w="med" len="med"/>
                      <a:tailEnd type="none" w="med" len="med"/>
                    </a:lnR>
                    <a:lnT w="28575" cap="flat" cmpd="sng" algn="ctr">
                      <a:solidFill>
                        <a:srgbClr val="016993"/>
                      </a:solidFill>
                      <a:prstDash val="solid"/>
                      <a:round/>
                      <a:headEnd type="none" w="med" len="med"/>
                      <a:tailEnd type="none" w="med" len="med"/>
                    </a:lnT>
                    <a:lnB w="28575" cap="flat" cmpd="sng" algn="ctr">
                      <a:solidFill>
                        <a:srgbClr val="016993"/>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 xmlns:p14="http://schemas.microsoft.com/office/powerpoint/2010/main" val="1271660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s-ES_tradnl" altLang="es-ES" sz="4000" b="1" dirty="0">
                <a:latin typeface="Arial Narrow" pitchFamily="34" charset="0"/>
              </a:rPr>
              <a:t>Estrategias para el aula</a:t>
            </a:r>
            <a:endParaRPr lang="es-ES" altLang="es-ES" sz="4000" b="1" dirty="0">
              <a:latin typeface="Arial Narrow" pitchFamily="34" charset="0"/>
            </a:endParaRPr>
          </a:p>
        </p:txBody>
      </p:sp>
      <p:sp>
        <p:nvSpPr>
          <p:cNvPr id="9219" name="Rectangle 5"/>
          <p:cNvSpPr>
            <a:spLocks noChangeArrowheads="1"/>
          </p:cNvSpPr>
          <p:nvPr/>
        </p:nvSpPr>
        <p:spPr bwMode="auto">
          <a:xfrm>
            <a:off x="750888" y="1447800"/>
            <a:ext cx="7696200" cy="50292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buFontTx/>
              <a:buChar char="•"/>
            </a:pPr>
            <a:r>
              <a:rPr lang="es-ES" sz="2000" dirty="0"/>
              <a:t>Tienen   dificultades   para   planificar  su  tiempo  de  estudio, </a:t>
            </a:r>
          </a:p>
          <a:p>
            <a:r>
              <a:rPr lang="es-ES" sz="2000" dirty="0"/>
              <a:t> organizar su agenda</a:t>
            </a:r>
          </a:p>
          <a:p>
            <a:pPr>
              <a:buFontTx/>
              <a:buChar char="•"/>
            </a:pPr>
            <a:r>
              <a:rPr lang="es-ES" sz="2000" dirty="0"/>
              <a:t>A  veces   tomar  nota  les  impide  prestar  atención   y  poder</a:t>
            </a:r>
          </a:p>
          <a:p>
            <a:r>
              <a:rPr lang="es-ES" sz="2000" dirty="0"/>
              <a:t> comprender las explicaciones</a:t>
            </a:r>
          </a:p>
          <a:p>
            <a:pPr>
              <a:buFontTx/>
              <a:buChar char="•"/>
            </a:pPr>
            <a:r>
              <a:rPr lang="es-ES" sz="2000" dirty="0"/>
              <a:t>Les  cuesta   diferenciar  la  información     relevante   de     la </a:t>
            </a:r>
          </a:p>
          <a:p>
            <a:r>
              <a:rPr lang="es-ES" sz="2000" dirty="0"/>
              <a:t> superficial, hacer resúmenes, síntesis, títulos</a:t>
            </a:r>
          </a:p>
          <a:p>
            <a:pPr>
              <a:buFontTx/>
              <a:buChar char="•"/>
            </a:pPr>
            <a:r>
              <a:rPr lang="es-ES" sz="2000" dirty="0"/>
              <a:t>Tienen muy buena memoria para los datos (fechas, nombres),</a:t>
            </a:r>
          </a:p>
          <a:p>
            <a:r>
              <a:rPr lang="es-ES" sz="2000" dirty="0"/>
              <a:t> sin embargo les resulta extremadamente complejo elaborar la </a:t>
            </a:r>
          </a:p>
          <a:p>
            <a:r>
              <a:rPr lang="es-ES" sz="2000" dirty="0"/>
              <a:t> información abstracta y comprenderla</a:t>
            </a:r>
          </a:p>
          <a:p>
            <a:pPr>
              <a:buFontTx/>
              <a:buChar char="•"/>
            </a:pPr>
            <a:r>
              <a:rPr lang="es-ES" sz="2000" dirty="0"/>
              <a:t>Pueden presentar dificultades para adecuarse a los tiempos de</a:t>
            </a:r>
          </a:p>
          <a:p>
            <a:r>
              <a:rPr lang="es-ES" sz="2000" dirty="0"/>
              <a:t> trabajo escolar</a:t>
            </a:r>
          </a:p>
          <a:p>
            <a:pPr>
              <a:buFontTx/>
              <a:buChar char="•"/>
            </a:pPr>
            <a:r>
              <a:rPr lang="es-ES" sz="2000" dirty="0"/>
              <a:t>Falta de motivación hacia las tareas escolares en general</a:t>
            </a:r>
          </a:p>
          <a:p>
            <a:pPr>
              <a:buFontTx/>
              <a:buChar char="•"/>
            </a:pPr>
            <a:r>
              <a:rPr lang="es-ES" sz="2000" dirty="0"/>
              <a:t>Incomprensión de dobles sentidos, ironías, bromas, metáforas…</a:t>
            </a:r>
          </a:p>
          <a:p>
            <a:pPr>
              <a:buFontTx/>
              <a:buChar char="•"/>
            </a:pPr>
            <a:r>
              <a:rPr lang="es-ES" sz="2000" dirty="0"/>
              <a:t>Les cuesta pedir ayuda y expresar sus dificultades y emociones</a:t>
            </a:r>
          </a:p>
          <a:p>
            <a:pPr>
              <a:buFontTx/>
              <a:buChar char="•"/>
            </a:pPr>
            <a:r>
              <a:rPr lang="es-ES" sz="2000" dirty="0"/>
              <a:t>Pueden no respetar normas básicas como el turno de palabra o</a:t>
            </a:r>
          </a:p>
          <a:p>
            <a:r>
              <a:rPr lang="es-ES" sz="2000" dirty="0"/>
              <a:t> la higiene</a:t>
            </a:r>
          </a:p>
        </p:txBody>
      </p:sp>
    </p:spTree>
    <p:extLst>
      <p:ext uri="{BB962C8B-B14F-4D97-AF65-F5344CB8AC3E}">
        <p14:creationId xmlns="" xmlns:p14="http://schemas.microsoft.com/office/powerpoint/2010/main" val="1676033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s-ES_tradnl" altLang="es-ES" sz="4000" b="1" dirty="0">
                <a:latin typeface="Arial Narrow" pitchFamily="34" charset="0"/>
              </a:rPr>
              <a:t>Estrategias para el aula</a:t>
            </a:r>
            <a:endParaRPr lang="es-ES" altLang="es-ES" sz="4000" b="1" dirty="0">
              <a:latin typeface="Arial Narrow" pitchFamily="34" charset="0"/>
            </a:endParaRPr>
          </a:p>
        </p:txBody>
      </p:sp>
      <p:sp>
        <p:nvSpPr>
          <p:cNvPr id="10243" name="Rectangle 4"/>
          <p:cNvSpPr>
            <a:spLocks noGrp="1" noChangeArrowheads="1"/>
          </p:cNvSpPr>
          <p:nvPr>
            <p:ph type="body" idx="1"/>
          </p:nvPr>
        </p:nvSpPr>
        <p:spPr>
          <a:xfrm>
            <a:off x="533400" y="1600200"/>
            <a:ext cx="8229600" cy="4724400"/>
          </a:xfrm>
          <a:ln>
            <a:headEnd/>
            <a:tailEnd/>
          </a:ln>
        </p:spPr>
        <p:style>
          <a:lnRef idx="2">
            <a:schemeClr val="dk1"/>
          </a:lnRef>
          <a:fillRef idx="1">
            <a:schemeClr val="lt1"/>
          </a:fillRef>
          <a:effectRef idx="0">
            <a:schemeClr val="dk1"/>
          </a:effectRef>
          <a:fontRef idx="minor">
            <a:schemeClr val="dk1"/>
          </a:fontRef>
        </p:style>
        <p:txBody>
          <a:bodyPr/>
          <a:lstStyle/>
          <a:p>
            <a:pPr eaLnBrk="1" hangingPunct="1">
              <a:lnSpc>
                <a:spcPct val="80000"/>
              </a:lnSpc>
            </a:pPr>
            <a:endParaRPr lang="es-ES" sz="2000" dirty="0" smtClean="0">
              <a:solidFill>
                <a:schemeClr val="bg1"/>
              </a:solidFill>
            </a:endParaRPr>
          </a:p>
          <a:p>
            <a:pPr eaLnBrk="1" hangingPunct="1">
              <a:lnSpc>
                <a:spcPct val="80000"/>
              </a:lnSpc>
            </a:pPr>
            <a:r>
              <a:rPr lang="es-ES" sz="2000" dirty="0" smtClean="0"/>
              <a:t>Elaborar  un  esquema  común  para   todas   las    asignaturas  y profesores,   en  el  que se estructuren las clases y se presente la información de una forma similar y homogénea </a:t>
            </a:r>
          </a:p>
          <a:p>
            <a:pPr eaLnBrk="1" hangingPunct="1">
              <a:lnSpc>
                <a:spcPct val="80000"/>
              </a:lnSpc>
            </a:pPr>
            <a:r>
              <a:rPr lang="es-ES" sz="2000" dirty="0" smtClean="0"/>
              <a:t>Facilitarles apuntes organizados de las diferentes materias es una ayuda importante para ellos</a:t>
            </a:r>
          </a:p>
          <a:p>
            <a:pPr eaLnBrk="1" hangingPunct="1">
              <a:lnSpc>
                <a:spcPct val="80000"/>
              </a:lnSpc>
            </a:pPr>
            <a:r>
              <a:rPr lang="es-ES" sz="2000" dirty="0" smtClean="0"/>
              <a:t>Darles indicaciones dirigidas les ayuda a diferenciar la información relevante  de  superficial  en la realización  de resúmenes, síntesis: Por ejemplo, la idea más importante es… </a:t>
            </a:r>
          </a:p>
          <a:p>
            <a:pPr eaLnBrk="1" hangingPunct="1">
              <a:lnSpc>
                <a:spcPct val="80000"/>
              </a:lnSpc>
            </a:pPr>
            <a:r>
              <a:rPr lang="es-ES" sz="2000" dirty="0" smtClean="0"/>
              <a:t>Pueden comprender más fácilmente lo que se les enseña utilizando</a:t>
            </a:r>
          </a:p>
          <a:p>
            <a:pPr eaLnBrk="1" hangingPunct="1">
              <a:lnSpc>
                <a:spcPct val="80000"/>
              </a:lnSpc>
              <a:buFontTx/>
              <a:buNone/>
            </a:pPr>
            <a:r>
              <a:rPr lang="es-ES" sz="2000" dirty="0" smtClean="0"/>
              <a:t>     ayudas   visuales:  vídeos,  ordenador…,  sobre  todo  en   aquellas asignaturas con contenidos con un mayor nivel de abstracción </a:t>
            </a:r>
          </a:p>
          <a:p>
            <a:pPr eaLnBrk="1" hangingPunct="1">
              <a:lnSpc>
                <a:spcPct val="80000"/>
              </a:lnSpc>
            </a:pPr>
            <a:r>
              <a:rPr lang="es-ES" sz="2000" dirty="0" smtClean="0"/>
              <a:t>Necesitan  explicaciones  sencillas,  frases cortas, lenguaje sencillo</a:t>
            </a:r>
          </a:p>
          <a:p>
            <a:pPr eaLnBrk="1" hangingPunct="1">
              <a:lnSpc>
                <a:spcPct val="80000"/>
              </a:lnSpc>
              <a:buFontTx/>
              <a:buNone/>
            </a:pPr>
            <a:r>
              <a:rPr lang="es-ES" sz="2000" dirty="0" smtClean="0"/>
              <a:t>     y secuenciación de las materi</a:t>
            </a:r>
            <a:r>
              <a:rPr lang="es-ES" sz="2000" dirty="0" smtClean="0">
                <a:solidFill>
                  <a:schemeClr val="bg1"/>
                </a:solidFill>
              </a:rPr>
              <a:t>as paso a paso</a:t>
            </a:r>
          </a:p>
          <a:p>
            <a:pPr eaLnBrk="1" hangingPunct="1">
              <a:lnSpc>
                <a:spcPct val="80000"/>
              </a:lnSpc>
            </a:pPr>
            <a:r>
              <a:rPr lang="es-ES" sz="2000" dirty="0" smtClean="0">
                <a:solidFill>
                  <a:schemeClr val="bg1"/>
                </a:solidFill>
              </a:rPr>
              <a:t>Definir  conceptos  abstractos  en  términos  concretos,   ofreciendo  ejemplos y apoyos visuales</a:t>
            </a:r>
          </a:p>
          <a:p>
            <a:pPr eaLnBrk="1" hangingPunct="1">
              <a:lnSpc>
                <a:spcPct val="80000"/>
              </a:lnSpc>
              <a:buFontTx/>
              <a:buNone/>
            </a:pPr>
            <a:endParaRPr lang="es-ES" sz="2000" dirty="0" smtClean="0">
              <a:solidFill>
                <a:schemeClr val="bg1"/>
              </a:solidFill>
            </a:endParaRPr>
          </a:p>
        </p:txBody>
      </p:sp>
    </p:spTree>
    <p:extLst>
      <p:ext uri="{BB962C8B-B14F-4D97-AF65-F5344CB8AC3E}">
        <p14:creationId xmlns="" xmlns:p14="http://schemas.microsoft.com/office/powerpoint/2010/main" val="1387489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971550" y="1143000"/>
            <a:ext cx="7488238" cy="5349875"/>
          </a:xfrm>
        </p:spPr>
        <p:txBody>
          <a:bodyPr>
            <a:normAutofit/>
          </a:bodyPr>
          <a:lstStyle/>
          <a:p>
            <a:pPr marL="0" indent="0" eaLnBrk="1" hangingPunct="1">
              <a:defRPr/>
            </a:pPr>
            <a:r>
              <a:rPr lang="es-ES" sz="2400" dirty="0">
                <a:latin typeface="Arial Narrow" pitchFamily="34" charset="0"/>
              </a:rPr>
              <a:t>Para mantener la atención y reducir las conductas de movimientos </a:t>
            </a:r>
            <a:r>
              <a:rPr lang="es-ES" sz="2400" dirty="0" smtClean="0">
                <a:latin typeface="Arial Narrow" pitchFamily="34" charset="0"/>
              </a:rPr>
              <a:t>continuos, debemos </a:t>
            </a:r>
            <a:r>
              <a:rPr lang="es-ES" sz="2400" dirty="0">
                <a:latin typeface="Arial Narrow" pitchFamily="34" charset="0"/>
              </a:rPr>
              <a:t>:</a:t>
            </a:r>
          </a:p>
          <a:p>
            <a:pPr eaLnBrk="1" hangingPunct="1">
              <a:buFont typeface="Arial" pitchFamily="34" charset="0"/>
              <a:buChar char="•"/>
              <a:defRPr/>
            </a:pPr>
            <a:r>
              <a:rPr lang="es-ES" sz="2400" dirty="0" smtClean="0">
                <a:latin typeface="Arial Narrow" pitchFamily="34" charset="0"/>
              </a:rPr>
              <a:t>Darle </a:t>
            </a:r>
            <a:r>
              <a:rPr lang="es-ES" sz="2400" dirty="0">
                <a:latin typeface="Arial Narrow" pitchFamily="34" charset="0"/>
              </a:rPr>
              <a:t>actividad continua, para evitar la dispersión, pero sin saturar.</a:t>
            </a:r>
          </a:p>
          <a:p>
            <a:pPr eaLnBrk="1" hangingPunct="1">
              <a:buFont typeface="Arial" pitchFamily="34" charset="0"/>
              <a:buChar char="•"/>
              <a:defRPr/>
            </a:pPr>
            <a:r>
              <a:rPr lang="es-ES" sz="2400" dirty="0" smtClean="0">
                <a:latin typeface="Arial Narrow" pitchFamily="34" charset="0"/>
              </a:rPr>
              <a:t>Proporcionarle </a:t>
            </a:r>
            <a:r>
              <a:rPr lang="es-ES" sz="2400" dirty="0">
                <a:latin typeface="Arial Narrow" pitchFamily="34" charset="0"/>
              </a:rPr>
              <a:t>tareas que sean lúdicas, funcionales y atractivas.</a:t>
            </a:r>
          </a:p>
          <a:p>
            <a:pPr eaLnBrk="1" hangingPunct="1">
              <a:buFont typeface="Arial" pitchFamily="34" charset="0"/>
              <a:buChar char="•"/>
              <a:defRPr/>
            </a:pPr>
            <a:r>
              <a:rPr lang="es-ES" sz="2400" dirty="0" smtClean="0">
                <a:latin typeface="Arial Narrow" pitchFamily="34" charset="0"/>
              </a:rPr>
              <a:t>Presentarle </a:t>
            </a:r>
            <a:r>
              <a:rPr lang="es-ES" sz="2400" dirty="0">
                <a:latin typeface="Arial Narrow" pitchFamily="34" charset="0"/>
              </a:rPr>
              <a:t>tareas fraccionadas y no todas a la vez.</a:t>
            </a:r>
          </a:p>
          <a:p>
            <a:pPr eaLnBrk="1" hangingPunct="1">
              <a:buFont typeface="Arial" pitchFamily="34" charset="0"/>
              <a:buChar char="•"/>
              <a:defRPr/>
            </a:pPr>
            <a:r>
              <a:rPr lang="es-ES" sz="2400" dirty="0" smtClean="0">
                <a:latin typeface="Arial Narrow" pitchFamily="34" charset="0"/>
              </a:rPr>
              <a:t>Animarle </a:t>
            </a:r>
            <a:r>
              <a:rPr lang="es-ES" sz="2400" dirty="0">
                <a:latin typeface="Arial Narrow" pitchFamily="34" charset="0"/>
              </a:rPr>
              <a:t>frecuentemente con gestos o señales.</a:t>
            </a:r>
          </a:p>
          <a:p>
            <a:pPr eaLnBrk="1" hangingPunct="1">
              <a:buFont typeface="Arial" pitchFamily="34" charset="0"/>
              <a:buChar char="•"/>
              <a:defRPr/>
            </a:pPr>
            <a:r>
              <a:rPr lang="es-ES" sz="2400" dirty="0" smtClean="0">
                <a:latin typeface="Arial Narrow" pitchFamily="34" charset="0"/>
              </a:rPr>
              <a:t>No </a:t>
            </a:r>
            <a:r>
              <a:rPr lang="es-ES" sz="2400" dirty="0">
                <a:latin typeface="Arial Narrow" pitchFamily="34" charset="0"/>
              </a:rPr>
              <a:t>imponerle tiempos de trabajo demasiado largos</a:t>
            </a:r>
          </a:p>
          <a:p>
            <a:pPr eaLnBrk="1" hangingPunct="1">
              <a:buFont typeface="Arial" pitchFamily="34" charset="0"/>
              <a:buChar char="•"/>
              <a:defRPr/>
            </a:pPr>
            <a:r>
              <a:rPr lang="es-ES" sz="2400" dirty="0" smtClean="0">
                <a:latin typeface="Arial Narrow" pitchFamily="34" charset="0"/>
              </a:rPr>
              <a:t>Situarle </a:t>
            </a:r>
            <a:r>
              <a:rPr lang="es-ES" sz="2400" dirty="0">
                <a:latin typeface="Arial Narrow" pitchFamily="34" charset="0"/>
              </a:rPr>
              <a:t>cerca de la maestra.</a:t>
            </a:r>
          </a:p>
        </p:txBody>
      </p:sp>
      <p:sp>
        <p:nvSpPr>
          <p:cNvPr id="34819" name="Rectangle 8"/>
          <p:cNvSpPr>
            <a:spLocks noChangeArrowheads="1"/>
          </p:cNvSpPr>
          <p:nvPr/>
        </p:nvSpPr>
        <p:spPr bwMode="auto">
          <a:xfrm>
            <a:off x="366669" y="20355"/>
            <a:ext cx="8229600" cy="1143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defTabSz="914400">
              <a:buClrTx/>
              <a:buSzTx/>
              <a:buFontTx/>
              <a:buNone/>
            </a:pPr>
            <a:r>
              <a:rPr lang="es-ES_tradnl" altLang="es-ES" sz="4000" b="1" dirty="0" smtClean="0">
                <a:latin typeface="Arial Narrow" pitchFamily="34" charset="0"/>
              </a:rPr>
              <a:t>Estrategias para el aula</a:t>
            </a:r>
            <a:endParaRPr lang="es-ES" altLang="es-ES" sz="4000" b="1" dirty="0">
              <a:latin typeface="Arial Narrow" pitchFamily="34" charset="0"/>
            </a:endParaRPr>
          </a:p>
        </p:txBody>
      </p:sp>
    </p:spTree>
    <p:extLst>
      <p:ext uri="{BB962C8B-B14F-4D97-AF65-F5344CB8AC3E}">
        <p14:creationId xmlns="" xmlns:p14="http://schemas.microsoft.com/office/powerpoint/2010/main" val="645103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533400"/>
            <a:ext cx="7772400" cy="10668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t>Pautas para mejorar el trabajo autónomo</a:t>
            </a:r>
          </a:p>
        </p:txBody>
      </p:sp>
      <p:sp>
        <p:nvSpPr>
          <p:cNvPr id="11267" name="Rectangle 4"/>
          <p:cNvSpPr>
            <a:spLocks noChangeArrowheads="1"/>
          </p:cNvSpPr>
          <p:nvPr/>
        </p:nvSpPr>
        <p:spPr bwMode="auto">
          <a:xfrm>
            <a:off x="4067944" y="2060848"/>
            <a:ext cx="4464496" cy="451256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buFontTx/>
              <a:buChar char="•"/>
            </a:pPr>
            <a:r>
              <a:rPr lang="es-ES" sz="2000" dirty="0">
                <a:solidFill>
                  <a:schemeClr val="tx1"/>
                </a:solidFill>
              </a:rPr>
              <a:t>Presentar  listas  de pasos: Detallarle </a:t>
            </a:r>
          </a:p>
          <a:p>
            <a:r>
              <a:rPr lang="es-ES" sz="2000" dirty="0">
                <a:solidFill>
                  <a:schemeClr val="tx1"/>
                </a:solidFill>
              </a:rPr>
              <a:t> una lista de pasos que ha de seguir a </a:t>
            </a:r>
          </a:p>
          <a:p>
            <a:r>
              <a:rPr lang="es-ES" sz="2000" dirty="0">
                <a:solidFill>
                  <a:schemeClr val="tx1"/>
                </a:solidFill>
              </a:rPr>
              <a:t> la hora de realizar una actividad</a:t>
            </a:r>
          </a:p>
          <a:p>
            <a:pPr>
              <a:buFontTx/>
              <a:buChar char="•"/>
            </a:pPr>
            <a:r>
              <a:rPr lang="es-ES" sz="2000" dirty="0">
                <a:solidFill>
                  <a:schemeClr val="tx1"/>
                </a:solidFill>
              </a:rPr>
              <a:t>Fomentar el uso de la agenda escolar. </a:t>
            </a:r>
          </a:p>
          <a:p>
            <a:r>
              <a:rPr lang="es-ES" sz="2000" dirty="0">
                <a:solidFill>
                  <a:schemeClr val="tx1"/>
                </a:solidFill>
              </a:rPr>
              <a:t>  Asegurarse de que apunta las tareas </a:t>
            </a:r>
          </a:p>
          <a:p>
            <a:r>
              <a:rPr lang="es-ES" sz="2000" dirty="0">
                <a:solidFill>
                  <a:schemeClr val="tx1"/>
                </a:solidFill>
              </a:rPr>
              <a:t>  a realizar</a:t>
            </a:r>
          </a:p>
          <a:p>
            <a:pPr>
              <a:buFontTx/>
              <a:buChar char="•"/>
            </a:pPr>
            <a:r>
              <a:rPr lang="es-ES" sz="2000" dirty="0">
                <a:solidFill>
                  <a:schemeClr val="tx1"/>
                </a:solidFill>
              </a:rPr>
              <a:t>El  compañero  –  tutor  es  una figura </a:t>
            </a:r>
          </a:p>
          <a:p>
            <a:r>
              <a:rPr lang="es-ES" sz="2000" dirty="0">
                <a:solidFill>
                  <a:schemeClr val="tx1"/>
                </a:solidFill>
              </a:rPr>
              <a:t> en  el  grupo  clase  que puede ayudar </a:t>
            </a:r>
          </a:p>
          <a:p>
            <a:r>
              <a:rPr lang="es-ES" sz="2000" dirty="0">
                <a:solidFill>
                  <a:schemeClr val="tx1"/>
                </a:solidFill>
              </a:rPr>
              <a:t> al alumno  con  síndrome  de asperger</a:t>
            </a:r>
          </a:p>
          <a:p>
            <a:r>
              <a:rPr lang="es-ES" sz="2000" dirty="0">
                <a:solidFill>
                  <a:schemeClr val="tx1"/>
                </a:solidFill>
              </a:rPr>
              <a:t> a  integrarse  en  el  aula,  organizar  la </a:t>
            </a:r>
          </a:p>
          <a:p>
            <a:r>
              <a:rPr lang="es-ES" sz="2000" dirty="0">
                <a:solidFill>
                  <a:schemeClr val="tx1"/>
                </a:solidFill>
              </a:rPr>
              <a:t> agenda, prestar apuntes</a:t>
            </a:r>
            <a:r>
              <a:rPr lang="es-ES" sz="2000" dirty="0">
                <a:solidFill>
                  <a:schemeClr val="bg1"/>
                </a:solidFill>
              </a:rPr>
              <a:t>…</a:t>
            </a:r>
          </a:p>
        </p:txBody>
      </p:sp>
      <p:sp>
        <p:nvSpPr>
          <p:cNvPr id="11268" name="Rectangle 5"/>
          <p:cNvSpPr>
            <a:spLocks noChangeArrowheads="1"/>
          </p:cNvSpPr>
          <p:nvPr/>
        </p:nvSpPr>
        <p:spPr bwMode="auto">
          <a:xfrm>
            <a:off x="685800" y="2590800"/>
            <a:ext cx="3124200" cy="21336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a:r>
              <a:rPr lang="es-ES" sz="2400" dirty="0"/>
              <a:t> Presentan dificultades </a:t>
            </a:r>
          </a:p>
          <a:p>
            <a:pPr algn="ctr"/>
            <a:r>
              <a:rPr lang="es-ES" sz="2400" dirty="0"/>
              <a:t>en la organización del</a:t>
            </a:r>
          </a:p>
          <a:p>
            <a:pPr algn="ctr"/>
            <a:r>
              <a:rPr lang="es-ES" sz="2400" dirty="0"/>
              <a:t> tiempo y de las tareas</a:t>
            </a:r>
            <a:r>
              <a:rPr lang="es-ES" dirty="0"/>
              <a:t>  </a:t>
            </a:r>
          </a:p>
        </p:txBody>
      </p:sp>
    </p:spTree>
    <p:extLst>
      <p:ext uri="{BB962C8B-B14F-4D97-AF65-F5344CB8AC3E}">
        <p14:creationId xmlns="" xmlns:p14="http://schemas.microsoft.com/office/powerpoint/2010/main" val="1392908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03648" y="116632"/>
            <a:ext cx="5943600" cy="1143000"/>
          </a:xfrm>
        </p:spPr>
        <p:style>
          <a:lnRef idx="2">
            <a:schemeClr val="dk1"/>
          </a:lnRef>
          <a:fillRef idx="1">
            <a:schemeClr val="lt1"/>
          </a:fillRef>
          <a:effectRef idx="0">
            <a:schemeClr val="dk1"/>
          </a:effectRef>
          <a:fontRef idx="minor">
            <a:schemeClr val="dk1"/>
          </a:fontRef>
        </p:style>
        <p:txBody>
          <a:bodyPr/>
          <a:lstStyle/>
          <a:p>
            <a:pPr eaLnBrk="1" hangingPunct="1"/>
            <a:r>
              <a:rPr lang="es-ES" sz="4000" dirty="0" smtClean="0"/>
              <a:t>Los exámenes </a:t>
            </a:r>
          </a:p>
        </p:txBody>
      </p:sp>
      <p:sp>
        <p:nvSpPr>
          <p:cNvPr id="18435" name="Rectangle 3"/>
          <p:cNvSpPr>
            <a:spLocks noGrp="1" noChangeArrowheads="1"/>
          </p:cNvSpPr>
          <p:nvPr>
            <p:ph type="body" idx="1"/>
          </p:nvPr>
        </p:nvSpPr>
        <p:spPr>
          <a:xfrm>
            <a:off x="762000" y="1417638"/>
            <a:ext cx="7924800" cy="5668962"/>
          </a:xfrm>
        </p:spPr>
        <p:txBody>
          <a:bodyPr/>
          <a:lstStyle/>
          <a:p>
            <a:pPr algn="just" eaLnBrk="1" hangingPunct="1">
              <a:lnSpc>
                <a:spcPct val="80000"/>
              </a:lnSpc>
            </a:pPr>
            <a:r>
              <a:rPr lang="es-ES" sz="2000" dirty="0" smtClean="0"/>
              <a:t>Algunas causas de bajo rendimiento: </a:t>
            </a:r>
          </a:p>
          <a:p>
            <a:pPr lvl="1" algn="just" eaLnBrk="1" hangingPunct="1">
              <a:lnSpc>
                <a:spcPct val="80000"/>
              </a:lnSpc>
            </a:pPr>
            <a:r>
              <a:rPr lang="es-ES" sz="1800" dirty="0" smtClean="0"/>
              <a:t>Habilidades que intervienen en la realización de los exámenes: </a:t>
            </a:r>
          </a:p>
          <a:p>
            <a:pPr lvl="2" algn="just" eaLnBrk="1" hangingPunct="1">
              <a:lnSpc>
                <a:spcPct val="80000"/>
              </a:lnSpc>
            </a:pPr>
            <a:r>
              <a:rPr lang="es-ES" sz="1600" dirty="0" smtClean="0"/>
              <a:t>Habilidades de comprensión verbal</a:t>
            </a:r>
          </a:p>
          <a:p>
            <a:pPr lvl="2" algn="just" eaLnBrk="1" hangingPunct="1">
              <a:lnSpc>
                <a:spcPct val="80000"/>
              </a:lnSpc>
            </a:pPr>
            <a:r>
              <a:rPr lang="es-ES" sz="1600" dirty="0" smtClean="0"/>
              <a:t>Habilidades de planificación y organización de la respuesta</a:t>
            </a:r>
          </a:p>
          <a:p>
            <a:pPr lvl="2" algn="just" eaLnBrk="1" hangingPunct="1">
              <a:lnSpc>
                <a:spcPct val="80000"/>
              </a:lnSpc>
            </a:pPr>
            <a:r>
              <a:rPr lang="es-ES" sz="1600" dirty="0" smtClean="0"/>
              <a:t>Habilidades de expresión escrita, especialmente si se trata de una pregunta de desarrollo</a:t>
            </a:r>
          </a:p>
          <a:p>
            <a:pPr lvl="2" algn="just" eaLnBrk="1" hangingPunct="1">
              <a:lnSpc>
                <a:spcPct val="80000"/>
              </a:lnSpc>
            </a:pPr>
            <a:r>
              <a:rPr lang="es-ES" sz="1600" dirty="0" smtClean="0"/>
              <a:t>Habilidades de elaboración y síntesis de contenido</a:t>
            </a:r>
          </a:p>
          <a:p>
            <a:pPr lvl="2" algn="just" eaLnBrk="1" hangingPunct="1">
              <a:lnSpc>
                <a:spcPct val="80000"/>
              </a:lnSpc>
            </a:pPr>
            <a:r>
              <a:rPr lang="es-ES" sz="1600" dirty="0" smtClean="0"/>
              <a:t>Capacidad de organización y gestión del tiempo</a:t>
            </a:r>
          </a:p>
          <a:p>
            <a:pPr lvl="2" algn="just" eaLnBrk="1" hangingPunct="1">
              <a:lnSpc>
                <a:spcPct val="80000"/>
              </a:lnSpc>
            </a:pPr>
            <a:r>
              <a:rPr lang="es-ES" sz="1600" dirty="0" smtClean="0"/>
              <a:t>Capacidad de atención y concentración en la tarea</a:t>
            </a:r>
          </a:p>
          <a:p>
            <a:pPr lvl="2" algn="just" eaLnBrk="1" hangingPunct="1">
              <a:lnSpc>
                <a:spcPct val="80000"/>
              </a:lnSpc>
            </a:pPr>
            <a:r>
              <a:rPr lang="es-ES" sz="1600" dirty="0" smtClean="0"/>
              <a:t>Habilidades psicomotrices para la escritura</a:t>
            </a:r>
          </a:p>
          <a:p>
            <a:pPr lvl="2" algn="just" eaLnBrk="1" hangingPunct="1">
              <a:lnSpc>
                <a:spcPct val="80000"/>
              </a:lnSpc>
            </a:pPr>
            <a:r>
              <a:rPr lang="es-ES" sz="1600" dirty="0" smtClean="0"/>
              <a:t>Toma de decisiones e iniciativa para resolver dificultades</a:t>
            </a:r>
          </a:p>
          <a:p>
            <a:pPr lvl="2" algn="just" eaLnBrk="1" hangingPunct="1">
              <a:lnSpc>
                <a:spcPct val="80000"/>
              </a:lnSpc>
            </a:pPr>
            <a:r>
              <a:rPr lang="es-ES" sz="1600" dirty="0" smtClean="0"/>
              <a:t>Habilidades de gestión emocional</a:t>
            </a:r>
          </a:p>
          <a:p>
            <a:pPr lvl="1" algn="just" eaLnBrk="1" hangingPunct="1">
              <a:lnSpc>
                <a:spcPct val="80000"/>
              </a:lnSpc>
            </a:pPr>
            <a:r>
              <a:rPr lang="es-ES" sz="1800" dirty="0" smtClean="0"/>
              <a:t>Les cuesta comenzar por las preguntas que conocen y dejar en blanco las que no conocen</a:t>
            </a:r>
          </a:p>
          <a:p>
            <a:pPr lvl="1" algn="just" eaLnBrk="1" hangingPunct="1">
              <a:lnSpc>
                <a:spcPct val="80000"/>
              </a:lnSpc>
            </a:pPr>
            <a:r>
              <a:rPr lang="es-ES" sz="1800" dirty="0" smtClean="0"/>
              <a:t>Pueden bloquearse ante una pregunta que no saben contestar y no pasan a la siguiente</a:t>
            </a:r>
          </a:p>
          <a:p>
            <a:pPr lvl="1" algn="just" eaLnBrk="1" hangingPunct="1">
              <a:lnSpc>
                <a:spcPct val="80000"/>
              </a:lnSpc>
            </a:pPr>
            <a:r>
              <a:rPr lang="es-ES" sz="1800" dirty="0" smtClean="0"/>
              <a:t>Tienden a responder de forma literal y excesivamente lacónica</a:t>
            </a:r>
          </a:p>
          <a:p>
            <a:pPr lvl="1" algn="just" eaLnBrk="1" hangingPunct="1">
              <a:lnSpc>
                <a:spcPct val="80000"/>
              </a:lnSpc>
            </a:pPr>
            <a:r>
              <a:rPr lang="es-ES" sz="1800" dirty="0" smtClean="0"/>
              <a:t>Pueden no  escribir los procesos y dar la respuesta exacta que se les pide</a:t>
            </a:r>
          </a:p>
          <a:p>
            <a:pPr lvl="1" algn="just" eaLnBrk="1" hangingPunct="1">
              <a:lnSpc>
                <a:spcPct val="80000"/>
              </a:lnSpc>
            </a:pPr>
            <a:r>
              <a:rPr lang="es-ES" sz="1800" dirty="0" smtClean="0"/>
              <a:t>Pueden reproducir memorísticamente los datos sin comprenderlos </a:t>
            </a:r>
          </a:p>
        </p:txBody>
      </p:sp>
    </p:spTree>
    <p:extLst>
      <p:ext uri="{BB962C8B-B14F-4D97-AF65-F5344CB8AC3E}">
        <p14:creationId xmlns="" xmlns:p14="http://schemas.microsoft.com/office/powerpoint/2010/main" val="1997855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ES" dirty="0"/>
              <a:t>¿Qué es el autismo? </a:t>
            </a:r>
          </a:p>
        </p:txBody>
      </p:sp>
      <p:sp>
        <p:nvSpPr>
          <p:cNvPr id="3" name="Marcador de contenido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endParaRPr lang="es-ES" dirty="0"/>
          </a:p>
          <a:p>
            <a:r>
              <a:rPr lang="es-ES" dirty="0"/>
              <a:t>No hay cura pero hay tratamientos que pueden ayudar a la persona a lidiar </a:t>
            </a:r>
            <a:r>
              <a:rPr lang="es-ES" dirty="0" smtClean="0"/>
              <a:t>con los </a:t>
            </a:r>
            <a:r>
              <a:rPr lang="es-ES" dirty="0"/>
              <a:t>desafíos individuales a los que se enfrentan </a:t>
            </a:r>
          </a:p>
          <a:p>
            <a:r>
              <a:rPr lang="es-ES" dirty="0" smtClean="0"/>
              <a:t>La </a:t>
            </a:r>
            <a:r>
              <a:rPr lang="es-ES" dirty="0"/>
              <a:t>investigación ha demostrado que los mejores tratamientos para las personas con autismo son la intervención temprana y las intervenciones conductuales especializadas (basadas en el comportamiento). </a:t>
            </a:r>
          </a:p>
          <a:p>
            <a:endParaRPr lang="es-ES" dirty="0"/>
          </a:p>
        </p:txBody>
      </p:sp>
    </p:spTree>
    <p:extLst>
      <p:ext uri="{BB962C8B-B14F-4D97-AF65-F5344CB8AC3E}">
        <p14:creationId xmlns="" xmlns:p14="http://schemas.microsoft.com/office/powerpoint/2010/main" val="750572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es-ES" sz="4000" dirty="0" smtClean="0"/>
              <a:t>Pautas para los exámenes</a:t>
            </a:r>
          </a:p>
        </p:txBody>
      </p:sp>
      <p:sp>
        <p:nvSpPr>
          <p:cNvPr id="19459" name="Rectangle 3"/>
          <p:cNvSpPr>
            <a:spLocks noGrp="1" noChangeArrowheads="1"/>
          </p:cNvSpPr>
          <p:nvPr>
            <p:ph type="body" idx="1"/>
          </p:nvPr>
        </p:nvSpPr>
        <p:spPr>
          <a:xfrm>
            <a:off x="457200" y="1295400"/>
            <a:ext cx="8229600" cy="5029200"/>
          </a:xfrm>
        </p:spPr>
        <p:style>
          <a:lnRef idx="2">
            <a:schemeClr val="dk1"/>
          </a:lnRef>
          <a:fillRef idx="1">
            <a:schemeClr val="lt1"/>
          </a:fillRef>
          <a:effectRef idx="0">
            <a:schemeClr val="dk1"/>
          </a:effectRef>
          <a:fontRef idx="minor">
            <a:schemeClr val="dk1"/>
          </a:fontRef>
        </p:style>
        <p:txBody>
          <a:bodyPr>
            <a:normAutofit lnSpcReduction="10000"/>
          </a:bodyPr>
          <a:lstStyle/>
          <a:p>
            <a:pPr algn="just" eaLnBrk="1" hangingPunct="1"/>
            <a:r>
              <a:rPr lang="es-ES" sz="2000" dirty="0" smtClean="0"/>
              <a:t>Proporcionarle información sobre los exámenes, los requisitos y los criterios de evaluación por adelantado</a:t>
            </a:r>
          </a:p>
          <a:p>
            <a:pPr algn="just" eaLnBrk="1" hangingPunct="1"/>
            <a:r>
              <a:rPr lang="es-ES" sz="2000" dirty="0" smtClean="0"/>
              <a:t>Utilizar un lenguaje claro y sencillo</a:t>
            </a:r>
          </a:p>
          <a:p>
            <a:pPr algn="just" eaLnBrk="1" hangingPunct="1"/>
            <a:r>
              <a:rPr lang="es-ES" sz="2000" dirty="0" smtClean="0"/>
              <a:t>No utilizar verbos mentalistas (creer, imaginar, pensar…)</a:t>
            </a:r>
          </a:p>
          <a:p>
            <a:pPr algn="just" eaLnBrk="1" hangingPunct="1"/>
            <a:r>
              <a:rPr lang="es-ES" sz="2000" dirty="0" smtClean="0"/>
              <a:t>Ser concretos con las preguntas: Por ejemplo: Enumera los cuatro tipos de…</a:t>
            </a:r>
          </a:p>
          <a:p>
            <a:pPr algn="just" eaLnBrk="1" hangingPunct="1"/>
            <a:r>
              <a:rPr lang="es-ES" sz="2000" dirty="0" smtClean="0"/>
              <a:t>Una orden por enunciado: Si se formulan tres preguntas seguidas dependientes entre sí, pueden no comprender la relación entre ellas y contestar en blanco</a:t>
            </a:r>
          </a:p>
          <a:p>
            <a:pPr algn="just" eaLnBrk="1" hangingPunct="1"/>
            <a:r>
              <a:rPr lang="es-ES" sz="2000" dirty="0" smtClean="0"/>
              <a:t>Incluir en las preguntas de examen los títulos exactos que se han presentado en los apuntes y/o libros</a:t>
            </a:r>
          </a:p>
          <a:p>
            <a:pPr algn="just" eaLnBrk="1" hangingPunct="1"/>
            <a:r>
              <a:rPr lang="es-ES" sz="2000" dirty="0" smtClean="0"/>
              <a:t>Utilizar preguntas cortas o de tipo test: minimizamos así los problemas de grafía y de expresión escrita </a:t>
            </a:r>
          </a:p>
          <a:p>
            <a:pPr algn="just" eaLnBrk="1" hangingPunct="1"/>
            <a:r>
              <a:rPr lang="es-ES" sz="2000" dirty="0" smtClean="0"/>
              <a:t>Evitar la petición de ejemplos de elaboración propia: sustituir las preguntas de ejemplificación por tareas de reconocimiento</a:t>
            </a:r>
          </a:p>
          <a:p>
            <a:pPr algn="just" eaLnBrk="1" hangingPunct="1">
              <a:lnSpc>
                <a:spcPct val="80000"/>
              </a:lnSpc>
              <a:buFontTx/>
              <a:buNone/>
            </a:pPr>
            <a:endParaRPr lang="es-ES" sz="2000" dirty="0" smtClean="0"/>
          </a:p>
          <a:p>
            <a:pPr algn="just" eaLnBrk="1" hangingPunct="1">
              <a:lnSpc>
                <a:spcPct val="80000"/>
              </a:lnSpc>
            </a:pPr>
            <a:endParaRPr lang="es-ES" sz="2000" dirty="0" smtClean="0"/>
          </a:p>
        </p:txBody>
      </p:sp>
    </p:spTree>
    <p:extLst>
      <p:ext uri="{BB962C8B-B14F-4D97-AF65-F5344CB8AC3E}">
        <p14:creationId xmlns="" xmlns:p14="http://schemas.microsoft.com/office/powerpoint/2010/main" val="698849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67544" y="764704"/>
            <a:ext cx="8001000" cy="5280248"/>
          </a:xfrm>
        </p:spPr>
        <p:style>
          <a:lnRef idx="2">
            <a:schemeClr val="dk1"/>
          </a:lnRef>
          <a:fillRef idx="1">
            <a:schemeClr val="lt1"/>
          </a:fillRef>
          <a:effectRef idx="0">
            <a:schemeClr val="dk1"/>
          </a:effectRef>
          <a:fontRef idx="minor">
            <a:schemeClr val="dk1"/>
          </a:fontRef>
        </p:style>
        <p:txBody>
          <a:bodyPr/>
          <a:lstStyle/>
          <a:p>
            <a:pPr algn="just" eaLnBrk="1" hangingPunct="1"/>
            <a:r>
              <a:rPr lang="es-ES" sz="2000" dirty="0" smtClean="0">
                <a:solidFill>
                  <a:schemeClr val="tx1"/>
                </a:solidFill>
              </a:rPr>
              <a:t>Al inicio del examen podemos acercarnos a preguntarle si tiene alguna duda y lo ha entendido todo. Podemos aprovechar para recordarles que si tienen alguna duda levanten la mano y nos acercamos.</a:t>
            </a:r>
          </a:p>
          <a:p>
            <a:pPr algn="just" eaLnBrk="1" hangingPunct="1"/>
            <a:r>
              <a:rPr lang="es-ES" sz="2000" dirty="0" smtClean="0">
                <a:solidFill>
                  <a:schemeClr val="tx1"/>
                </a:solidFill>
              </a:rPr>
              <a:t>Enseñar explícitamente al alumno como se hace una pregunta de desarrollo y entrenarle en ello: lo más fácil para ello es estructurar el contenido de las respuestas con pequeños apartados sobre las mismas, como si fuera un </a:t>
            </a:r>
            <a:r>
              <a:rPr lang="es-ES" sz="2000" dirty="0" err="1" smtClean="0">
                <a:solidFill>
                  <a:schemeClr val="tx1"/>
                </a:solidFill>
              </a:rPr>
              <a:t>guión</a:t>
            </a:r>
            <a:r>
              <a:rPr lang="es-ES" sz="2000" dirty="0" smtClean="0">
                <a:solidFill>
                  <a:schemeClr val="tx1"/>
                </a:solidFill>
              </a:rPr>
              <a:t> que ha de ir rellenando, para que poco a poco él vaya generando autónomamente la estructura  de la respuesta. </a:t>
            </a:r>
          </a:p>
          <a:p>
            <a:pPr algn="just" eaLnBrk="1" hangingPunct="1"/>
            <a:r>
              <a:rPr lang="es-ES" sz="2000" dirty="0" smtClean="0">
                <a:solidFill>
                  <a:schemeClr val="tx1"/>
                </a:solidFill>
              </a:rPr>
              <a:t>Dar más tiempo: a veces solo necesitan un poco más de tiempo para realizar sus procesos tranquilamente. Necesitan organizar el tiempo para responder a cada pregunta. Un reloj visible en el aula o avisos del profesor del tiempo.</a:t>
            </a:r>
          </a:p>
          <a:p>
            <a:pPr algn="just" eaLnBrk="1" hangingPunct="1"/>
            <a:r>
              <a:rPr lang="es-ES" sz="2000" dirty="0" smtClean="0">
                <a:solidFill>
                  <a:schemeClr val="tx1"/>
                </a:solidFill>
              </a:rPr>
              <a:t>Revisar el examen cuando lo entregan: Si hay preguntas en blanco le podemos preguntar la razón. Y revisar el examen posteriormente con el alumno para analizar los errores. Necesita que le enseñemos las alternativas adecuadas para la próxima ocasión</a:t>
            </a:r>
          </a:p>
          <a:p>
            <a:pPr algn="just" eaLnBrk="1" hangingPunct="1"/>
            <a:endParaRPr lang="es-ES" sz="2000" dirty="0" smtClean="0"/>
          </a:p>
          <a:p>
            <a:pPr algn="just" eaLnBrk="1" hangingPunct="1">
              <a:lnSpc>
                <a:spcPct val="90000"/>
              </a:lnSpc>
            </a:pPr>
            <a:endParaRPr lang="es-ES" sz="2800" dirty="0" smtClean="0"/>
          </a:p>
          <a:p>
            <a:pPr algn="just" eaLnBrk="1" hangingPunct="1">
              <a:lnSpc>
                <a:spcPct val="90000"/>
              </a:lnSpc>
            </a:pPr>
            <a:endParaRPr lang="es-ES" sz="2800" dirty="0" smtClean="0"/>
          </a:p>
        </p:txBody>
      </p:sp>
    </p:spTree>
    <p:extLst>
      <p:ext uri="{BB962C8B-B14F-4D97-AF65-F5344CB8AC3E}">
        <p14:creationId xmlns="" xmlns:p14="http://schemas.microsoft.com/office/powerpoint/2010/main" val="3477864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r>
              <a:rPr lang="es-ES" dirty="0" smtClean="0"/>
              <a:t>Lista de pasos: Examen</a:t>
            </a:r>
          </a:p>
        </p:txBody>
      </p:sp>
      <p:sp>
        <p:nvSpPr>
          <p:cNvPr id="12291" name="Rectangle 3"/>
          <p:cNvSpPr>
            <a:spLocks noGrp="1" noChangeArrowheads="1"/>
          </p:cNvSpPr>
          <p:nvPr>
            <p:ph type="body" idx="1"/>
          </p:nvPr>
        </p:nvSpPr>
        <p:spPr>
          <a:xfrm>
            <a:off x="457200" y="1524000"/>
            <a:ext cx="8229600" cy="4419600"/>
          </a:xfrm>
        </p:spPr>
        <p:style>
          <a:lnRef idx="2">
            <a:schemeClr val="dk1"/>
          </a:lnRef>
          <a:fillRef idx="1">
            <a:schemeClr val="lt1"/>
          </a:fillRef>
          <a:effectRef idx="0">
            <a:schemeClr val="dk1"/>
          </a:effectRef>
          <a:fontRef idx="minor">
            <a:schemeClr val="dk1"/>
          </a:fontRef>
        </p:style>
        <p:txBody>
          <a:bodyPr/>
          <a:lstStyle/>
          <a:p>
            <a:pPr marL="609600" indent="-609600" algn="ctr" eaLnBrk="1" hangingPunct="1">
              <a:buFontTx/>
              <a:buNone/>
            </a:pPr>
            <a:endParaRPr lang="es-ES" sz="800" dirty="0" smtClean="0"/>
          </a:p>
          <a:p>
            <a:pPr marL="609600" indent="-609600" eaLnBrk="1" hangingPunct="1">
              <a:buFontTx/>
              <a:buAutoNum type="arabicParenR"/>
            </a:pPr>
            <a:r>
              <a:rPr lang="es-ES" sz="2800" dirty="0" smtClean="0"/>
              <a:t>Leo todas las preguntas</a:t>
            </a:r>
          </a:p>
          <a:p>
            <a:pPr marL="609600" indent="-609600" eaLnBrk="1" hangingPunct="1">
              <a:buFontTx/>
              <a:buAutoNum type="arabicParenR"/>
            </a:pPr>
            <a:r>
              <a:rPr lang="es-ES" sz="2800" dirty="0" smtClean="0"/>
              <a:t>Pienso si tengo alguna duda y la pregunto</a:t>
            </a:r>
          </a:p>
          <a:p>
            <a:pPr marL="609600" indent="-609600" eaLnBrk="1" hangingPunct="1">
              <a:buFontTx/>
              <a:buAutoNum type="arabicParenR"/>
            </a:pPr>
            <a:r>
              <a:rPr lang="es-ES" sz="2800" dirty="0" smtClean="0"/>
              <a:t>Empiezo por la pregunta que me sé mejor</a:t>
            </a:r>
          </a:p>
          <a:p>
            <a:pPr marL="609600" indent="-609600" eaLnBrk="1" hangingPunct="1">
              <a:buFontTx/>
              <a:buAutoNum type="arabicParenR"/>
            </a:pPr>
            <a:r>
              <a:rPr lang="es-ES" sz="2800" dirty="0" smtClean="0"/>
              <a:t>Miro el reloj para ver cuánto tiempo me queda y cuantas preguntas</a:t>
            </a:r>
          </a:p>
          <a:p>
            <a:pPr marL="609600" indent="-609600" eaLnBrk="1" hangingPunct="1">
              <a:buFontTx/>
              <a:buAutoNum type="arabicParenR"/>
            </a:pPr>
            <a:r>
              <a:rPr lang="es-ES" sz="2800" dirty="0" smtClean="0"/>
              <a:t>Dejo la más difícil para el final</a:t>
            </a:r>
          </a:p>
          <a:p>
            <a:pPr marL="609600" indent="-609600" eaLnBrk="1" hangingPunct="1">
              <a:buFontTx/>
              <a:buAutoNum type="arabicParenR"/>
            </a:pPr>
            <a:r>
              <a:rPr lang="es-ES" sz="2800" dirty="0" smtClean="0"/>
              <a:t>Repaso el examen antes de entregarlo</a:t>
            </a:r>
          </a:p>
        </p:txBody>
      </p:sp>
    </p:spTree>
    <p:extLst>
      <p:ext uri="{BB962C8B-B14F-4D97-AF65-F5344CB8AC3E}">
        <p14:creationId xmlns="" xmlns:p14="http://schemas.microsoft.com/office/powerpoint/2010/main" val="2134102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533400"/>
            <a:ext cx="7772400" cy="1066800"/>
          </a:xfrm>
        </p:spPr>
        <p:style>
          <a:lnRef idx="2">
            <a:schemeClr val="dk1"/>
          </a:lnRef>
          <a:fillRef idx="1">
            <a:schemeClr val="lt1"/>
          </a:fillRef>
          <a:effectRef idx="0">
            <a:schemeClr val="dk1"/>
          </a:effectRef>
          <a:fontRef idx="minor">
            <a:schemeClr val="dk1"/>
          </a:fontRef>
        </p:style>
        <p:txBody>
          <a:bodyPr/>
          <a:lstStyle/>
          <a:p>
            <a:pPr eaLnBrk="1" hangingPunct="1"/>
            <a:r>
              <a:rPr lang="es-ES" sz="4000" dirty="0" smtClean="0"/>
              <a:t>Respecto a los deberes y trabajos</a:t>
            </a:r>
          </a:p>
        </p:txBody>
      </p:sp>
      <p:sp>
        <p:nvSpPr>
          <p:cNvPr id="13315" name="Rectangle 3"/>
          <p:cNvSpPr>
            <a:spLocks noGrp="1" noChangeArrowheads="1"/>
          </p:cNvSpPr>
          <p:nvPr>
            <p:ph type="subTitle" idx="1"/>
          </p:nvPr>
        </p:nvSpPr>
        <p:spPr>
          <a:xfrm>
            <a:off x="838200" y="2209800"/>
            <a:ext cx="7391400" cy="4419600"/>
          </a:xfrm>
        </p:spPr>
        <p:txBody>
          <a:bodyPr/>
          <a:lstStyle/>
          <a:p>
            <a:pPr eaLnBrk="1" hangingPunct="1"/>
            <a:r>
              <a:rPr lang="es-ES" smtClean="0"/>
              <a:t>	</a:t>
            </a:r>
          </a:p>
        </p:txBody>
      </p:sp>
      <p:sp>
        <p:nvSpPr>
          <p:cNvPr id="13316" name="Rectangle 4"/>
          <p:cNvSpPr>
            <a:spLocks noChangeArrowheads="1"/>
          </p:cNvSpPr>
          <p:nvPr/>
        </p:nvSpPr>
        <p:spPr bwMode="auto">
          <a:xfrm>
            <a:off x="3962400" y="2362200"/>
            <a:ext cx="4572000" cy="31242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r>
              <a:rPr lang="es-ES" sz="2400" dirty="0"/>
              <a:t> </a:t>
            </a:r>
          </a:p>
          <a:p>
            <a:pPr>
              <a:buFontTx/>
              <a:buChar char="•"/>
            </a:pPr>
            <a:r>
              <a:rPr lang="es-ES" sz="2400" dirty="0">
                <a:solidFill>
                  <a:schemeClr val="tx1"/>
                </a:solidFill>
              </a:rPr>
              <a:t> Reducir la carga de escritura</a:t>
            </a:r>
          </a:p>
          <a:p>
            <a:pPr>
              <a:buFontTx/>
              <a:buChar char="•"/>
            </a:pPr>
            <a:r>
              <a:rPr lang="es-ES" sz="2400" dirty="0">
                <a:solidFill>
                  <a:schemeClr val="tx1"/>
                </a:solidFill>
              </a:rPr>
              <a:t> Flexibilizar los   formatos  de </a:t>
            </a:r>
          </a:p>
          <a:p>
            <a:r>
              <a:rPr lang="es-ES" sz="2400" dirty="0">
                <a:solidFill>
                  <a:schemeClr val="tx1"/>
                </a:solidFill>
              </a:rPr>
              <a:t>  entrega</a:t>
            </a:r>
          </a:p>
          <a:p>
            <a:pPr>
              <a:buFontTx/>
              <a:buChar char="•"/>
            </a:pPr>
            <a:r>
              <a:rPr lang="es-ES" sz="2400" dirty="0">
                <a:solidFill>
                  <a:schemeClr val="tx1"/>
                </a:solidFill>
              </a:rPr>
              <a:t> Dividir los trabajos en pasos</a:t>
            </a:r>
          </a:p>
          <a:p>
            <a:pPr>
              <a:buFontTx/>
              <a:buChar char="•"/>
            </a:pPr>
            <a:r>
              <a:rPr lang="es-ES" sz="2400" dirty="0">
                <a:solidFill>
                  <a:schemeClr val="tx1"/>
                </a:solidFill>
              </a:rPr>
              <a:t> Escribir los trabajos y las </a:t>
            </a:r>
          </a:p>
          <a:p>
            <a:r>
              <a:rPr lang="es-ES" sz="2400" dirty="0">
                <a:solidFill>
                  <a:schemeClr val="tx1"/>
                </a:solidFill>
              </a:rPr>
              <a:t>  tareas en la pizarra para que</a:t>
            </a:r>
          </a:p>
          <a:p>
            <a:r>
              <a:rPr lang="es-ES" sz="2400" dirty="0">
                <a:solidFill>
                  <a:schemeClr val="tx1"/>
                </a:solidFill>
              </a:rPr>
              <a:t>  los anote con suficiente tiempo</a:t>
            </a:r>
          </a:p>
          <a:p>
            <a:endParaRPr lang="es-ES" dirty="0"/>
          </a:p>
          <a:p>
            <a:endParaRPr lang="es-ES" dirty="0"/>
          </a:p>
        </p:txBody>
      </p:sp>
      <p:sp>
        <p:nvSpPr>
          <p:cNvPr id="13317" name="Rectangle 5"/>
          <p:cNvSpPr>
            <a:spLocks noChangeArrowheads="1"/>
          </p:cNvSpPr>
          <p:nvPr/>
        </p:nvSpPr>
        <p:spPr bwMode="auto">
          <a:xfrm>
            <a:off x="685800" y="2590800"/>
            <a:ext cx="3124200" cy="21336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a:r>
              <a:rPr lang="es-ES" sz="2400" dirty="0"/>
              <a:t> Presentan dificultades </a:t>
            </a:r>
          </a:p>
          <a:p>
            <a:pPr algn="ctr"/>
            <a:r>
              <a:rPr lang="es-ES" sz="2400" dirty="0"/>
              <a:t>en la organización del</a:t>
            </a:r>
          </a:p>
          <a:p>
            <a:pPr algn="ctr"/>
            <a:r>
              <a:rPr lang="es-ES" sz="2400" dirty="0"/>
              <a:t> tiempo y de las tareas</a:t>
            </a:r>
            <a:r>
              <a:rPr lang="es-ES" dirty="0"/>
              <a:t>  </a:t>
            </a:r>
          </a:p>
        </p:txBody>
      </p:sp>
    </p:spTree>
    <p:extLst>
      <p:ext uri="{BB962C8B-B14F-4D97-AF65-F5344CB8AC3E}">
        <p14:creationId xmlns="" xmlns:p14="http://schemas.microsoft.com/office/powerpoint/2010/main" val="22938976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533400"/>
            <a:ext cx="3124200" cy="182880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t>Pautas para mejorar la atención</a:t>
            </a:r>
          </a:p>
        </p:txBody>
      </p:sp>
      <p:sp>
        <p:nvSpPr>
          <p:cNvPr id="14339" name="Rectangle 3"/>
          <p:cNvSpPr>
            <a:spLocks noGrp="1" noChangeArrowheads="1"/>
          </p:cNvSpPr>
          <p:nvPr>
            <p:ph type="subTitle" idx="1"/>
          </p:nvPr>
        </p:nvSpPr>
        <p:spPr>
          <a:xfrm>
            <a:off x="838200" y="2209800"/>
            <a:ext cx="7391400" cy="4419600"/>
          </a:xfrm>
        </p:spPr>
        <p:txBody>
          <a:bodyPr/>
          <a:lstStyle/>
          <a:p>
            <a:pPr eaLnBrk="1" hangingPunct="1"/>
            <a:endParaRPr lang="es-ES" smtClean="0"/>
          </a:p>
          <a:p>
            <a:pPr eaLnBrk="1" hangingPunct="1"/>
            <a:endParaRPr lang="es-ES" smtClean="0"/>
          </a:p>
        </p:txBody>
      </p:sp>
      <p:sp>
        <p:nvSpPr>
          <p:cNvPr id="14340" name="Rectangle 4"/>
          <p:cNvSpPr>
            <a:spLocks noChangeArrowheads="1"/>
          </p:cNvSpPr>
          <p:nvPr/>
        </p:nvSpPr>
        <p:spPr bwMode="auto">
          <a:xfrm>
            <a:off x="4211960" y="476672"/>
            <a:ext cx="4267200" cy="54102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buFontTx/>
              <a:buChar char="•"/>
            </a:pPr>
            <a:r>
              <a:rPr lang="es-ES" sz="1600" dirty="0">
                <a:solidFill>
                  <a:schemeClr val="tx1"/>
                </a:solidFill>
              </a:rPr>
              <a:t> Es recomendable que el alumno se sitúe en</a:t>
            </a:r>
          </a:p>
          <a:p>
            <a:r>
              <a:rPr lang="es-ES" sz="1600" dirty="0">
                <a:solidFill>
                  <a:schemeClr val="tx1"/>
                </a:solidFill>
              </a:rPr>
              <a:t>  las   filas    delanteras    para    favorecer su</a:t>
            </a:r>
          </a:p>
          <a:p>
            <a:r>
              <a:rPr lang="es-ES" sz="1600" dirty="0">
                <a:solidFill>
                  <a:schemeClr val="tx1"/>
                </a:solidFill>
              </a:rPr>
              <a:t>  atención y mejorar su comprensión. </a:t>
            </a:r>
          </a:p>
          <a:p>
            <a:pPr>
              <a:buFontTx/>
              <a:buChar char="•"/>
            </a:pPr>
            <a:r>
              <a:rPr lang="es-ES" sz="1600" dirty="0">
                <a:solidFill>
                  <a:schemeClr val="tx1"/>
                </a:solidFill>
              </a:rPr>
              <a:t> Para   un   alumno  con  asperger mirar</a:t>
            </a:r>
          </a:p>
          <a:p>
            <a:r>
              <a:rPr lang="es-ES" sz="1600" dirty="0">
                <a:solidFill>
                  <a:schemeClr val="tx1"/>
                </a:solidFill>
              </a:rPr>
              <a:t>  directamente a los ojos puede consumir</a:t>
            </a:r>
          </a:p>
          <a:p>
            <a:r>
              <a:rPr lang="es-ES" sz="1600" dirty="0">
                <a:solidFill>
                  <a:schemeClr val="tx1"/>
                </a:solidFill>
              </a:rPr>
              <a:t>   todos sus recursos atencionales</a:t>
            </a:r>
          </a:p>
          <a:p>
            <a:pPr>
              <a:buFontTx/>
              <a:buChar char="•"/>
            </a:pPr>
            <a:r>
              <a:rPr lang="es-ES" sz="1600" dirty="0">
                <a:solidFill>
                  <a:schemeClr val="tx1"/>
                </a:solidFill>
              </a:rPr>
              <a:t> Secuenciar el trabajo en tareas cortas</a:t>
            </a:r>
          </a:p>
          <a:p>
            <a:pPr>
              <a:buFontTx/>
              <a:buChar char="•"/>
            </a:pPr>
            <a:r>
              <a:rPr lang="es-ES" sz="1600" dirty="0">
                <a:solidFill>
                  <a:schemeClr val="tx1"/>
                </a:solidFill>
              </a:rPr>
              <a:t> Realizarle    llamadas   de        atención </a:t>
            </a:r>
          </a:p>
          <a:p>
            <a:r>
              <a:rPr lang="es-ES" sz="1600" dirty="0">
                <a:solidFill>
                  <a:schemeClr val="tx1"/>
                </a:solidFill>
              </a:rPr>
              <a:t>  cuando  veamos   que se ha perdido en</a:t>
            </a:r>
          </a:p>
          <a:p>
            <a:r>
              <a:rPr lang="es-ES" sz="1600" dirty="0">
                <a:solidFill>
                  <a:schemeClr val="tx1"/>
                </a:solidFill>
              </a:rPr>
              <a:t>  el desarrollo de la clase</a:t>
            </a:r>
          </a:p>
          <a:p>
            <a:pPr>
              <a:buFontTx/>
              <a:buChar char="•"/>
            </a:pPr>
            <a:r>
              <a:rPr lang="es-ES" sz="1600" dirty="0">
                <a:solidFill>
                  <a:schemeClr val="tx1"/>
                </a:solidFill>
              </a:rPr>
              <a:t> Utilizar    ayudas   visuales  para resaltar</a:t>
            </a:r>
          </a:p>
          <a:p>
            <a:r>
              <a:rPr lang="es-ES" sz="1600" dirty="0">
                <a:solidFill>
                  <a:schemeClr val="tx1"/>
                </a:solidFill>
              </a:rPr>
              <a:t>  los  elementos  más  importantes de una </a:t>
            </a:r>
          </a:p>
          <a:p>
            <a:r>
              <a:rPr lang="es-ES" sz="1600" dirty="0">
                <a:solidFill>
                  <a:schemeClr val="tx1"/>
                </a:solidFill>
              </a:rPr>
              <a:t>  explicación   y   presentar   un   esquema </a:t>
            </a:r>
          </a:p>
          <a:p>
            <a:r>
              <a:rPr lang="es-ES" sz="1600" dirty="0">
                <a:solidFill>
                  <a:schemeClr val="tx1"/>
                </a:solidFill>
              </a:rPr>
              <a:t>  previo   de  lo  que  se va a enseñar en la </a:t>
            </a:r>
          </a:p>
          <a:p>
            <a:r>
              <a:rPr lang="es-ES" sz="1600" dirty="0">
                <a:solidFill>
                  <a:schemeClr val="tx1"/>
                </a:solidFill>
              </a:rPr>
              <a:t>  clase ayudan a focalizar su atención </a:t>
            </a:r>
          </a:p>
          <a:p>
            <a:pPr>
              <a:buFontTx/>
              <a:buChar char="•"/>
            </a:pPr>
            <a:r>
              <a:rPr lang="es-ES" sz="1600" b="1" dirty="0">
                <a:solidFill>
                  <a:schemeClr val="tx1"/>
                </a:solidFill>
              </a:rPr>
              <a:t>Trucos</a:t>
            </a:r>
            <a:r>
              <a:rPr lang="es-ES" sz="1600" dirty="0">
                <a:solidFill>
                  <a:schemeClr val="tx1"/>
                </a:solidFill>
              </a:rPr>
              <a:t>: Utilizar sus temas de interés como</a:t>
            </a:r>
          </a:p>
          <a:p>
            <a:r>
              <a:rPr lang="es-ES" sz="1600" dirty="0">
                <a:solidFill>
                  <a:schemeClr val="tx1"/>
                </a:solidFill>
              </a:rPr>
              <a:t>  ejemplos motivadores para algunas </a:t>
            </a:r>
          </a:p>
          <a:p>
            <a:r>
              <a:rPr lang="es-ES" sz="1600" dirty="0">
                <a:solidFill>
                  <a:schemeClr val="tx1"/>
                </a:solidFill>
              </a:rPr>
              <a:t>  explicaciones complejas. Hacerle participar</a:t>
            </a:r>
          </a:p>
          <a:p>
            <a:r>
              <a:rPr lang="es-ES" sz="1600" dirty="0">
                <a:solidFill>
                  <a:schemeClr val="tx1"/>
                </a:solidFill>
              </a:rPr>
              <a:t>  con éxito en la clase…</a:t>
            </a:r>
          </a:p>
        </p:txBody>
      </p:sp>
      <p:sp>
        <p:nvSpPr>
          <p:cNvPr id="14341" name="Rectangle 5"/>
          <p:cNvSpPr>
            <a:spLocks noChangeArrowheads="1"/>
          </p:cNvSpPr>
          <p:nvPr/>
        </p:nvSpPr>
        <p:spPr bwMode="auto">
          <a:xfrm>
            <a:off x="762000" y="3048000"/>
            <a:ext cx="3200400" cy="3048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buFontTx/>
              <a:buChar char="•"/>
            </a:pPr>
            <a:r>
              <a:rPr lang="es-ES" dirty="0"/>
              <a:t> Presentan       dificultades </a:t>
            </a:r>
          </a:p>
          <a:p>
            <a:r>
              <a:rPr lang="es-ES" dirty="0"/>
              <a:t>  para mantener la atención,</a:t>
            </a:r>
          </a:p>
          <a:p>
            <a:r>
              <a:rPr lang="es-ES" dirty="0"/>
              <a:t>  para      inhibir    estímulos </a:t>
            </a:r>
          </a:p>
          <a:p>
            <a:r>
              <a:rPr lang="es-ES" dirty="0"/>
              <a:t>  irrelevantes </a:t>
            </a:r>
          </a:p>
          <a:p>
            <a:endParaRPr lang="es-ES" dirty="0"/>
          </a:p>
          <a:p>
            <a:pPr>
              <a:buFontTx/>
              <a:buChar char="•"/>
            </a:pPr>
            <a:r>
              <a:rPr lang="es-ES" dirty="0"/>
              <a:t> A veces puede parecer que</a:t>
            </a:r>
          </a:p>
          <a:p>
            <a:r>
              <a:rPr lang="es-ES" dirty="0"/>
              <a:t>  prestan    menos    atención</a:t>
            </a:r>
          </a:p>
          <a:p>
            <a:r>
              <a:rPr lang="es-ES" dirty="0"/>
              <a:t>  de la que están prestando </a:t>
            </a:r>
          </a:p>
          <a:p>
            <a:r>
              <a:rPr lang="es-ES" dirty="0"/>
              <a:t>  porque no nos miran</a:t>
            </a:r>
          </a:p>
        </p:txBody>
      </p:sp>
    </p:spTree>
    <p:extLst>
      <p:ext uri="{BB962C8B-B14F-4D97-AF65-F5344CB8AC3E}">
        <p14:creationId xmlns="" xmlns:p14="http://schemas.microsoft.com/office/powerpoint/2010/main" val="3724988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2" cstate="print"/>
          <a:srcRect l="13325" t="22906" r="13325" b="23000"/>
          <a:stretch/>
        </p:blipFill>
        <p:spPr>
          <a:xfrm>
            <a:off x="260070" y="620688"/>
            <a:ext cx="8623859" cy="5544616"/>
          </a:xfrm>
          <a:prstGeom prst="rect">
            <a:avLst/>
          </a:prstGeom>
        </p:spPr>
      </p:pic>
    </p:spTree>
    <p:extLst>
      <p:ext uri="{BB962C8B-B14F-4D97-AF65-F5344CB8AC3E}">
        <p14:creationId xmlns="" xmlns:p14="http://schemas.microsoft.com/office/powerpoint/2010/main" val="3104244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t>Facilitemos su comprensión del lenguaje</a:t>
            </a:r>
          </a:p>
        </p:txBody>
      </p:sp>
      <p:sp>
        <p:nvSpPr>
          <p:cNvPr id="21507" name="Rectangle 3"/>
          <p:cNvSpPr>
            <a:spLocks noGrp="1" noChangeArrowheads="1"/>
          </p:cNvSpPr>
          <p:nvPr>
            <p:ph type="body" idx="1"/>
          </p:nvPr>
        </p:nvSpPr>
        <p:spPr/>
        <p:txBody>
          <a:bodyPr/>
          <a:lstStyle/>
          <a:p>
            <a:pPr eaLnBrk="1" hangingPunct="1"/>
            <a:endParaRPr lang="es-ES" smtClean="0"/>
          </a:p>
          <a:p>
            <a:pPr eaLnBrk="1" hangingPunct="1"/>
            <a:endParaRPr lang="es-ES" smtClean="0"/>
          </a:p>
        </p:txBody>
      </p:sp>
      <p:sp>
        <p:nvSpPr>
          <p:cNvPr id="21508" name="Rectangle 4"/>
          <p:cNvSpPr>
            <a:spLocks noChangeArrowheads="1"/>
          </p:cNvSpPr>
          <p:nvPr/>
        </p:nvSpPr>
        <p:spPr bwMode="auto">
          <a:xfrm>
            <a:off x="457200" y="2133600"/>
            <a:ext cx="3200400" cy="3048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lgn="just">
              <a:buFontTx/>
              <a:buChar char="•"/>
            </a:pPr>
            <a:r>
              <a:rPr lang="es-ES" b="1" dirty="0"/>
              <a:t> Presentan     dificultades</a:t>
            </a:r>
          </a:p>
          <a:p>
            <a:pPr algn="just"/>
            <a:r>
              <a:rPr lang="es-ES" b="1" dirty="0"/>
              <a:t>  para integrar  y procesar</a:t>
            </a:r>
          </a:p>
          <a:p>
            <a:pPr algn="just"/>
            <a:r>
              <a:rPr lang="es-ES" b="1" dirty="0"/>
              <a:t>  la     información        que </a:t>
            </a:r>
          </a:p>
          <a:p>
            <a:pPr algn="just"/>
            <a:r>
              <a:rPr lang="es-ES" b="1" dirty="0"/>
              <a:t>  reciben,    sobretodo    si </a:t>
            </a:r>
          </a:p>
          <a:p>
            <a:pPr algn="just"/>
            <a:r>
              <a:rPr lang="es-ES" b="1" dirty="0"/>
              <a:t>  reciben   un        discurso </a:t>
            </a:r>
          </a:p>
          <a:p>
            <a:pPr algn="just"/>
            <a:r>
              <a:rPr lang="es-ES" b="1" dirty="0"/>
              <a:t>  constante</a:t>
            </a:r>
          </a:p>
          <a:p>
            <a:pPr algn="just"/>
            <a:endParaRPr lang="es-ES" b="1" dirty="0"/>
          </a:p>
          <a:p>
            <a:pPr algn="just">
              <a:buFontTx/>
              <a:buChar char="•"/>
            </a:pPr>
            <a:r>
              <a:rPr lang="es-ES" b="1" dirty="0"/>
              <a:t> Se  pierden en los detalles </a:t>
            </a:r>
          </a:p>
          <a:p>
            <a:pPr algn="just"/>
            <a:r>
              <a:rPr lang="es-ES" b="1" dirty="0"/>
              <a:t>  y les cuesta dar un sentido</a:t>
            </a:r>
          </a:p>
          <a:p>
            <a:pPr algn="just"/>
            <a:r>
              <a:rPr lang="es-ES" b="1" dirty="0"/>
              <a:t>  global a los contenidos</a:t>
            </a:r>
          </a:p>
        </p:txBody>
      </p:sp>
      <p:sp>
        <p:nvSpPr>
          <p:cNvPr id="21509" name="Rectangle 5"/>
          <p:cNvSpPr>
            <a:spLocks noChangeArrowheads="1"/>
          </p:cNvSpPr>
          <p:nvPr/>
        </p:nvSpPr>
        <p:spPr bwMode="auto">
          <a:xfrm>
            <a:off x="4495800" y="1905000"/>
            <a:ext cx="4343400" cy="47244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buFontTx/>
              <a:buChar char="•"/>
            </a:pPr>
            <a:r>
              <a:rPr lang="es-ES" b="1" dirty="0">
                <a:solidFill>
                  <a:schemeClr val="tx1"/>
                </a:solidFill>
              </a:rPr>
              <a:t> Utilizar frases cortas y sencillas</a:t>
            </a:r>
          </a:p>
          <a:p>
            <a:pPr>
              <a:buFontTx/>
              <a:buChar char="•"/>
            </a:pPr>
            <a:endParaRPr lang="es-ES" b="1" dirty="0">
              <a:solidFill>
                <a:schemeClr val="tx1"/>
              </a:solidFill>
            </a:endParaRPr>
          </a:p>
          <a:p>
            <a:pPr>
              <a:buFontTx/>
              <a:buChar char="•"/>
            </a:pPr>
            <a:r>
              <a:rPr lang="es-ES" b="1" dirty="0">
                <a:solidFill>
                  <a:schemeClr val="tx1"/>
                </a:solidFill>
              </a:rPr>
              <a:t> Darles órdenes breves y  claras: </a:t>
            </a:r>
          </a:p>
          <a:p>
            <a:r>
              <a:rPr lang="es-ES" b="1" dirty="0">
                <a:solidFill>
                  <a:schemeClr val="tx1"/>
                </a:solidFill>
              </a:rPr>
              <a:t>  en lugar de decirle “donde  esta tu </a:t>
            </a:r>
          </a:p>
          <a:p>
            <a:r>
              <a:rPr lang="es-ES" b="1" dirty="0">
                <a:solidFill>
                  <a:schemeClr val="tx1"/>
                </a:solidFill>
              </a:rPr>
              <a:t>  agenda? Decirle “X saca la agenda”</a:t>
            </a:r>
          </a:p>
          <a:p>
            <a:endParaRPr lang="es-ES" b="1" dirty="0">
              <a:solidFill>
                <a:schemeClr val="tx1"/>
              </a:solidFill>
            </a:endParaRPr>
          </a:p>
          <a:p>
            <a:pPr>
              <a:buFontTx/>
              <a:buChar char="•"/>
            </a:pPr>
            <a:r>
              <a:rPr lang="es-ES" b="1" dirty="0">
                <a:solidFill>
                  <a:schemeClr val="tx1"/>
                </a:solidFill>
              </a:rPr>
              <a:t> Cuando utilicemos ironías,  dobles </a:t>
            </a:r>
          </a:p>
          <a:p>
            <a:r>
              <a:rPr lang="es-ES" b="1" dirty="0">
                <a:solidFill>
                  <a:schemeClr val="tx1"/>
                </a:solidFill>
              </a:rPr>
              <a:t>  sentidos, </a:t>
            </a:r>
            <a:r>
              <a:rPr lang="es-ES" b="1" dirty="0" err="1">
                <a:solidFill>
                  <a:schemeClr val="tx1"/>
                </a:solidFill>
              </a:rPr>
              <a:t>etc</a:t>
            </a:r>
            <a:r>
              <a:rPr lang="es-ES" b="1" dirty="0">
                <a:solidFill>
                  <a:schemeClr val="tx1"/>
                </a:solidFill>
              </a:rPr>
              <a:t>, asegurarnos que nos </a:t>
            </a:r>
          </a:p>
          <a:p>
            <a:r>
              <a:rPr lang="es-ES" b="1" dirty="0">
                <a:solidFill>
                  <a:schemeClr val="tx1"/>
                </a:solidFill>
              </a:rPr>
              <a:t>  ha comprendido</a:t>
            </a:r>
          </a:p>
          <a:p>
            <a:r>
              <a:rPr lang="es-ES" b="1" dirty="0">
                <a:solidFill>
                  <a:schemeClr val="tx1"/>
                </a:solidFill>
              </a:rPr>
              <a:t> </a:t>
            </a:r>
          </a:p>
          <a:p>
            <a:pPr>
              <a:buFontTx/>
              <a:buChar char="•"/>
            </a:pPr>
            <a:r>
              <a:rPr lang="es-ES" b="1" dirty="0">
                <a:solidFill>
                  <a:schemeClr val="tx1"/>
                </a:solidFill>
              </a:rPr>
              <a:t> Utilizar apoyos visuales: imágenes,</a:t>
            </a:r>
          </a:p>
          <a:p>
            <a:r>
              <a:rPr lang="es-ES" b="1" dirty="0">
                <a:solidFill>
                  <a:schemeClr val="tx1"/>
                </a:solidFill>
              </a:rPr>
              <a:t>  esquemas, mapas   (además       de </a:t>
            </a:r>
          </a:p>
          <a:p>
            <a:r>
              <a:rPr lang="es-ES" b="1" dirty="0">
                <a:solidFill>
                  <a:schemeClr val="tx1"/>
                </a:solidFill>
              </a:rPr>
              <a:t>  facilitar la comprensión, facilitan la </a:t>
            </a:r>
          </a:p>
          <a:p>
            <a:r>
              <a:rPr lang="es-ES" b="1" dirty="0">
                <a:solidFill>
                  <a:schemeClr val="tx1"/>
                </a:solidFill>
              </a:rPr>
              <a:t>  expresión del lenguaje)</a:t>
            </a:r>
          </a:p>
        </p:txBody>
      </p:sp>
    </p:spTree>
    <p:extLst>
      <p:ext uri="{BB962C8B-B14F-4D97-AF65-F5344CB8AC3E}">
        <p14:creationId xmlns="" xmlns:p14="http://schemas.microsoft.com/office/powerpoint/2010/main" val="2063910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t>Tener en cuenta sus dificultades en la coordinación motora…</a:t>
            </a:r>
          </a:p>
        </p:txBody>
      </p:sp>
      <p:sp>
        <p:nvSpPr>
          <p:cNvPr id="22531" name="Rectangle 3"/>
          <p:cNvSpPr>
            <a:spLocks noGrp="1" noChangeArrowheads="1"/>
          </p:cNvSpPr>
          <p:nvPr>
            <p:ph type="body" idx="1"/>
          </p:nvPr>
        </p:nvSpPr>
        <p:spPr/>
        <p:txBody>
          <a:bodyPr/>
          <a:lstStyle/>
          <a:p>
            <a:pPr eaLnBrk="1" hangingPunct="1"/>
            <a:endParaRPr lang="es-ES" smtClean="0"/>
          </a:p>
          <a:p>
            <a:pPr eaLnBrk="1" hangingPunct="1"/>
            <a:endParaRPr lang="es-ES" smtClean="0"/>
          </a:p>
          <a:p>
            <a:pPr eaLnBrk="1" hangingPunct="1"/>
            <a:endParaRPr lang="es-ES" smtClean="0"/>
          </a:p>
          <a:p>
            <a:pPr algn="just" eaLnBrk="1" hangingPunct="1"/>
            <a:r>
              <a:rPr lang="es-ES" smtClean="0"/>
              <a:t> </a:t>
            </a:r>
          </a:p>
        </p:txBody>
      </p:sp>
      <p:sp>
        <p:nvSpPr>
          <p:cNvPr id="22532" name="Rectangle 6"/>
          <p:cNvSpPr>
            <a:spLocks noChangeArrowheads="1"/>
          </p:cNvSpPr>
          <p:nvPr/>
        </p:nvSpPr>
        <p:spPr bwMode="auto">
          <a:xfrm>
            <a:off x="276308" y="1600200"/>
            <a:ext cx="4860032" cy="494116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buFontTx/>
              <a:buChar char="•"/>
            </a:pPr>
            <a:r>
              <a:rPr lang="es-ES" dirty="0"/>
              <a:t> Una de las características que presentan la </a:t>
            </a:r>
          </a:p>
          <a:p>
            <a:r>
              <a:rPr lang="es-ES" dirty="0"/>
              <a:t>  mayoría  de  las  personas  con  SA  es una</a:t>
            </a:r>
          </a:p>
          <a:p>
            <a:r>
              <a:rPr lang="es-ES" dirty="0"/>
              <a:t>  alteración  en  la  motricidad  fina  y  en    la  </a:t>
            </a:r>
          </a:p>
          <a:p>
            <a:r>
              <a:rPr lang="es-ES" dirty="0"/>
              <a:t>  motricidad gruesa. </a:t>
            </a:r>
          </a:p>
          <a:p>
            <a:pPr>
              <a:buFontTx/>
              <a:buChar char="•"/>
            </a:pPr>
            <a:r>
              <a:rPr lang="es-ES" dirty="0"/>
              <a:t> Su  coordinación  general  es  más  costosa,</a:t>
            </a:r>
          </a:p>
          <a:p>
            <a:r>
              <a:rPr lang="es-ES" dirty="0"/>
              <a:t>  su  forma  de  andar  y  correr  tiene   sutiles </a:t>
            </a:r>
          </a:p>
          <a:p>
            <a:r>
              <a:rPr lang="es-ES" dirty="0"/>
              <a:t>  diferencias con  otros chicos de su edad. </a:t>
            </a:r>
          </a:p>
          <a:p>
            <a:pPr>
              <a:buFontTx/>
              <a:buChar char="•"/>
            </a:pPr>
            <a:r>
              <a:rPr lang="es-ES" dirty="0"/>
              <a:t> Se  manifiesta    en:  </a:t>
            </a:r>
            <a:r>
              <a:rPr lang="es-ES" b="1" dirty="0"/>
              <a:t>Tareas  de   motricidad</a:t>
            </a:r>
            <a:r>
              <a:rPr lang="es-ES" dirty="0"/>
              <a:t> </a:t>
            </a:r>
          </a:p>
          <a:p>
            <a:r>
              <a:rPr lang="es-ES" dirty="0"/>
              <a:t>  </a:t>
            </a:r>
            <a:r>
              <a:rPr lang="es-ES" b="1" dirty="0"/>
              <a:t>fina</a:t>
            </a:r>
            <a:r>
              <a:rPr lang="es-ES" dirty="0"/>
              <a:t>: tareas de autonomía personal (abrochar</a:t>
            </a:r>
          </a:p>
          <a:p>
            <a:r>
              <a:rPr lang="es-ES" dirty="0"/>
              <a:t>  botones, hacer nudos, manejar los cubiertos),</a:t>
            </a:r>
          </a:p>
          <a:p>
            <a:r>
              <a:rPr lang="es-ES" dirty="0"/>
              <a:t>  </a:t>
            </a:r>
            <a:r>
              <a:rPr lang="es-ES" dirty="0" err="1"/>
              <a:t>grafomotricidad</a:t>
            </a:r>
            <a:r>
              <a:rPr lang="es-ES" dirty="0"/>
              <a:t> (mala letra, excesiva presión</a:t>
            </a:r>
          </a:p>
          <a:p>
            <a:r>
              <a:rPr lang="es-ES" dirty="0"/>
              <a:t>  sobre el papel, limpieza y  orden    en    las  </a:t>
            </a:r>
          </a:p>
          <a:p>
            <a:r>
              <a:rPr lang="es-ES" dirty="0"/>
              <a:t>  presentaciones  a  mano, trabajos manuales) </a:t>
            </a:r>
          </a:p>
          <a:p>
            <a:r>
              <a:rPr lang="es-ES" dirty="0"/>
              <a:t>  </a:t>
            </a:r>
            <a:r>
              <a:rPr lang="es-ES" b="1" dirty="0"/>
              <a:t>Motricidad </a:t>
            </a:r>
            <a:r>
              <a:rPr lang="es-ES" b="1" dirty="0" err="1"/>
              <a:t>gruesa</a:t>
            </a:r>
            <a:r>
              <a:rPr lang="es-ES" dirty="0" err="1"/>
              <a:t>:se</a:t>
            </a:r>
            <a:r>
              <a:rPr lang="es-ES" dirty="0"/>
              <a:t> verá claramente en las</a:t>
            </a:r>
          </a:p>
          <a:p>
            <a:r>
              <a:rPr lang="es-ES" dirty="0"/>
              <a:t>  clases de Educación Física, y en la   relación  </a:t>
            </a:r>
          </a:p>
          <a:p>
            <a:r>
              <a:rPr lang="es-ES" dirty="0"/>
              <a:t>  con los iguales cuando esta se basa en los </a:t>
            </a:r>
          </a:p>
          <a:p>
            <a:r>
              <a:rPr lang="es-ES" dirty="0"/>
              <a:t>  juegos físicos, como el fútbol.</a:t>
            </a:r>
          </a:p>
        </p:txBody>
      </p:sp>
      <p:sp>
        <p:nvSpPr>
          <p:cNvPr id="22533" name="Rectangle 7"/>
          <p:cNvSpPr>
            <a:spLocks noChangeArrowheads="1"/>
          </p:cNvSpPr>
          <p:nvPr/>
        </p:nvSpPr>
        <p:spPr bwMode="auto">
          <a:xfrm>
            <a:off x="5317232" y="2600963"/>
            <a:ext cx="3550460" cy="252443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pPr>
              <a:buFontTx/>
              <a:buChar char="•"/>
            </a:pPr>
            <a:r>
              <a:rPr lang="es-ES" sz="2000" b="1" dirty="0">
                <a:solidFill>
                  <a:schemeClr val="tx1"/>
                </a:solidFill>
              </a:rPr>
              <a:t> Entender    y      aceptar     sus</a:t>
            </a:r>
          </a:p>
          <a:p>
            <a:r>
              <a:rPr lang="es-ES" sz="2000" b="1" dirty="0">
                <a:solidFill>
                  <a:schemeClr val="tx1"/>
                </a:solidFill>
              </a:rPr>
              <a:t>  limitaciones</a:t>
            </a:r>
          </a:p>
          <a:p>
            <a:pPr>
              <a:buFontTx/>
              <a:buChar char="•"/>
            </a:pPr>
            <a:r>
              <a:rPr lang="es-ES" sz="2000" b="1" dirty="0">
                <a:solidFill>
                  <a:schemeClr val="tx1"/>
                </a:solidFill>
              </a:rPr>
              <a:t> Reducir la carga de tareas  de </a:t>
            </a:r>
          </a:p>
          <a:p>
            <a:r>
              <a:rPr lang="es-ES" sz="2000" b="1" dirty="0">
                <a:solidFill>
                  <a:schemeClr val="tx1"/>
                </a:solidFill>
              </a:rPr>
              <a:t>  motricidad fina</a:t>
            </a:r>
          </a:p>
          <a:p>
            <a:pPr>
              <a:buFontTx/>
              <a:buChar char="•"/>
            </a:pPr>
            <a:r>
              <a:rPr lang="es-ES" sz="2000" b="1" dirty="0">
                <a:solidFill>
                  <a:schemeClr val="tx1"/>
                </a:solidFill>
              </a:rPr>
              <a:t> Permitir el uso de ordenadores</a:t>
            </a:r>
          </a:p>
          <a:p>
            <a:r>
              <a:rPr lang="es-ES" sz="2000" b="1" dirty="0">
                <a:solidFill>
                  <a:schemeClr val="tx1"/>
                </a:solidFill>
              </a:rPr>
              <a:t>  y  nuevas   tecnologías  para la </a:t>
            </a:r>
          </a:p>
          <a:p>
            <a:r>
              <a:rPr lang="es-ES" sz="2000" b="1" dirty="0">
                <a:solidFill>
                  <a:schemeClr val="tx1"/>
                </a:solidFill>
              </a:rPr>
              <a:t>  escritura y entrega de trabajos</a:t>
            </a:r>
          </a:p>
        </p:txBody>
      </p:sp>
    </p:spTree>
    <p:extLst>
      <p:ext uri="{BB962C8B-B14F-4D97-AF65-F5344CB8AC3E}">
        <p14:creationId xmlns="" xmlns:p14="http://schemas.microsoft.com/office/powerpoint/2010/main" val="3987181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solidFill>
                  <a:schemeClr val="tx1"/>
                </a:solidFill>
              </a:rPr>
              <a:t>Pautas generales para la clase de Educación Física:</a:t>
            </a:r>
          </a:p>
        </p:txBody>
      </p:sp>
      <p:sp>
        <p:nvSpPr>
          <p:cNvPr id="23555" name="Rectangle 3"/>
          <p:cNvSpPr>
            <a:spLocks noGrp="1" noChangeArrowheads="1"/>
          </p:cNvSpPr>
          <p:nvPr>
            <p:ph type="body" idx="1"/>
          </p:nvPr>
        </p:nvSpPr>
        <p:spPr>
          <a:xfrm>
            <a:off x="228600" y="1600200"/>
            <a:ext cx="8686800" cy="4648200"/>
          </a:xfrm>
        </p:spPr>
        <p:style>
          <a:lnRef idx="2">
            <a:schemeClr val="dk1"/>
          </a:lnRef>
          <a:fillRef idx="1">
            <a:schemeClr val="lt1"/>
          </a:fillRef>
          <a:effectRef idx="0">
            <a:schemeClr val="dk1"/>
          </a:effectRef>
          <a:fontRef idx="minor">
            <a:schemeClr val="dk1"/>
          </a:fontRef>
        </p:style>
        <p:txBody>
          <a:bodyPr/>
          <a:lstStyle/>
          <a:p>
            <a:pPr algn="just" eaLnBrk="1" hangingPunct="1"/>
            <a:r>
              <a:rPr lang="es-ES" sz="2000" dirty="0" smtClean="0"/>
              <a:t>Estructurar la clase y anticiparle lo que vamos a hacer </a:t>
            </a:r>
          </a:p>
          <a:p>
            <a:pPr algn="just" eaLnBrk="1" hangingPunct="1"/>
            <a:r>
              <a:rPr lang="es-ES" sz="2000" dirty="0" smtClean="0"/>
              <a:t>Explicar previamente las normas de cada  juego o deporte </a:t>
            </a:r>
          </a:p>
          <a:p>
            <a:pPr algn="just" eaLnBrk="1" hangingPunct="1"/>
            <a:r>
              <a:rPr lang="es-ES" sz="2000" dirty="0" smtClean="0"/>
              <a:t>Estar atentos a los posibles conflictos que surjan. Escuchar su versión. A veces se producen por una falta de comprensión de las normas o de lo que tienen que hacer</a:t>
            </a:r>
          </a:p>
          <a:p>
            <a:pPr algn="just" eaLnBrk="1" hangingPunct="1"/>
            <a:r>
              <a:rPr lang="es-ES" sz="2000" dirty="0" smtClean="0"/>
              <a:t>Ajustar las exigencias físicas a sus posibilidades</a:t>
            </a:r>
          </a:p>
          <a:p>
            <a:pPr algn="just" eaLnBrk="1" hangingPunct="1"/>
            <a:r>
              <a:rPr lang="es-ES" sz="2000" dirty="0" smtClean="0"/>
              <a:t>A la hora de formar grupos, asegurarse de que es el profesor el que asigna a cada alumno a un equipo determinado, evitando que sean los propios alumnos los que elijan libremente</a:t>
            </a:r>
          </a:p>
          <a:p>
            <a:pPr algn="just" eaLnBrk="1" hangingPunct="1"/>
            <a:r>
              <a:rPr lang="es-ES" sz="2000" dirty="0" smtClean="0"/>
              <a:t>Si se niegan a hacer alguna actividad siempre podemos darles alguna tarea o responsabilidad dentro de la misma, de manera que siga formando parte del grupo y del momento. Por ejemplo, encargarse del material</a:t>
            </a:r>
          </a:p>
          <a:p>
            <a:pPr algn="just" eaLnBrk="1" hangingPunct="1">
              <a:lnSpc>
                <a:spcPct val="90000"/>
              </a:lnSpc>
            </a:pPr>
            <a:endParaRPr lang="es-ES" sz="2400" dirty="0" smtClean="0"/>
          </a:p>
          <a:p>
            <a:pPr eaLnBrk="1" hangingPunct="1">
              <a:lnSpc>
                <a:spcPct val="90000"/>
              </a:lnSpc>
            </a:pPr>
            <a:endParaRPr lang="es-ES" sz="2400" dirty="0" smtClean="0"/>
          </a:p>
          <a:p>
            <a:pPr eaLnBrk="1" hangingPunct="1">
              <a:lnSpc>
                <a:spcPct val="90000"/>
              </a:lnSpc>
            </a:pPr>
            <a:endParaRPr lang="es-ES" sz="2400" dirty="0" smtClean="0"/>
          </a:p>
        </p:txBody>
      </p:sp>
    </p:spTree>
    <p:extLst>
      <p:ext uri="{BB962C8B-B14F-4D97-AF65-F5344CB8AC3E}">
        <p14:creationId xmlns="" xmlns:p14="http://schemas.microsoft.com/office/powerpoint/2010/main" val="1953154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3400" y="1066800"/>
            <a:ext cx="8229600" cy="5105400"/>
          </a:xfrm>
        </p:spPr>
        <p:style>
          <a:lnRef idx="2">
            <a:schemeClr val="dk1"/>
          </a:lnRef>
          <a:fillRef idx="1">
            <a:schemeClr val="lt1"/>
          </a:fillRef>
          <a:effectRef idx="0">
            <a:schemeClr val="dk1"/>
          </a:effectRef>
          <a:fontRef idx="minor">
            <a:schemeClr val="dk1"/>
          </a:fontRef>
        </p:style>
        <p:txBody>
          <a:bodyPr/>
          <a:lstStyle/>
          <a:p>
            <a:pPr algn="just" eaLnBrk="1" hangingPunct="1"/>
            <a:r>
              <a:rPr lang="es-ES" sz="2000" dirty="0" smtClean="0"/>
              <a:t>Asegurar un rincón de “relajación” al que el alumno pueda acudir en el caso de sentirse desbordado </a:t>
            </a:r>
          </a:p>
          <a:p>
            <a:pPr algn="just" eaLnBrk="1" hangingPunct="1"/>
            <a:r>
              <a:rPr lang="es-ES" sz="2000" dirty="0" smtClean="0"/>
              <a:t>Permitirle un “tiempo extra” al final de la clase tanto para cambiarse de ropa como para recuperarse físicamente</a:t>
            </a:r>
          </a:p>
          <a:p>
            <a:pPr algn="just" eaLnBrk="1" hangingPunct="1"/>
            <a:r>
              <a:rPr lang="es-ES" sz="2000" dirty="0" smtClean="0"/>
              <a:t>Facilitar alguna tarea / responsabilidad alternativa para algunas actividades excesivamente complicadas</a:t>
            </a:r>
          </a:p>
          <a:p>
            <a:pPr algn="just" eaLnBrk="1" hangingPunct="1"/>
            <a:r>
              <a:rPr lang="es-ES" sz="2000" dirty="0" smtClean="0"/>
              <a:t>Usar apoyos visuales tanto para anticipar las actividades como para explicar las normas de algunos juegos y deportes</a:t>
            </a:r>
          </a:p>
          <a:p>
            <a:pPr algn="just" eaLnBrk="1" hangingPunct="1"/>
            <a:r>
              <a:rPr lang="es-ES" sz="2000" dirty="0" smtClean="0"/>
              <a:t>Emplear “listas de comprobación del material” que ayuden al alumno con AAF a ganar autonomía y responsabilidad en relación a su equipo deportivo</a:t>
            </a:r>
          </a:p>
          <a:p>
            <a:pPr algn="just" eaLnBrk="1" hangingPunct="1"/>
            <a:r>
              <a:rPr lang="es-ES" sz="2000" dirty="0" smtClean="0"/>
              <a:t>Motivar más el esfuerzo que el resultado. Considerar su evolución en relación a su esfuerzo y motivación sin compararles con el rendimiento de sus compañeros</a:t>
            </a:r>
          </a:p>
        </p:txBody>
      </p:sp>
    </p:spTree>
    <p:extLst>
      <p:ext uri="{BB962C8B-B14F-4D97-AF65-F5344CB8AC3E}">
        <p14:creationId xmlns="" xmlns:p14="http://schemas.microsoft.com/office/powerpoint/2010/main" val="1091683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15350" t="33192" r="13775" b="17785"/>
          <a:stretch/>
        </p:blipFill>
        <p:spPr>
          <a:xfrm>
            <a:off x="395536" y="764704"/>
            <a:ext cx="8332351" cy="475252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 xmlns:p14="http://schemas.microsoft.com/office/powerpoint/2010/main" val="36257148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0" y="2286000"/>
            <a:ext cx="2819400" cy="1219200"/>
          </a:xfrm>
        </p:spPr>
        <p:txBody>
          <a:bodyPr>
            <a:normAutofit fontScale="90000"/>
          </a:bodyPr>
          <a:lstStyle/>
          <a:p>
            <a:pPr eaLnBrk="1" hangingPunct="1"/>
            <a:r>
              <a:rPr lang="es-ES" sz="4000" smtClean="0"/>
              <a:t> Normas </a:t>
            </a:r>
            <a:br>
              <a:rPr lang="es-ES" sz="4000" smtClean="0"/>
            </a:br>
            <a:r>
              <a:rPr lang="es-ES" sz="4000" smtClean="0"/>
              <a:t>y  </a:t>
            </a:r>
            <a:br>
              <a:rPr lang="es-ES" sz="4000" smtClean="0"/>
            </a:br>
            <a:r>
              <a:rPr lang="es-ES" sz="4000" smtClean="0"/>
              <a:t>Rutinas</a:t>
            </a:r>
          </a:p>
        </p:txBody>
      </p:sp>
      <p:sp>
        <p:nvSpPr>
          <p:cNvPr id="16387" name="Rectangle 5"/>
          <p:cNvSpPr>
            <a:spLocks noChangeArrowheads="1"/>
          </p:cNvSpPr>
          <p:nvPr/>
        </p:nvSpPr>
        <p:spPr bwMode="auto">
          <a:xfrm>
            <a:off x="152400" y="304800"/>
            <a:ext cx="2895600" cy="3048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r>
              <a:rPr lang="es-ES" dirty="0"/>
              <a:t>Les    resulta   más     fácil</a:t>
            </a:r>
          </a:p>
          <a:p>
            <a:r>
              <a:rPr lang="es-ES" dirty="0"/>
              <a:t>comprender y aprender las</a:t>
            </a:r>
          </a:p>
          <a:p>
            <a:r>
              <a:rPr lang="es-ES" dirty="0"/>
              <a:t>normas sociales,   si se les </a:t>
            </a:r>
          </a:p>
          <a:p>
            <a:r>
              <a:rPr lang="es-ES" dirty="0"/>
              <a:t>explican de forma detallada</a:t>
            </a:r>
          </a:p>
          <a:p>
            <a:r>
              <a:rPr lang="es-ES" dirty="0"/>
              <a:t>(situaciones,       contextos, </a:t>
            </a:r>
          </a:p>
          <a:p>
            <a:r>
              <a:rPr lang="es-ES" dirty="0"/>
              <a:t>personas)  y  se    refuerza</a:t>
            </a:r>
          </a:p>
          <a:p>
            <a:r>
              <a:rPr lang="es-ES" dirty="0"/>
              <a:t>de     </a:t>
            </a:r>
            <a:r>
              <a:rPr lang="es-ES" b="1" dirty="0"/>
              <a:t>forma   positiva</a:t>
            </a:r>
            <a:r>
              <a:rPr lang="es-ES" dirty="0"/>
              <a:t>    el </a:t>
            </a:r>
          </a:p>
          <a:p>
            <a:r>
              <a:rPr lang="es-ES" dirty="0"/>
              <a:t>aprendizaje de las mismas</a:t>
            </a:r>
          </a:p>
        </p:txBody>
      </p:sp>
      <p:sp>
        <p:nvSpPr>
          <p:cNvPr id="16388" name="Rectangle 6"/>
          <p:cNvSpPr>
            <a:spLocks noChangeArrowheads="1"/>
          </p:cNvSpPr>
          <p:nvPr/>
        </p:nvSpPr>
        <p:spPr bwMode="auto">
          <a:xfrm>
            <a:off x="304800" y="3581400"/>
            <a:ext cx="3048000" cy="3048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r>
              <a:rPr lang="es-ES" dirty="0"/>
              <a:t>Cuando  hay un cambio en</a:t>
            </a:r>
          </a:p>
          <a:p>
            <a:r>
              <a:rPr lang="es-ES" dirty="0"/>
              <a:t>los planes o los profesores, </a:t>
            </a:r>
          </a:p>
          <a:p>
            <a:r>
              <a:rPr lang="es-ES" dirty="0"/>
              <a:t>se  sienten  mal  y  pueden </a:t>
            </a:r>
          </a:p>
          <a:p>
            <a:r>
              <a:rPr lang="es-ES" dirty="0"/>
              <a:t>tener  reacciones   que   no </a:t>
            </a:r>
          </a:p>
          <a:p>
            <a:r>
              <a:rPr lang="es-ES" dirty="0"/>
              <a:t>comprendemos: enfados, </a:t>
            </a:r>
          </a:p>
          <a:p>
            <a:r>
              <a:rPr lang="es-ES" dirty="0"/>
              <a:t>actitud desafiante.   </a:t>
            </a:r>
          </a:p>
          <a:p>
            <a:r>
              <a:rPr lang="es-ES" dirty="0"/>
              <a:t>Por   esto    es necesario   </a:t>
            </a:r>
          </a:p>
          <a:p>
            <a:r>
              <a:rPr lang="es-ES" b="1" dirty="0"/>
              <a:t>adelantar   los cambios</a:t>
            </a:r>
            <a:r>
              <a:rPr lang="es-ES" dirty="0"/>
              <a:t>,   </a:t>
            </a:r>
          </a:p>
          <a:p>
            <a:r>
              <a:rPr lang="es-ES" dirty="0"/>
              <a:t>aunque  puedan no resultar </a:t>
            </a:r>
          </a:p>
          <a:p>
            <a:r>
              <a:rPr lang="es-ES" dirty="0"/>
              <a:t>Importantes para el resto de </a:t>
            </a:r>
          </a:p>
          <a:p>
            <a:r>
              <a:rPr lang="es-ES" dirty="0"/>
              <a:t>los alumnos</a:t>
            </a:r>
          </a:p>
        </p:txBody>
      </p:sp>
      <p:sp>
        <p:nvSpPr>
          <p:cNvPr id="16389" name="Rectangle 7"/>
          <p:cNvSpPr>
            <a:spLocks noChangeArrowheads="1"/>
          </p:cNvSpPr>
          <p:nvPr/>
        </p:nvSpPr>
        <p:spPr bwMode="auto">
          <a:xfrm>
            <a:off x="5791200" y="3595430"/>
            <a:ext cx="3048000" cy="3048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r>
              <a:rPr lang="es-ES" dirty="0">
                <a:solidFill>
                  <a:schemeClr val="tx1"/>
                </a:solidFill>
              </a:rPr>
              <a:t>Les gusta repetir actividades,</a:t>
            </a:r>
          </a:p>
          <a:p>
            <a:r>
              <a:rPr lang="es-ES" dirty="0">
                <a:solidFill>
                  <a:schemeClr val="tx1"/>
                </a:solidFill>
              </a:rPr>
              <a:t>siguiendo   un mismo  orden,</a:t>
            </a:r>
          </a:p>
          <a:p>
            <a:r>
              <a:rPr lang="es-ES" dirty="0">
                <a:solidFill>
                  <a:schemeClr val="tx1"/>
                </a:solidFill>
              </a:rPr>
              <a:t>de una misma forma. </a:t>
            </a:r>
          </a:p>
          <a:p>
            <a:r>
              <a:rPr lang="es-ES" dirty="0">
                <a:solidFill>
                  <a:schemeClr val="tx1"/>
                </a:solidFill>
              </a:rPr>
              <a:t>En  muchas   ocasiones   se</a:t>
            </a:r>
          </a:p>
          <a:p>
            <a:r>
              <a:rPr lang="es-ES" dirty="0">
                <a:solidFill>
                  <a:schemeClr val="tx1"/>
                </a:solidFill>
              </a:rPr>
              <a:t>pueden   aprovechar  y </a:t>
            </a:r>
            <a:r>
              <a:rPr lang="es-ES" b="1" dirty="0">
                <a:solidFill>
                  <a:schemeClr val="tx1"/>
                </a:solidFill>
              </a:rPr>
              <a:t>si no</a:t>
            </a:r>
          </a:p>
          <a:p>
            <a:r>
              <a:rPr lang="es-ES" b="1" dirty="0">
                <a:solidFill>
                  <a:schemeClr val="tx1"/>
                </a:solidFill>
              </a:rPr>
              <a:t>son  disruptivas  es   mejor</a:t>
            </a:r>
          </a:p>
          <a:p>
            <a:r>
              <a:rPr lang="es-ES" b="1" dirty="0">
                <a:solidFill>
                  <a:schemeClr val="tx1"/>
                </a:solidFill>
              </a:rPr>
              <a:t>que sean permitidas.</a:t>
            </a:r>
          </a:p>
        </p:txBody>
      </p:sp>
      <p:sp>
        <p:nvSpPr>
          <p:cNvPr id="16390" name="Rectangle 8"/>
          <p:cNvSpPr>
            <a:spLocks noChangeArrowheads="1"/>
          </p:cNvSpPr>
          <p:nvPr/>
        </p:nvSpPr>
        <p:spPr bwMode="auto">
          <a:xfrm>
            <a:off x="6096000" y="228600"/>
            <a:ext cx="2819400" cy="30480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s-ES" dirty="0">
              <a:solidFill>
                <a:schemeClr val="bg1"/>
              </a:solidFill>
            </a:endParaRPr>
          </a:p>
          <a:p>
            <a:r>
              <a:rPr lang="es-ES" dirty="0"/>
              <a:t>A veces no saben cómo </a:t>
            </a:r>
          </a:p>
          <a:p>
            <a:r>
              <a:rPr lang="es-ES" dirty="0"/>
              <a:t>saludar,   pedir     ayuda, </a:t>
            </a:r>
          </a:p>
          <a:p>
            <a:r>
              <a:rPr lang="es-ES" dirty="0"/>
              <a:t>pedir     turno    en      las </a:t>
            </a:r>
          </a:p>
          <a:p>
            <a:r>
              <a:rPr lang="es-ES" dirty="0"/>
              <a:t>conversaciones,   decir o </a:t>
            </a:r>
          </a:p>
          <a:p>
            <a:r>
              <a:rPr lang="es-ES" dirty="0"/>
              <a:t>responder a un halago. </a:t>
            </a:r>
          </a:p>
          <a:p>
            <a:r>
              <a:rPr lang="es-ES" b="1" dirty="0"/>
              <a:t>Explicar  con claridad  y </a:t>
            </a:r>
          </a:p>
          <a:p>
            <a:r>
              <a:rPr lang="es-ES" b="1" dirty="0"/>
              <a:t>serenidad por qué no es </a:t>
            </a:r>
          </a:p>
          <a:p>
            <a:r>
              <a:rPr lang="es-ES" b="1" dirty="0"/>
              <a:t>correcto lo que  hacen y </a:t>
            </a:r>
          </a:p>
          <a:p>
            <a:r>
              <a:rPr lang="es-ES" b="1" dirty="0"/>
              <a:t>qué  es  lo adecuado les </a:t>
            </a:r>
          </a:p>
          <a:p>
            <a:r>
              <a:rPr lang="es-ES" b="1" dirty="0"/>
              <a:t>ayuda</a:t>
            </a:r>
          </a:p>
        </p:txBody>
      </p:sp>
    </p:spTree>
    <p:extLst>
      <p:ext uri="{BB962C8B-B14F-4D97-AF65-F5344CB8AC3E}">
        <p14:creationId xmlns="" xmlns:p14="http://schemas.microsoft.com/office/powerpoint/2010/main" val="11836567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50838" y="1152525"/>
            <a:ext cx="8750300" cy="5400675"/>
          </a:xfrm>
        </p:spPr>
        <p:txBody>
          <a:bodyPr>
            <a:normAutofit/>
          </a:bodyPr>
          <a:lstStyle/>
          <a:p>
            <a:pPr algn="just" eaLnBrk="1" hangingPunct="1">
              <a:lnSpc>
                <a:spcPct val="120000"/>
              </a:lnSpc>
              <a:buFont typeface="Arial" pitchFamily="34" charset="0"/>
              <a:buChar char="•"/>
              <a:defRPr/>
            </a:pPr>
            <a:r>
              <a:rPr lang="es-ES_tradnl" sz="2000" dirty="0" smtClean="0"/>
              <a:t>Estructurar el ambiente y las actividades de modo que sean comprensibles al sujeto</a:t>
            </a:r>
          </a:p>
          <a:p>
            <a:pPr marL="827532" lvl="2" indent="-342900" algn="just" eaLnBrk="1" hangingPunct="1">
              <a:lnSpc>
                <a:spcPct val="120000"/>
              </a:lnSpc>
              <a:buFontTx/>
              <a:buChar char="-"/>
              <a:defRPr/>
            </a:pPr>
            <a:r>
              <a:rPr lang="es-ES_tradnl" sz="2000" dirty="0" smtClean="0"/>
              <a:t>Estructura física</a:t>
            </a:r>
          </a:p>
          <a:p>
            <a:pPr marL="827532" lvl="2" indent="-342900" algn="just" eaLnBrk="1" hangingPunct="1">
              <a:lnSpc>
                <a:spcPct val="120000"/>
              </a:lnSpc>
              <a:buFontTx/>
              <a:buChar char="-"/>
              <a:defRPr/>
            </a:pPr>
            <a:r>
              <a:rPr lang="es-ES_tradnl" sz="2000" dirty="0" smtClean="0"/>
              <a:t>Organizar y comunicar la secuencia de eventos del día</a:t>
            </a:r>
          </a:p>
          <a:p>
            <a:pPr marL="827532" lvl="2" indent="-342900" algn="just" eaLnBrk="1" hangingPunct="1">
              <a:lnSpc>
                <a:spcPct val="120000"/>
              </a:lnSpc>
              <a:buFontTx/>
              <a:buChar char="-"/>
              <a:defRPr/>
            </a:pPr>
            <a:r>
              <a:rPr lang="es-ES_tradnl" sz="2000" dirty="0" smtClean="0"/>
              <a:t>Organización de tareas individuales utilizando medios visuales</a:t>
            </a:r>
          </a:p>
          <a:p>
            <a:pPr marL="827532" lvl="2" indent="-342900" algn="just" eaLnBrk="1" hangingPunct="1">
              <a:lnSpc>
                <a:spcPct val="120000"/>
              </a:lnSpc>
              <a:buFontTx/>
              <a:buChar char="-"/>
              <a:defRPr/>
            </a:pPr>
            <a:r>
              <a:rPr lang="es-ES_tradnl" sz="2000" dirty="0" smtClean="0"/>
              <a:t>Unir tareas individuales en una secuencia de actividades</a:t>
            </a:r>
            <a:endParaRPr lang="es-ES_tradnl" sz="2000" dirty="0"/>
          </a:p>
          <a:p>
            <a:pPr algn="just" eaLnBrk="1" hangingPunct="1">
              <a:lnSpc>
                <a:spcPct val="120000"/>
              </a:lnSpc>
              <a:buFont typeface="Arial" pitchFamily="34" charset="0"/>
              <a:buChar char="•"/>
              <a:defRPr/>
            </a:pPr>
            <a:r>
              <a:rPr lang="es-ES_tradnl" sz="2000" dirty="0" smtClean="0"/>
              <a:t>Utilizar los puntos fuertes relativos en habilidades visuales y su interés en detalles visuales para sus habilidades más débiles</a:t>
            </a:r>
          </a:p>
          <a:p>
            <a:pPr algn="just" eaLnBrk="1" hangingPunct="1">
              <a:lnSpc>
                <a:spcPct val="120000"/>
              </a:lnSpc>
              <a:buFont typeface="Arial" pitchFamily="34" charset="0"/>
              <a:buChar char="•"/>
              <a:defRPr/>
            </a:pPr>
            <a:r>
              <a:rPr lang="es-ES_tradnl" sz="2000" dirty="0" smtClean="0"/>
              <a:t>Utilizar intereses especiales para implicarles en el aprendizaje</a:t>
            </a:r>
          </a:p>
          <a:p>
            <a:pPr algn="just" eaLnBrk="1" hangingPunct="1">
              <a:lnSpc>
                <a:spcPct val="120000"/>
              </a:lnSpc>
              <a:buFont typeface="Arial" pitchFamily="34" charset="0"/>
              <a:buChar char="•"/>
              <a:defRPr/>
            </a:pPr>
            <a:r>
              <a:rPr lang="es-ES_tradnl" sz="2000" dirty="0"/>
              <a:t>Apoyar la iniciativa en la comunicación significativa</a:t>
            </a:r>
            <a:endParaRPr lang="es-ES_tradnl" sz="2000" dirty="0" smtClean="0"/>
          </a:p>
          <a:p>
            <a:pPr marL="0" indent="0" algn="just" eaLnBrk="1" hangingPunct="1">
              <a:buClrTx/>
              <a:buSz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s-ES_tradnl" dirty="0" smtClean="0"/>
          </a:p>
          <a:p>
            <a:pPr marL="514350" indent="-514350" algn="just" eaLnBrk="1" hangingPunct="1">
              <a:buFont typeface="Times New Roman" pitchFamily="18" charset="0"/>
              <a:buAutoNum type="arabicPeriod"/>
              <a:defRPr/>
            </a:pPr>
            <a:endParaRPr lang="es-ES_tradnl" dirty="0" smtClean="0"/>
          </a:p>
        </p:txBody>
      </p:sp>
      <p:sp>
        <p:nvSpPr>
          <p:cNvPr id="18435" name="Rectangle 8"/>
          <p:cNvSpPr>
            <a:spLocks noChangeArrowheads="1"/>
          </p:cNvSpPr>
          <p:nvPr/>
        </p:nvSpPr>
        <p:spPr bwMode="auto">
          <a:xfrm>
            <a:off x="611188" y="0"/>
            <a:ext cx="8229600" cy="1143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defTabSz="914400">
              <a:buClrTx/>
              <a:buSzTx/>
              <a:buFontTx/>
              <a:buNone/>
            </a:pPr>
            <a:r>
              <a:rPr lang="es-ES_tradnl" altLang="es-ES" sz="4000" b="1" dirty="0">
                <a:latin typeface="Arial Narrow" pitchFamily="34" charset="0"/>
              </a:rPr>
              <a:t>MÉTODO TEACCH</a:t>
            </a:r>
          </a:p>
          <a:p>
            <a:pPr algn="ctr" defTabSz="914400">
              <a:buClrTx/>
              <a:buSzTx/>
              <a:buFontTx/>
              <a:buNone/>
            </a:pPr>
            <a:r>
              <a:rPr lang="es-ES_tradnl" altLang="es-ES" sz="4000" b="1" dirty="0">
                <a:latin typeface="Arial Narrow" pitchFamily="34" charset="0"/>
              </a:rPr>
              <a:t> E. </a:t>
            </a:r>
            <a:r>
              <a:rPr lang="es-ES_tradnl" altLang="es-ES" sz="4000" b="1" dirty="0" err="1">
                <a:latin typeface="Arial Narrow" pitchFamily="34" charset="0"/>
              </a:rPr>
              <a:t>Schopler</a:t>
            </a:r>
            <a:r>
              <a:rPr lang="es-ES_tradnl" altLang="es-ES" sz="4000" b="1" dirty="0">
                <a:latin typeface="Arial Narrow" pitchFamily="34" charset="0"/>
              </a:rPr>
              <a:t> (1972)</a:t>
            </a:r>
            <a:endParaRPr lang="es-ES" altLang="es-ES" sz="4000" b="1" dirty="0">
              <a:latin typeface="Arial Narrow" pitchFamily="34" charset="0"/>
            </a:endParaRPr>
          </a:p>
        </p:txBody>
      </p:sp>
    </p:spTree>
    <p:extLst>
      <p:ext uri="{BB962C8B-B14F-4D97-AF65-F5344CB8AC3E}">
        <p14:creationId xmlns="" xmlns:p14="http://schemas.microsoft.com/office/powerpoint/2010/main" val="2793773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l="-7912" r="-6953"/>
          <a:stretch>
            <a:fillRect/>
          </a:stretch>
        </p:blipFill>
        <p:spPr bwMode="auto">
          <a:xfrm rot="21121941">
            <a:off x="-61913" y="611188"/>
            <a:ext cx="8424863" cy="4968875"/>
          </a:xfrm>
          <a:prstGeom prst="rect">
            <a:avLst/>
          </a:prstGeom>
          <a:noFill/>
          <a:ln>
            <a:noFill/>
          </a:ln>
          <a:effectLst/>
          <a:extLst>
            <a:ext uri="{909E8E84-426E-40DD-AFC4-6F175D3DCCD1}">
              <a14:hiddenFill xmlns="" xmlns:a14="http://schemas.microsoft.com/office/drawing/2010/main">
                <a:blipFill dpi="0" rotWithShape="0">
                  <a:blip/>
                  <a:srcRect l="-7912" r="-6953"/>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062501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611188" y="0"/>
            <a:ext cx="8229600" cy="1143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defTabSz="914400">
              <a:buClrTx/>
              <a:buSzTx/>
              <a:buFontTx/>
              <a:buNone/>
            </a:pPr>
            <a:r>
              <a:rPr lang="es-ES" altLang="es-ES" sz="4000" b="1" dirty="0" smtClean="0">
                <a:latin typeface="Arial Narrow" pitchFamily="34" charset="0"/>
              </a:rPr>
              <a:t>Estructura física</a:t>
            </a:r>
            <a:endParaRPr lang="es-ES" altLang="es-ES" sz="4000" b="1" dirty="0">
              <a:latin typeface="Arial Narrow" pitchFamily="34" charset="0"/>
            </a:endParaRPr>
          </a:p>
        </p:txBody>
      </p:sp>
      <p:sp>
        <p:nvSpPr>
          <p:cNvPr id="20483" name="Rectangle 8"/>
          <p:cNvSpPr>
            <a:spLocks noChangeArrowheads="1"/>
          </p:cNvSpPr>
          <p:nvPr/>
        </p:nvSpPr>
        <p:spPr bwMode="auto">
          <a:xfrm>
            <a:off x="612775" y="1173163"/>
            <a:ext cx="8532813" cy="4919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p>
            <a:pPr marL="341313" indent="-341313">
              <a:spcBef>
                <a:spcPts val="8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 altLang="es-ES" sz="2400">
                <a:solidFill>
                  <a:srgbClr val="000000"/>
                </a:solidFill>
                <a:latin typeface="Arial Narrow" pitchFamily="34" charset="0"/>
              </a:rPr>
              <a:t>Organizar el entorno para entender dónde se realizan las actividades y dónde se guardan los materiales</a:t>
            </a:r>
          </a:p>
          <a:p>
            <a:pPr marL="341313" indent="-341313">
              <a:spcBef>
                <a:spcPts val="8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 altLang="es-ES" sz="2400">
                <a:solidFill>
                  <a:srgbClr val="000000"/>
                </a:solidFill>
                <a:latin typeface="Arial Narrow" pitchFamily="34" charset="0"/>
              </a:rPr>
              <a:t>Establecer límites claros/físicos</a:t>
            </a:r>
          </a:p>
          <a:p>
            <a:pPr marL="341313" indent="-341313">
              <a:spcBef>
                <a:spcPts val="8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 altLang="es-ES" sz="2400">
                <a:solidFill>
                  <a:srgbClr val="000000"/>
                </a:solidFill>
                <a:latin typeface="Arial Narrow" pitchFamily="34" charset="0"/>
              </a:rPr>
              <a:t>Minimizar distracciones sensoriales</a:t>
            </a:r>
          </a:p>
          <a:p>
            <a:pPr marL="341313" indent="-341313">
              <a:spcBef>
                <a:spcPts val="250"/>
              </a:spcBef>
              <a:buClrTx/>
              <a:buSzTx/>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s-ES" altLang="es-ES" sz="1100">
              <a:solidFill>
                <a:schemeClr val="tx1"/>
              </a:solidFill>
              <a:latin typeface="Arial Narrow" pitchFamily="34" charset="0"/>
            </a:endParaRPr>
          </a:p>
          <a:p>
            <a: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400" b="1" u="sng">
                <a:solidFill>
                  <a:schemeClr val="tx1"/>
                </a:solidFill>
                <a:latin typeface="Arial Narrow" pitchFamily="34" charset="0"/>
              </a:rPr>
              <a:t>Zona de Grupo</a:t>
            </a:r>
            <a:r>
              <a:rPr lang="es-ES_tradnl" altLang="es-ES" sz="2400">
                <a:latin typeface="Arial Narrow" pitchFamily="34" charset="0"/>
              </a:rPr>
              <a:t>:</a:t>
            </a:r>
          </a:p>
          <a:p>
            <a:pPr marL="341313" indent="-341313">
              <a:buFontTx/>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000">
                <a:solidFill>
                  <a:schemeClr val="tx1"/>
                </a:solidFill>
                <a:latin typeface="Arial Narrow" pitchFamily="34" charset="0"/>
              </a:rPr>
              <a:t>Zona de asamblea- saludar, pasar lista, día de la semana, anticipar actividades significativas del día.</a:t>
            </a:r>
          </a:p>
          <a:p>
            <a:pPr marL="341313" indent="-341313">
              <a:buFontTx/>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000">
                <a:solidFill>
                  <a:schemeClr val="tx1"/>
                </a:solidFill>
                <a:latin typeface="Arial Narrow" pitchFamily="34" charset="0"/>
              </a:rPr>
              <a:t>Rincón de juegos</a:t>
            </a:r>
          </a:p>
          <a:p>
            <a:pPr marL="341313" indent="-341313">
              <a:buFontTx/>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000">
                <a:solidFill>
                  <a:schemeClr val="tx1"/>
                </a:solidFill>
                <a:latin typeface="Arial Narrow" pitchFamily="34" charset="0"/>
              </a:rPr>
              <a:t>Rincón de aseo</a:t>
            </a:r>
          </a:p>
          <a:p>
            <a: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400" b="1" u="sng">
                <a:solidFill>
                  <a:schemeClr val="tx1"/>
                </a:solidFill>
                <a:latin typeface="Arial Narrow" pitchFamily="34" charset="0"/>
              </a:rPr>
              <a:t>Zonas Individuales</a:t>
            </a:r>
          </a:p>
          <a:p>
            <a:pPr marL="341313" indent="-341313">
              <a:buFontTx/>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000">
                <a:solidFill>
                  <a:schemeClr val="tx1"/>
                </a:solidFill>
                <a:latin typeface="Arial Narrow" pitchFamily="34" charset="0"/>
              </a:rPr>
              <a:t>Rincón de trabajo: silla y mesa identificada con color del alumno y nombre</a:t>
            </a:r>
          </a:p>
          <a:p>
            <a:pPr marL="341313" indent="-341313">
              <a:buFontTx/>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000">
                <a:solidFill>
                  <a:schemeClr val="tx1"/>
                </a:solidFill>
                <a:latin typeface="Arial Narrow" pitchFamily="34" charset="0"/>
              </a:rPr>
              <a:t>Rincón del ordenador</a:t>
            </a:r>
          </a:p>
          <a:p>
            <a: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_tradnl" altLang="es-ES" sz="2000">
                <a:solidFill>
                  <a:schemeClr val="tx1"/>
                </a:solidFill>
                <a:latin typeface="Arial Narrow" pitchFamily="34" charset="0"/>
              </a:rPr>
              <a:t>- Rincón de relajación</a:t>
            </a:r>
          </a:p>
          <a:p>
            <a:pPr marL="1141413" lvl="2" indent="-227013">
              <a:spcBef>
                <a:spcPts val="600"/>
              </a:spcBef>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s-ES" altLang="es-ES" sz="2000">
              <a:solidFill>
                <a:srgbClr val="000000"/>
              </a:solidFill>
              <a:latin typeface="Arial Narrow" pitchFamily="34" charset="0"/>
            </a:endParaRPr>
          </a:p>
        </p:txBody>
      </p:sp>
    </p:spTree>
    <p:extLst>
      <p:ext uri="{BB962C8B-B14F-4D97-AF65-F5344CB8AC3E}">
        <p14:creationId xmlns="" xmlns:p14="http://schemas.microsoft.com/office/powerpoint/2010/main" val="41455383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cstate="print"/>
          <a:srcRect l="65206" t="43589" r="13325" b="15045"/>
          <a:stretch/>
        </p:blipFill>
        <p:spPr>
          <a:xfrm>
            <a:off x="1907704" y="836712"/>
            <a:ext cx="5040560" cy="4923498"/>
          </a:xfrm>
          <a:prstGeom prst="rect">
            <a:avLst/>
          </a:prstGeom>
        </p:spPr>
      </p:pic>
    </p:spTree>
    <p:extLst>
      <p:ext uri="{BB962C8B-B14F-4D97-AF65-F5344CB8AC3E}">
        <p14:creationId xmlns="" xmlns:p14="http://schemas.microsoft.com/office/powerpoint/2010/main" val="10811890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2" cstate="print"/>
          <a:srcRect l="13325" t="31202" r="41178" b="16637"/>
          <a:stretch/>
        </p:blipFill>
        <p:spPr>
          <a:xfrm>
            <a:off x="899592" y="300926"/>
            <a:ext cx="7344816" cy="5831770"/>
          </a:xfrm>
          <a:prstGeom prst="rect">
            <a:avLst/>
          </a:prstGeom>
        </p:spPr>
      </p:pic>
    </p:spTree>
    <p:extLst>
      <p:ext uri="{BB962C8B-B14F-4D97-AF65-F5344CB8AC3E}">
        <p14:creationId xmlns="" xmlns:p14="http://schemas.microsoft.com/office/powerpoint/2010/main" val="31716729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187450" y="765175"/>
            <a:ext cx="7200900" cy="4679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a:spcBef>
                <a:spcPts val="8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800" dirty="0">
                <a:solidFill>
                  <a:srgbClr val="000000"/>
                </a:solidFill>
                <a:latin typeface="Arial Narrow" pitchFamily="34" charset="0"/>
              </a:rPr>
              <a:t>Asegurarnos que los entornos responden a estas preguntas:</a:t>
            </a:r>
          </a:p>
          <a:p>
            <a:pPr algn="just">
              <a:spcBef>
                <a:spcPts val="8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es-ES" sz="2800" dirty="0">
              <a:solidFill>
                <a:srgbClr val="000000"/>
              </a:solidFill>
              <a:latin typeface="Arial Narrow" pitchFamily="34" charset="0"/>
            </a:endParaRPr>
          </a:p>
          <a:p>
            <a:pPr marL="914400" lvl="1" indent="-457200" algn="just">
              <a:spcBef>
                <a:spcPts val="7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3200" i="1" dirty="0">
                <a:solidFill>
                  <a:srgbClr val="000000"/>
                </a:solidFill>
                <a:latin typeface="Arial Narrow" pitchFamily="34" charset="0"/>
              </a:rPr>
              <a:t>¿Qué trabajo-debo hacer-?</a:t>
            </a:r>
          </a:p>
          <a:p>
            <a:pPr marL="914400" lvl="1" indent="-457200" algn="just">
              <a:spcBef>
                <a:spcPts val="7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3200" i="1" dirty="0">
                <a:solidFill>
                  <a:srgbClr val="000000"/>
                </a:solidFill>
                <a:latin typeface="Arial Narrow" pitchFamily="34" charset="0"/>
              </a:rPr>
              <a:t>¿Cuanto trabajo-debo hacer-?</a:t>
            </a:r>
          </a:p>
          <a:p>
            <a:pPr marL="914400" lvl="1" indent="-457200" algn="just">
              <a:spcBef>
                <a:spcPts val="7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3200" i="1" dirty="0">
                <a:solidFill>
                  <a:srgbClr val="000000"/>
                </a:solidFill>
                <a:latin typeface="Arial Narrow" pitchFamily="34" charset="0"/>
              </a:rPr>
              <a:t>¿Cuándo –habré- terminado?</a:t>
            </a:r>
          </a:p>
          <a:p>
            <a:pPr marL="914400" lvl="1" indent="-457200" algn="just">
              <a:spcBef>
                <a:spcPts val="7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3200" i="1" dirty="0" smtClean="0">
                <a:solidFill>
                  <a:srgbClr val="000000"/>
                </a:solidFill>
                <a:latin typeface="Arial Narrow" pitchFamily="34" charset="0"/>
              </a:rPr>
              <a:t>¿Qué </a:t>
            </a:r>
            <a:r>
              <a:rPr lang="es-ES" sz="3200" i="1" dirty="0">
                <a:solidFill>
                  <a:srgbClr val="000000"/>
                </a:solidFill>
                <a:latin typeface="Arial Narrow" pitchFamily="34" charset="0"/>
              </a:rPr>
              <a:t>pasa cuando –haya- terminado?</a:t>
            </a:r>
          </a:p>
          <a:p>
            <a:pPr marL="457200" indent="-457200">
              <a:spcBef>
                <a:spcPts val="800"/>
              </a:spcBef>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endParaRPr lang="es-ES" sz="3600" i="1" dirty="0">
              <a:solidFill>
                <a:srgbClr val="000000"/>
              </a:solidFill>
              <a:latin typeface="Arial Narrow" pitchFamily="34" charset="0"/>
            </a:endParaRPr>
          </a:p>
        </p:txBody>
      </p:sp>
    </p:spTree>
    <p:extLst>
      <p:ext uri="{BB962C8B-B14F-4D97-AF65-F5344CB8AC3E}">
        <p14:creationId xmlns="" xmlns:p14="http://schemas.microsoft.com/office/powerpoint/2010/main" val="2127042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09688"/>
            <a:ext cx="2133600" cy="4724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1267" name="Rectangle 8"/>
          <p:cNvSpPr>
            <a:spLocks noChangeArrowheads="1"/>
          </p:cNvSpPr>
          <p:nvPr/>
        </p:nvSpPr>
        <p:spPr bwMode="auto">
          <a:xfrm>
            <a:off x="76200" y="1323975"/>
            <a:ext cx="8458200" cy="4530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p>
            <a:pPr>
              <a:spcBef>
                <a:spcPts val="500"/>
              </a:spcBef>
              <a:tabLst>
                <a:tab pos="2057400" algn="l"/>
                <a:tab pos="2971800" algn="l"/>
                <a:tab pos="3886200" algn="l"/>
                <a:tab pos="4800600" algn="l"/>
                <a:tab pos="5715000" algn="l"/>
                <a:tab pos="6629400" algn="l"/>
                <a:tab pos="7543800" algn="l"/>
                <a:tab pos="8458200" algn="l"/>
                <a:tab pos="9372600" algn="l"/>
                <a:tab pos="10287000" algn="l"/>
                <a:tab pos="11201400" algn="l"/>
                <a:tab pos="12115800" algn="l"/>
              </a:tabLst>
              <a:defRPr/>
            </a:pPr>
            <a:r>
              <a:rPr lang="es-ES" sz="2000" dirty="0">
                <a:solidFill>
                  <a:srgbClr val="000000"/>
                </a:solidFill>
                <a:latin typeface="Arial Narrow" pitchFamily="34" charset="0"/>
              </a:rPr>
              <a:t>	</a:t>
            </a:r>
            <a:r>
              <a:rPr lang="es-ES" sz="2000" b="1" dirty="0">
                <a:solidFill>
                  <a:srgbClr val="000000"/>
                </a:solidFill>
                <a:latin typeface="Arial Narrow" pitchFamily="34" charset="0"/>
              </a:rPr>
              <a:t> </a:t>
            </a:r>
            <a:r>
              <a:rPr lang="es-ES" sz="2400" b="1" dirty="0">
                <a:solidFill>
                  <a:srgbClr val="000000"/>
                </a:solidFill>
                <a:latin typeface="Arial Narrow" pitchFamily="34" charset="0"/>
              </a:rPr>
              <a:t>Frente al alumno: </a:t>
            </a:r>
            <a:r>
              <a:rPr lang="es-ES" sz="2400" dirty="0">
                <a:solidFill>
                  <a:srgbClr val="000000"/>
                </a:solidFill>
                <a:latin typeface="Arial Narrow" pitchFamily="34" charset="0"/>
              </a:rPr>
              <a:t>Interacción, atención maestro, 	evaluación, trabajo HHSS y Comunicativas</a:t>
            </a:r>
          </a:p>
          <a:p>
            <a:pPr marL="2055813" lvl="4" indent="-227013">
              <a:spcBef>
                <a:spcPts val="500"/>
              </a:spcBef>
              <a:buFont typeface="Arial" charset="0"/>
              <a:buNone/>
              <a:tabLst>
                <a:tab pos="2057400" algn="l"/>
                <a:tab pos="2971800" algn="l"/>
                <a:tab pos="3886200" algn="l"/>
                <a:tab pos="4800600" algn="l"/>
                <a:tab pos="5715000" algn="l"/>
                <a:tab pos="6629400" algn="l"/>
                <a:tab pos="7543800" algn="l"/>
                <a:tab pos="8458200" algn="l"/>
                <a:tab pos="9372600" algn="l"/>
                <a:tab pos="10287000" algn="l"/>
                <a:tab pos="11201400" algn="l"/>
                <a:tab pos="12115800" algn="l"/>
              </a:tabLst>
              <a:defRPr/>
            </a:pPr>
            <a:endParaRPr lang="es-ES" sz="2400" dirty="0">
              <a:solidFill>
                <a:srgbClr val="000000"/>
              </a:solidFill>
              <a:latin typeface="Arial Narrow" pitchFamily="34" charset="0"/>
            </a:endParaRPr>
          </a:p>
          <a:p>
            <a:pPr marL="1828800" lvl="4" indent="0">
              <a:spcBef>
                <a:spcPts val="500"/>
              </a:spcBef>
              <a:tabLst>
                <a:tab pos="2057400" algn="l"/>
                <a:tab pos="2971800" algn="l"/>
                <a:tab pos="3886200" algn="l"/>
                <a:tab pos="4800600" algn="l"/>
                <a:tab pos="5715000" algn="l"/>
                <a:tab pos="6629400" algn="l"/>
                <a:tab pos="7543800" algn="l"/>
                <a:tab pos="8458200" algn="l"/>
                <a:tab pos="9372600" algn="l"/>
                <a:tab pos="10287000" algn="l"/>
                <a:tab pos="11201400" algn="l"/>
                <a:tab pos="12115800" algn="l"/>
              </a:tabLst>
              <a:defRPr/>
            </a:pPr>
            <a:r>
              <a:rPr lang="es-ES" sz="2400" b="1" dirty="0">
                <a:solidFill>
                  <a:srgbClr val="000000"/>
                </a:solidFill>
                <a:latin typeface="Arial Narrow" pitchFamily="34" charset="0"/>
              </a:rPr>
              <a:t>	Al lado: </a:t>
            </a:r>
            <a:r>
              <a:rPr lang="es-ES" sz="2400" dirty="0">
                <a:solidFill>
                  <a:srgbClr val="000000"/>
                </a:solidFill>
                <a:latin typeface="Arial Narrow" pitchFamily="34" charset="0"/>
              </a:rPr>
              <a:t>Tarea, materiales, más ayudas visuales y 	menos lenguaje. </a:t>
            </a:r>
            <a:r>
              <a:rPr lang="es-ES" sz="2000" dirty="0">
                <a:solidFill>
                  <a:schemeClr val="tx1"/>
                </a:solidFill>
              </a:rPr>
              <a:t>Para captar su atención hacia el </a:t>
            </a:r>
            <a:r>
              <a:rPr lang="es-ES" sz="2000" dirty="0" smtClean="0">
                <a:solidFill>
                  <a:schemeClr val="tx1"/>
                </a:solidFill>
              </a:rPr>
              <a:t>objeto </a:t>
            </a:r>
            <a:r>
              <a:rPr lang="es-ES" sz="2000" dirty="0">
                <a:solidFill>
                  <a:schemeClr val="tx1"/>
                </a:solidFill>
              </a:rPr>
              <a:t>y </a:t>
            </a:r>
            <a:r>
              <a:rPr lang="es-ES" sz="2000" dirty="0" smtClean="0">
                <a:solidFill>
                  <a:schemeClr val="tx1"/>
                </a:solidFill>
              </a:rPr>
              <a:t>     </a:t>
            </a:r>
          </a:p>
          <a:p>
            <a:pPr marL="1828800" lvl="4" indent="0">
              <a:spcBef>
                <a:spcPts val="500"/>
              </a:spcBef>
              <a:tabLst>
                <a:tab pos="2057400" algn="l"/>
                <a:tab pos="2971800" algn="l"/>
                <a:tab pos="3886200" algn="l"/>
                <a:tab pos="4800600" algn="l"/>
                <a:tab pos="5715000" algn="l"/>
                <a:tab pos="6629400" algn="l"/>
                <a:tab pos="7543800" algn="l"/>
                <a:tab pos="8458200" algn="l"/>
                <a:tab pos="9372600" algn="l"/>
                <a:tab pos="10287000" algn="l"/>
                <a:tab pos="11201400" algn="l"/>
                <a:tab pos="12115800" algn="l"/>
              </a:tabLst>
              <a:defRPr/>
            </a:pPr>
            <a:r>
              <a:rPr lang="es-ES" sz="2000" dirty="0"/>
              <a:t> </a:t>
            </a:r>
            <a:r>
              <a:rPr lang="es-ES" sz="2000" dirty="0" smtClean="0"/>
              <a:t>   </a:t>
            </a:r>
            <a:r>
              <a:rPr lang="es-ES" sz="2000" dirty="0" smtClean="0">
                <a:solidFill>
                  <a:schemeClr val="tx1"/>
                </a:solidFill>
              </a:rPr>
              <a:t>la </a:t>
            </a:r>
            <a:r>
              <a:rPr lang="es-ES" sz="2000" dirty="0">
                <a:solidFill>
                  <a:schemeClr val="tx1"/>
                </a:solidFill>
              </a:rPr>
              <a:t>tarea. Menor exigencia social. Habilidades </a:t>
            </a:r>
            <a:r>
              <a:rPr lang="es-ES" sz="2000" dirty="0" smtClean="0">
                <a:solidFill>
                  <a:schemeClr val="tx1"/>
                </a:solidFill>
              </a:rPr>
              <a:t>curriculares</a:t>
            </a:r>
            <a:endParaRPr lang="es-ES_tradnl" sz="2400" dirty="0">
              <a:solidFill>
                <a:srgbClr val="000000"/>
              </a:solidFill>
              <a:latin typeface="Arial Narrow" pitchFamily="34" charset="0"/>
            </a:endParaRPr>
          </a:p>
          <a:p>
            <a:pPr marL="2055813" lvl="4" indent="-227013">
              <a:spcBef>
                <a:spcPts val="500"/>
              </a:spcBef>
              <a:buFont typeface="Arial" charset="0"/>
              <a:buNone/>
              <a:tabLst>
                <a:tab pos="2057400" algn="l"/>
                <a:tab pos="2971800" algn="l"/>
                <a:tab pos="3886200" algn="l"/>
                <a:tab pos="4800600" algn="l"/>
                <a:tab pos="5715000" algn="l"/>
                <a:tab pos="6629400" algn="l"/>
                <a:tab pos="7543800" algn="l"/>
                <a:tab pos="8458200" algn="l"/>
                <a:tab pos="9372600" algn="l"/>
                <a:tab pos="10287000" algn="l"/>
                <a:tab pos="11201400" algn="l"/>
                <a:tab pos="12115800" algn="l"/>
              </a:tabLst>
              <a:defRPr/>
            </a:pPr>
            <a:endParaRPr lang="es-ES" sz="2400" b="1" dirty="0">
              <a:solidFill>
                <a:srgbClr val="000000"/>
              </a:solidFill>
              <a:latin typeface="Arial Narrow" pitchFamily="34" charset="0"/>
            </a:endParaRPr>
          </a:p>
          <a:p>
            <a:pPr marL="1828800" lvl="4" indent="0">
              <a:spcBef>
                <a:spcPts val="500"/>
              </a:spcBef>
              <a:tabLst>
                <a:tab pos="2057400" algn="l"/>
                <a:tab pos="2971800" algn="l"/>
                <a:tab pos="3886200" algn="l"/>
                <a:tab pos="4800600" algn="l"/>
                <a:tab pos="5715000" algn="l"/>
                <a:tab pos="6629400" algn="l"/>
                <a:tab pos="7543800" algn="l"/>
                <a:tab pos="8458200" algn="l"/>
                <a:tab pos="9372600" algn="l"/>
                <a:tab pos="10287000" algn="l"/>
                <a:tab pos="11201400" algn="l"/>
                <a:tab pos="12115800" algn="l"/>
              </a:tabLst>
              <a:defRPr/>
            </a:pPr>
            <a:r>
              <a:rPr lang="es-ES" sz="2400" b="1" dirty="0">
                <a:solidFill>
                  <a:srgbClr val="000000"/>
                </a:solidFill>
                <a:latin typeface="Arial Narrow" pitchFamily="34" charset="0"/>
              </a:rPr>
              <a:t>	Detrás: </a:t>
            </a:r>
            <a:r>
              <a:rPr lang="es-ES" sz="2400" dirty="0">
                <a:solidFill>
                  <a:srgbClr val="000000"/>
                </a:solidFill>
                <a:latin typeface="Arial Narrow" pitchFamily="34" charset="0"/>
              </a:rPr>
              <a:t>tareas manipulativas, ayudas físicas. Cuando 	sólo tienen que prestar atención al objeto. Fomentar 	independencia.</a:t>
            </a:r>
          </a:p>
        </p:txBody>
      </p:sp>
      <p:sp>
        <p:nvSpPr>
          <p:cNvPr id="23556" name="1 CuadroTexto"/>
          <p:cNvSpPr txBox="1">
            <a:spLocks noChangeArrowheads="1"/>
          </p:cNvSpPr>
          <p:nvPr/>
        </p:nvSpPr>
        <p:spPr bwMode="auto">
          <a:xfrm>
            <a:off x="685800" y="554038"/>
            <a:ext cx="7848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ES_tradnl" altLang="es-ES" sz="2800" b="1">
                <a:solidFill>
                  <a:schemeClr val="tx1"/>
                </a:solidFill>
                <a:latin typeface="Arial Narrow" pitchFamily="34" charset="0"/>
              </a:rPr>
              <a:t>POSICIONES PARA EL TRABAJO INDIVIDUAL</a:t>
            </a:r>
            <a:endParaRPr lang="es-ES" altLang="es-ES" sz="2800" b="1">
              <a:solidFill>
                <a:schemeClr val="tx1"/>
              </a:solidFill>
              <a:latin typeface="Arial Narrow" pitchFamily="34" charset="0"/>
            </a:endParaRPr>
          </a:p>
        </p:txBody>
      </p:sp>
    </p:spTree>
    <p:extLst>
      <p:ext uri="{BB962C8B-B14F-4D97-AF65-F5344CB8AC3E}">
        <p14:creationId xmlns="" xmlns:p14="http://schemas.microsoft.com/office/powerpoint/2010/main" val="927083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679450" y="1268413"/>
            <a:ext cx="8229600" cy="534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p>
            <a:pPr marL="512763" indent="-512763">
              <a:spcBef>
                <a:spcPts val="500"/>
              </a:spcBef>
              <a:buFont typeface="Times New Roman" pitchFamily="18"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Evaluación del alumno:</a:t>
            </a:r>
          </a:p>
          <a:p>
            <a:pPr marL="839788" lvl="1" indent="-514350">
              <a:spcBef>
                <a:spcPts val="500"/>
              </a:spcBef>
              <a:buFont typeface="Arial" charset="0"/>
              <a:buChar char="•"/>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Intereses </a:t>
            </a:r>
          </a:p>
          <a:p>
            <a:pPr marL="839788" lvl="1" indent="-514350">
              <a:spcBef>
                <a:spcPts val="500"/>
              </a:spcBef>
              <a:buFont typeface="Arial" charset="0"/>
              <a:buChar char="•"/>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Nivel de Representación </a:t>
            </a:r>
          </a:p>
          <a:p>
            <a:pPr marL="839788" lvl="1" indent="-514350">
              <a:spcBef>
                <a:spcPts val="500"/>
              </a:spcBef>
              <a:buFont typeface="Arial" charset="0"/>
              <a:buChar char="•"/>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Capacidad de atención y cognitiva</a:t>
            </a:r>
          </a:p>
          <a:p>
            <a:pPr marL="839788" lvl="1" indent="-514350">
              <a:spcBef>
                <a:spcPts val="500"/>
              </a:spcBef>
              <a:buFont typeface="Arial" charset="0"/>
              <a:buChar char="•"/>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Autonomía</a:t>
            </a:r>
          </a:p>
          <a:p>
            <a:pPr marL="839788" lvl="1" indent="-514350">
              <a:spcBef>
                <a:spcPts val="500"/>
              </a:spcBef>
              <a:buFont typeface="Arial" charset="0"/>
              <a:buChar char="•"/>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Programación</a:t>
            </a:r>
          </a:p>
          <a:p>
            <a:pPr marL="512763" indent="-512763">
              <a:spcBef>
                <a:spcPts val="500"/>
              </a:spcBef>
              <a:buFont typeface="Arial"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Estructurar el Entorno</a:t>
            </a:r>
          </a:p>
          <a:p>
            <a:pPr marL="512763" indent="-512763">
              <a:spcBef>
                <a:spcPts val="500"/>
              </a:spcBef>
              <a:buFont typeface="Arial"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Analizar la Relación Entorno-alumno</a:t>
            </a:r>
          </a:p>
          <a:p>
            <a:pPr marL="512763" indent="-512763">
              <a:spcBef>
                <a:spcPts val="500"/>
              </a:spcBef>
              <a:buFont typeface="Arial"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Tomar decisiones</a:t>
            </a:r>
          </a:p>
          <a:p>
            <a:pPr marL="512763" indent="-512763">
              <a:spcBef>
                <a:spcPts val="500"/>
              </a:spcBef>
              <a:buFont typeface="Arial" charset="0"/>
              <a:buAutoNum type="arabicPeriod"/>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r>
              <a:rPr lang="es-ES" altLang="es-ES" sz="2400">
                <a:solidFill>
                  <a:srgbClr val="000000"/>
                </a:solidFill>
                <a:latin typeface="Arial Narrow" pitchFamily="34" charset="0"/>
              </a:rPr>
              <a:t>Reorganizar el aula</a:t>
            </a:r>
          </a:p>
          <a:p>
            <a:pPr marL="512763" indent="-512763">
              <a:spcBef>
                <a:spcPts val="500"/>
              </a:spcBef>
              <a:buFont typeface="Arial" charset="0"/>
              <a:buNone/>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endParaRPr lang="es-ES" altLang="es-ES" sz="2000">
              <a:solidFill>
                <a:srgbClr val="000000"/>
              </a:solidFill>
              <a:latin typeface="Arial Narrow" pitchFamily="34" charset="0"/>
            </a:endParaRPr>
          </a:p>
          <a:p>
            <a:pPr marL="512763" indent="-512763">
              <a:spcBef>
                <a:spcPts val="500"/>
              </a:spcBef>
              <a:buFont typeface="Arial" charset="0"/>
              <a:buNone/>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endParaRPr lang="es-ES" altLang="es-ES" sz="2000">
              <a:solidFill>
                <a:srgbClr val="000000"/>
              </a:solidFill>
              <a:latin typeface="Arial Narrow" pitchFamily="34" charset="0"/>
            </a:endParaRPr>
          </a:p>
          <a:p>
            <a:pPr marL="512763" indent="-512763">
              <a:spcBef>
                <a:spcPts val="500"/>
              </a:spcBef>
              <a:buFont typeface="Arial" charset="0"/>
              <a:buNone/>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endParaRPr lang="es-ES" altLang="es-ES" sz="2000">
              <a:solidFill>
                <a:srgbClr val="000000"/>
              </a:solidFill>
              <a:latin typeface="Arial Narrow" pitchFamily="34" charset="0"/>
            </a:endParaRPr>
          </a:p>
          <a:p>
            <a:pPr marL="839788" lvl="1" indent="-514350">
              <a:spcBef>
                <a:spcPts val="500"/>
              </a:spcBef>
              <a:buFont typeface="Arial" charset="0"/>
              <a:buNone/>
              <a:tabLst>
                <a:tab pos="512763" algn="l"/>
                <a:tab pos="1427163" algn="l"/>
                <a:tab pos="2341563" algn="l"/>
                <a:tab pos="3255963" algn="l"/>
                <a:tab pos="4170363" algn="l"/>
                <a:tab pos="5084763" algn="l"/>
                <a:tab pos="5999163" algn="l"/>
                <a:tab pos="6913563" algn="l"/>
                <a:tab pos="7827963" algn="l"/>
                <a:tab pos="8742363" algn="l"/>
                <a:tab pos="9656763" algn="l"/>
                <a:tab pos="10571163" algn="l"/>
              </a:tabLst>
            </a:pPr>
            <a:endParaRPr lang="es-ES" altLang="es-ES" sz="2000">
              <a:solidFill>
                <a:srgbClr val="000000"/>
              </a:solidFill>
              <a:latin typeface="Arial Narrow" pitchFamily="34" charset="0"/>
            </a:endParaRPr>
          </a:p>
        </p:txBody>
      </p:sp>
      <p:sp>
        <p:nvSpPr>
          <p:cNvPr id="24579" name="Rectangle 8"/>
          <p:cNvSpPr>
            <a:spLocks noChangeArrowheads="1"/>
          </p:cNvSpPr>
          <p:nvPr/>
        </p:nvSpPr>
        <p:spPr bwMode="auto">
          <a:xfrm>
            <a:off x="611188" y="0"/>
            <a:ext cx="8229600" cy="1143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defTabSz="914400">
              <a:buClrTx/>
              <a:buSzTx/>
              <a:buFontTx/>
              <a:buNone/>
            </a:pPr>
            <a:r>
              <a:rPr lang="es-ES" altLang="es-ES" sz="4000" b="1" dirty="0">
                <a:latin typeface="Arial Narrow" pitchFamily="34" charset="0"/>
              </a:rPr>
              <a:t>ESTABLECER ESTRUCTURA FÍSICA</a:t>
            </a:r>
          </a:p>
        </p:txBody>
      </p:sp>
      <p:sp>
        <p:nvSpPr>
          <p:cNvPr id="24580" name="Text Box 9"/>
          <p:cNvSpPr txBox="1">
            <a:spLocks noChangeArrowheads="1"/>
          </p:cNvSpPr>
          <p:nvPr/>
        </p:nvSpPr>
        <p:spPr bwMode="auto">
          <a:xfrm>
            <a:off x="5867400" y="2852738"/>
            <a:ext cx="2881313" cy="2103437"/>
          </a:xfrm>
          <a:prstGeom prst="rect">
            <a:avLst/>
          </a:prstGeom>
          <a:solidFill>
            <a:srgbClr val="D6ECEE"/>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defRPr>
            </a:lvl9pPr>
          </a:lstStyle>
          <a:p>
            <a:pPr algn="ctr" eaLnBrk="1" hangingPunct="1">
              <a:spcBef>
                <a:spcPts val="875"/>
              </a:spcBef>
            </a:pPr>
            <a:r>
              <a:rPr lang="es-ES" altLang="es-ES" b="1">
                <a:solidFill>
                  <a:srgbClr val="0070C0"/>
                </a:solidFill>
                <a:latin typeface="Arial Narrow" pitchFamily="34" charset="0"/>
              </a:rPr>
              <a:t>Restrictivo</a:t>
            </a:r>
          </a:p>
          <a:p>
            <a:pPr algn="ctr" eaLnBrk="1" hangingPunct="1">
              <a:spcBef>
                <a:spcPts val="875"/>
              </a:spcBef>
            </a:pPr>
            <a:r>
              <a:rPr lang="es-ES" altLang="es-ES" b="1">
                <a:solidFill>
                  <a:srgbClr val="0070C0"/>
                </a:solidFill>
                <a:latin typeface="Arial Narrow" pitchFamily="34" charset="0"/>
              </a:rPr>
              <a:t>Permisivo </a:t>
            </a:r>
          </a:p>
          <a:p>
            <a:pPr algn="ctr" eaLnBrk="1" hangingPunct="1">
              <a:spcBef>
                <a:spcPts val="875"/>
              </a:spcBef>
            </a:pPr>
            <a:r>
              <a:rPr lang="es-ES" altLang="es-ES" b="1">
                <a:solidFill>
                  <a:srgbClr val="0070C0"/>
                </a:solidFill>
                <a:latin typeface="Arial Narrow" pitchFamily="34" charset="0"/>
              </a:rPr>
              <a:t>Si no está adaptada al alumno, la pirámide se cae</a:t>
            </a:r>
          </a:p>
          <a:p>
            <a:pPr algn="ctr" eaLnBrk="1" hangingPunct="1">
              <a:spcBef>
                <a:spcPts val="875"/>
              </a:spcBef>
            </a:pPr>
            <a:r>
              <a:rPr lang="es-ES" altLang="es-ES" b="1">
                <a:solidFill>
                  <a:srgbClr val="0070C0"/>
                </a:solidFill>
                <a:latin typeface="Arial Narrow" pitchFamily="34" charset="0"/>
              </a:rPr>
              <a:t>Dificultades: Revisar nivel a nivel</a:t>
            </a:r>
          </a:p>
        </p:txBody>
      </p:sp>
    </p:spTree>
    <p:extLst>
      <p:ext uri="{BB962C8B-B14F-4D97-AF65-F5344CB8AC3E}">
        <p14:creationId xmlns="" xmlns:p14="http://schemas.microsoft.com/office/powerpoint/2010/main" val="1638067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684213" y="0"/>
            <a:ext cx="8229600" cy="1143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defTabSz="914400">
              <a:buClrTx/>
              <a:buSzTx/>
              <a:buFontTx/>
              <a:buNone/>
            </a:pPr>
            <a:r>
              <a:rPr lang="es-ES" altLang="es-ES" sz="4000" b="1" dirty="0">
                <a:latin typeface="Arial Narrow" pitchFamily="34" charset="0"/>
              </a:rPr>
              <a:t>HORARIO INDIVIDUAL: AGENDA</a:t>
            </a:r>
          </a:p>
        </p:txBody>
      </p:sp>
      <p:sp>
        <p:nvSpPr>
          <p:cNvPr id="25603" name="Rectangle 8"/>
          <p:cNvSpPr>
            <a:spLocks noChangeArrowheads="1"/>
          </p:cNvSpPr>
          <p:nvPr/>
        </p:nvSpPr>
        <p:spPr bwMode="auto">
          <a:xfrm>
            <a:off x="881063" y="1268413"/>
            <a:ext cx="6499225" cy="51133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p>
            <a:pPr marL="341313" indent="-341313">
              <a:spcBef>
                <a:spcPts val="250"/>
              </a:spcBef>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s-ES" altLang="es-ES" sz="700">
              <a:solidFill>
                <a:srgbClr val="000000"/>
              </a:solidFill>
              <a:latin typeface="Arial Narrow" pitchFamily="34" charset="0"/>
            </a:endParaRPr>
          </a:p>
          <a:p>
            <a:pPr marL="741363" lvl="1" indent="-284163">
              <a:spcBef>
                <a:spcPts val="700"/>
              </a:spcBef>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s-ES" altLang="es-ES">
              <a:solidFill>
                <a:srgbClr val="000000"/>
              </a:solidFill>
              <a:latin typeface="Arial Narrow" pitchFamily="34" charset="0"/>
            </a:endParaRPr>
          </a:p>
        </p:txBody>
      </p:sp>
      <p:sp>
        <p:nvSpPr>
          <p:cNvPr id="25604" name="2 Marcador de texto"/>
          <p:cNvSpPr>
            <a:spLocks noGrp="1"/>
          </p:cNvSpPr>
          <p:nvPr>
            <p:ph type="body" idx="1"/>
          </p:nvPr>
        </p:nvSpPr>
        <p:spPr>
          <a:xfrm>
            <a:off x="909638" y="1081088"/>
            <a:ext cx="7200900" cy="928687"/>
          </a:xfrm>
        </p:spPr>
        <p:txBody>
          <a:bodyPr/>
          <a:lstStyle/>
          <a:p>
            <a:pPr marL="341313" indent="-341313" algn="ct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 altLang="es-ES" smtClean="0">
                <a:latin typeface="Arial Narrow" pitchFamily="34" charset="0"/>
              </a:rPr>
              <a:t>Qué, dónde, cuándo y para qué</a:t>
            </a:r>
            <a:endParaRPr lang="es-ES" altLang="es-ES" sz="800" smtClean="0">
              <a:latin typeface="Arial Narrow" pitchFamily="34" charset="0"/>
            </a:endParaRPr>
          </a:p>
          <a:p>
            <a:pPr marL="341313" indent="-341313" algn="ct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s-ES" altLang="es-ES" smtClean="0">
                <a:latin typeface="Arial Narrow" pitchFamily="34" charset="0"/>
              </a:rPr>
              <a:t>Tener en cuenta el nivel de representación</a:t>
            </a:r>
          </a:p>
        </p:txBody>
      </p:sp>
      <p:sp>
        <p:nvSpPr>
          <p:cNvPr id="4" name="3 Marcador de contenido"/>
          <p:cNvSpPr>
            <a:spLocks noGrp="1"/>
          </p:cNvSpPr>
          <p:nvPr>
            <p:ph sz="half" idx="2"/>
          </p:nvPr>
        </p:nvSpPr>
        <p:spPr>
          <a:xfrm>
            <a:off x="881063" y="2420938"/>
            <a:ext cx="3114675" cy="3375025"/>
          </a:xfrm>
        </p:spPr>
        <p:txBody>
          <a:bodyPr/>
          <a:lstStyle/>
          <a:p>
            <a:pPr marL="0" inden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u="sng" dirty="0">
                <a:latin typeface="Arial Narrow" pitchFamily="34" charset="0"/>
              </a:rPr>
              <a:t>Facilitan</a:t>
            </a:r>
            <a:r>
              <a:rPr lang="es-ES" dirty="0">
                <a:latin typeface="Arial Narrow" pitchFamily="34" charset="0"/>
              </a:rPr>
              <a:t>	</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Flexibilidad</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Independencia</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Transiciones</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Personalizadas </a:t>
            </a:r>
            <a:endParaRPr lang="es-ES" dirty="0">
              <a:latin typeface="Arial Narrow" pitchFamily="34" charset="0"/>
            </a:endParaRPr>
          </a:p>
          <a:p>
            <a:pPr>
              <a:defRPr/>
            </a:pPr>
            <a:endParaRPr lang="es-ES" dirty="0"/>
          </a:p>
        </p:txBody>
      </p:sp>
      <p:sp>
        <p:nvSpPr>
          <p:cNvPr id="6" name="5 Marcador de contenido"/>
          <p:cNvSpPr>
            <a:spLocks noGrp="1"/>
          </p:cNvSpPr>
          <p:nvPr>
            <p:ph sz="quarter" idx="4"/>
          </p:nvPr>
        </p:nvSpPr>
        <p:spPr>
          <a:xfrm>
            <a:off x="3995738" y="2349500"/>
            <a:ext cx="4627562" cy="3592513"/>
          </a:xfrm>
        </p:spPr>
        <p:txBody>
          <a:bodyPr/>
          <a:lstStyle/>
          <a:p>
            <a:pPr marL="457200" lvl="1" inden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u="sng" dirty="0">
                <a:latin typeface="Arial Narrow" pitchFamily="34" charset="0"/>
              </a:rPr>
              <a:t>PRINCIPIANTES</a:t>
            </a:r>
            <a:r>
              <a:rPr lang="es-ES" sz="2400" dirty="0">
                <a:latin typeface="Arial Narrow" pitchFamily="34" charset="0"/>
              </a:rPr>
              <a:t>:</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Una </a:t>
            </a:r>
            <a:r>
              <a:rPr lang="es-ES" sz="2400" dirty="0" smtClean="0">
                <a:latin typeface="Arial Narrow" pitchFamily="34" charset="0"/>
              </a:rPr>
              <a:t>o </a:t>
            </a:r>
            <a:r>
              <a:rPr lang="es-ES" sz="2400" dirty="0">
                <a:latin typeface="Arial Narrow" pitchFamily="34" charset="0"/>
              </a:rPr>
              <a:t>dos actividades</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Importante el área de transición</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Tarjetas de transición indican qué se ha acabado, refuerzo, actividad a realizar</a:t>
            </a:r>
          </a:p>
          <a:p>
            <a:pPr marL="741363" lvl="1" indent="-284163">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s-ES" sz="2400" dirty="0">
                <a:latin typeface="Arial Narrow" pitchFamily="34" charset="0"/>
              </a:rPr>
              <a:t>Priorizar la práctica, minimizar errores</a:t>
            </a:r>
          </a:p>
        </p:txBody>
      </p:sp>
    </p:spTree>
    <p:extLst>
      <p:ext uri="{BB962C8B-B14F-4D97-AF65-F5344CB8AC3E}">
        <p14:creationId xmlns="" xmlns:p14="http://schemas.microsoft.com/office/powerpoint/2010/main" val="2540723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ES" dirty="0" smtClean="0"/>
              <a:t>Causas</a:t>
            </a:r>
            <a:endParaRPr lang="es-ES" dirty="0"/>
          </a:p>
        </p:txBody>
      </p:sp>
      <p:sp>
        <p:nvSpPr>
          <p:cNvPr id="3" name="Marcador de contenido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a:bodyPr>
          <a:lstStyle/>
          <a:p>
            <a:endParaRPr lang="es-ES" dirty="0"/>
          </a:p>
          <a:p>
            <a:r>
              <a:rPr lang="es-ES" dirty="0" smtClean="0"/>
              <a:t>Una fuerte </a:t>
            </a:r>
            <a:r>
              <a:rPr lang="es-ES" dirty="0"/>
              <a:t>base genética y puede ser el resultado de interacciones </a:t>
            </a:r>
            <a:r>
              <a:rPr lang="es-ES" dirty="0" err="1"/>
              <a:t>multigénicas</a:t>
            </a:r>
            <a:r>
              <a:rPr lang="es-ES" dirty="0"/>
              <a:t> o de mutaciones espontáneas en genes con efectos principales. </a:t>
            </a:r>
          </a:p>
          <a:p>
            <a:r>
              <a:rPr lang="es-ES" dirty="0"/>
              <a:t>La interacción entre factores genéticos y ambientales también se está estudiando </a:t>
            </a:r>
          </a:p>
          <a:p>
            <a:r>
              <a:rPr lang="es-ES" b="1" dirty="0"/>
              <a:t>No</a:t>
            </a:r>
            <a:r>
              <a:rPr lang="es-ES" dirty="0"/>
              <a:t> se debe a la reacción a las vacunas, la privación emocional o la forma en que se educa a una persona </a:t>
            </a:r>
          </a:p>
          <a:p>
            <a:endParaRPr lang="es-ES" dirty="0"/>
          </a:p>
        </p:txBody>
      </p:sp>
    </p:spTree>
    <p:extLst>
      <p:ext uri="{BB962C8B-B14F-4D97-AF65-F5344CB8AC3E}">
        <p14:creationId xmlns="" xmlns:p14="http://schemas.microsoft.com/office/powerpoint/2010/main" val="36828496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Flecha arriba"/>
          <p:cNvSpPr/>
          <p:nvPr/>
        </p:nvSpPr>
        <p:spPr>
          <a:xfrm>
            <a:off x="7884368" y="1412776"/>
            <a:ext cx="1259632" cy="4680520"/>
          </a:xfrm>
          <a:prstGeom prst="upArrow">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 </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U </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 </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a:t>
            </a:r>
          </a:p>
          <a:p>
            <a:pPr algn="ctr">
              <a:defRPr/>
            </a:pPr>
            <a:r>
              <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p>
        </p:txBody>
      </p:sp>
      <p:sp>
        <p:nvSpPr>
          <p:cNvPr id="16" name="15 Elipse"/>
          <p:cNvSpPr>
            <a:spLocks noChangeArrowheads="1"/>
          </p:cNvSpPr>
          <p:nvPr/>
        </p:nvSpPr>
        <p:spPr bwMode="auto">
          <a:xfrm>
            <a:off x="533117" y="3647208"/>
            <a:ext cx="2305050" cy="1163637"/>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s-ES" dirty="0">
                <a:solidFill>
                  <a:schemeClr val="tx1"/>
                </a:solidFill>
              </a:rPr>
              <a:t>Sistemas visuales </a:t>
            </a:r>
            <a:r>
              <a:rPr lang="es-ES" b="1" dirty="0">
                <a:solidFill>
                  <a:schemeClr val="tx1"/>
                </a:solidFill>
              </a:rPr>
              <a:t>organizan</a:t>
            </a:r>
            <a:r>
              <a:rPr lang="es-ES" dirty="0">
                <a:solidFill>
                  <a:schemeClr val="tx1"/>
                </a:solidFill>
              </a:rPr>
              <a:t> mi mundo</a:t>
            </a:r>
          </a:p>
        </p:txBody>
      </p:sp>
      <p:sp>
        <p:nvSpPr>
          <p:cNvPr id="18" name="17 Elipse"/>
          <p:cNvSpPr>
            <a:spLocks noChangeArrowheads="1"/>
          </p:cNvSpPr>
          <p:nvPr/>
        </p:nvSpPr>
        <p:spPr bwMode="auto">
          <a:xfrm>
            <a:off x="3095451" y="3717371"/>
            <a:ext cx="2520950" cy="1150937"/>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s-ES" sz="1600" dirty="0">
                <a:solidFill>
                  <a:schemeClr val="tx1"/>
                </a:solidFill>
                <a:latin typeface="Arial Narrow" charset="0"/>
              </a:rPr>
              <a:t>Se qué pasa en cada momento</a:t>
            </a:r>
          </a:p>
          <a:p>
            <a:pPr algn="ctr">
              <a:defRPr/>
            </a:pPr>
            <a:r>
              <a:rPr lang="es-ES" b="1" dirty="0">
                <a:solidFill>
                  <a:schemeClr val="tx1"/>
                </a:solidFill>
                <a:latin typeface="Arial Narrow" charset="0"/>
              </a:rPr>
              <a:t>CUANDO</a:t>
            </a:r>
          </a:p>
        </p:txBody>
      </p:sp>
      <p:sp>
        <p:nvSpPr>
          <p:cNvPr id="21" name="20 Elipse"/>
          <p:cNvSpPr>
            <a:spLocks noChangeArrowheads="1"/>
          </p:cNvSpPr>
          <p:nvPr/>
        </p:nvSpPr>
        <p:spPr bwMode="auto">
          <a:xfrm>
            <a:off x="5613229" y="3621889"/>
            <a:ext cx="2736850" cy="1223963"/>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s-ES" sz="1600" b="1" dirty="0">
                <a:latin typeface="Arial Narrow" charset="0"/>
              </a:rPr>
              <a:t>CONTROLO</a:t>
            </a:r>
          </a:p>
          <a:p>
            <a:pPr algn="ctr">
              <a:defRPr/>
            </a:pPr>
            <a:r>
              <a:rPr lang="es-ES" sz="1600" dirty="0">
                <a:latin typeface="Arial Narrow" charset="0"/>
              </a:rPr>
              <a:t>Existe el momento de hacer lo que me gusta</a:t>
            </a:r>
            <a:endParaRPr lang="es-ES" sz="1600" b="1" dirty="0">
              <a:latin typeface="Arial Narrow" charset="0"/>
            </a:endParaRPr>
          </a:p>
        </p:txBody>
      </p:sp>
      <p:sp>
        <p:nvSpPr>
          <p:cNvPr id="23" name="22 Rectángulo redondeado"/>
          <p:cNvSpPr/>
          <p:nvPr/>
        </p:nvSpPr>
        <p:spPr>
          <a:xfrm rot="542684">
            <a:off x="6069094" y="2688696"/>
            <a:ext cx="2016125" cy="5048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solidFill>
                  <a:schemeClr val="tx1"/>
                </a:solidFill>
              </a:rPr>
              <a:t>FLEXIBILIZAR</a:t>
            </a:r>
          </a:p>
        </p:txBody>
      </p:sp>
      <p:sp>
        <p:nvSpPr>
          <p:cNvPr id="20" name="19 Rectángulo redondeado"/>
          <p:cNvSpPr/>
          <p:nvPr/>
        </p:nvSpPr>
        <p:spPr>
          <a:xfrm>
            <a:off x="3347864" y="2436285"/>
            <a:ext cx="2016125" cy="5048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solidFill>
                  <a:schemeClr val="tx1"/>
                </a:solidFill>
              </a:rPr>
              <a:t>ANTICIPAR</a:t>
            </a:r>
          </a:p>
        </p:txBody>
      </p:sp>
      <p:sp>
        <p:nvSpPr>
          <p:cNvPr id="17" name="16 Rectángulo redondeado"/>
          <p:cNvSpPr/>
          <p:nvPr/>
        </p:nvSpPr>
        <p:spPr>
          <a:xfrm rot="21185290">
            <a:off x="798992" y="2540366"/>
            <a:ext cx="2016125" cy="5048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s-ES" b="1" dirty="0">
                <a:solidFill>
                  <a:schemeClr val="tx1"/>
                </a:solidFill>
              </a:rPr>
              <a:t>PLANIFICAR</a:t>
            </a:r>
          </a:p>
        </p:txBody>
      </p:sp>
      <p:sp>
        <p:nvSpPr>
          <p:cNvPr id="3" name="2 CuadroTexto"/>
          <p:cNvSpPr txBox="1"/>
          <p:nvPr/>
        </p:nvSpPr>
        <p:spPr>
          <a:xfrm>
            <a:off x="2838167" y="692696"/>
            <a:ext cx="295232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3200" dirty="0" smtClean="0"/>
              <a:t>HORARIO</a:t>
            </a:r>
            <a:endParaRPr lang="es-ES" sz="3200" dirty="0"/>
          </a:p>
        </p:txBody>
      </p:sp>
    </p:spTree>
    <p:extLst>
      <p:ext uri="{BB962C8B-B14F-4D97-AF65-F5344CB8AC3E}">
        <p14:creationId xmlns="" xmlns:p14="http://schemas.microsoft.com/office/powerpoint/2010/main" val="261617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10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ox(in)">
                                      <p:cBhvr>
                                        <p:cTn id="28" dur="10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P spid="23" grpId="0" animBg="1"/>
      <p:bldP spid="20" grpId="0" animBg="1"/>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 sz="4000" smtClean="0">
                <a:solidFill>
                  <a:srgbClr val="000099"/>
                </a:solidFill>
              </a:rPr>
              <a:t>PLANIFICAR LAS ACTIVIDADES</a:t>
            </a:r>
          </a:p>
        </p:txBody>
      </p:sp>
      <p:pic>
        <p:nvPicPr>
          <p:cNvPr id="26627" name="Picture 4" descr="horario escolar"/>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1066800" y="1905000"/>
            <a:ext cx="6705600" cy="44259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7601079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7"/>
          <p:cNvSpPr>
            <a:spLocks noChangeArrowheads="1"/>
          </p:cNvSpPr>
          <p:nvPr/>
        </p:nvSpPr>
        <p:spPr bwMode="auto">
          <a:xfrm>
            <a:off x="468313" y="1125538"/>
            <a:ext cx="8229600" cy="4911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lstStyle/>
          <a:p>
            <a:pPr marL="741363" lvl="1" indent="-284163">
              <a:spcBef>
                <a:spcPts val="700"/>
              </a:spcBef>
              <a:buFont typeface="Arial" charset="0"/>
              <a:buNone/>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endParaRPr lang="es-ES" sz="2800" dirty="0">
              <a:solidFill>
                <a:srgbClr val="000000"/>
              </a:solidFill>
              <a:latin typeface="Arial Narrow" pitchFamily="34" charset="0"/>
            </a:endParaRPr>
          </a:p>
          <a:p>
            <a:pPr marL="457200" lvl="1" indent="0">
              <a:spcBef>
                <a:spcPts val="700"/>
              </a:spcBef>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r>
              <a:rPr lang="es-ES" sz="2800" dirty="0">
                <a:solidFill>
                  <a:srgbClr val="000000"/>
                </a:solidFill>
                <a:latin typeface="Arial Narrow" pitchFamily="34" charset="0"/>
              </a:rPr>
              <a:t>¿Para qué?</a:t>
            </a:r>
          </a:p>
          <a:p>
            <a:pPr marL="1141413" lvl="2" indent="-227013">
              <a:spcBef>
                <a:spcPts val="600"/>
              </a:spcBef>
              <a:buFont typeface="Arial"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r>
              <a:rPr lang="es-ES" sz="2400" dirty="0" smtClean="0">
                <a:solidFill>
                  <a:srgbClr val="000000"/>
                </a:solidFill>
                <a:latin typeface="Arial Narrow" pitchFamily="34" charset="0"/>
              </a:rPr>
              <a:t>Para </a:t>
            </a:r>
            <a:r>
              <a:rPr lang="es-ES" sz="2400" dirty="0">
                <a:solidFill>
                  <a:srgbClr val="000000"/>
                </a:solidFill>
                <a:latin typeface="Arial Narrow" pitchFamily="34" charset="0"/>
              </a:rPr>
              <a:t>favorecer la elección</a:t>
            </a:r>
          </a:p>
          <a:p>
            <a:pPr marL="1141413" lvl="2" indent="-227013">
              <a:spcBef>
                <a:spcPts val="600"/>
              </a:spcBef>
              <a:buFont typeface="Arial"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r>
              <a:rPr lang="es-ES" sz="2400" dirty="0">
                <a:solidFill>
                  <a:srgbClr val="000000"/>
                </a:solidFill>
                <a:latin typeface="Arial Narrow" pitchFamily="34" charset="0"/>
              </a:rPr>
              <a:t>Para explicar momentos relevantes</a:t>
            </a:r>
          </a:p>
          <a:p>
            <a:pPr marL="1141413" lvl="2" indent="-227013">
              <a:spcBef>
                <a:spcPts val="600"/>
              </a:spcBef>
              <a:buFont typeface="Arial"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r>
              <a:rPr lang="es-ES" sz="2400" dirty="0">
                <a:solidFill>
                  <a:srgbClr val="000000"/>
                </a:solidFill>
                <a:latin typeface="Arial Narrow" pitchFamily="34" charset="0"/>
              </a:rPr>
              <a:t>Para trabajar los aspectos sociales y mentalistas</a:t>
            </a:r>
          </a:p>
          <a:p>
            <a:pPr marL="1141413" lvl="2" indent="-227013">
              <a:spcBef>
                <a:spcPts val="600"/>
              </a:spcBef>
              <a:buFont typeface="Arial"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r>
              <a:rPr lang="es-ES" sz="2400" dirty="0">
                <a:solidFill>
                  <a:srgbClr val="000000"/>
                </a:solidFill>
                <a:latin typeface="Arial Narrow" pitchFamily="34" charset="0"/>
              </a:rPr>
              <a:t>Dar instrucciones, normas.</a:t>
            </a:r>
          </a:p>
          <a:p>
            <a:pPr marL="1141413" lvl="2" indent="-227013">
              <a:spcBef>
                <a:spcPts val="600"/>
              </a:spcBef>
              <a:buFont typeface="Arial"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r>
              <a:rPr lang="es-ES" sz="2400" dirty="0">
                <a:solidFill>
                  <a:srgbClr val="000000"/>
                </a:solidFill>
                <a:latin typeface="Arial Narrow" pitchFamily="34" charset="0"/>
              </a:rPr>
              <a:t>Comprensión del tiempo</a:t>
            </a:r>
          </a:p>
          <a:p>
            <a:pPr marL="1141413" lvl="2" indent="-227013">
              <a:spcBef>
                <a:spcPts val="600"/>
              </a:spcBef>
              <a:buFont typeface="Arial" charset="0"/>
              <a:buChar char="•"/>
              <a:tabLst>
                <a:tab pos="741363" algn="l"/>
                <a:tab pos="1655763" algn="l"/>
                <a:tab pos="2570163" algn="l"/>
                <a:tab pos="3484563" algn="l"/>
                <a:tab pos="4398963" algn="l"/>
                <a:tab pos="5313363" algn="l"/>
                <a:tab pos="6227763" algn="l"/>
                <a:tab pos="7142163" algn="l"/>
                <a:tab pos="8056563" algn="l"/>
                <a:tab pos="8970963" algn="l"/>
                <a:tab pos="9885363" algn="l"/>
                <a:tab pos="10799763" algn="l"/>
              </a:tabLst>
              <a:defRPr/>
            </a:pPr>
            <a:r>
              <a:rPr lang="es-ES" sz="2400" dirty="0">
                <a:solidFill>
                  <a:srgbClr val="000000"/>
                </a:solidFill>
                <a:latin typeface="Arial Narrow" pitchFamily="34" charset="0"/>
              </a:rPr>
              <a:t>Trabajar emociones</a:t>
            </a:r>
          </a:p>
        </p:txBody>
      </p:sp>
      <p:sp>
        <p:nvSpPr>
          <p:cNvPr id="33795" name="Rectangle 8"/>
          <p:cNvSpPr>
            <a:spLocks noChangeArrowheads="1"/>
          </p:cNvSpPr>
          <p:nvPr/>
        </p:nvSpPr>
        <p:spPr bwMode="auto">
          <a:xfrm>
            <a:off x="611188" y="0"/>
            <a:ext cx="8229600" cy="1143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defTabSz="914400">
              <a:buClrTx/>
              <a:buSzTx/>
              <a:buFontTx/>
              <a:buNone/>
            </a:pPr>
            <a:r>
              <a:rPr lang="es-ES" altLang="es-ES" sz="4000" b="1" dirty="0">
                <a:latin typeface="Arial Narrow" pitchFamily="34" charset="0"/>
              </a:rPr>
              <a:t>AYUDAS VISUALES</a:t>
            </a:r>
          </a:p>
        </p:txBody>
      </p:sp>
    </p:spTree>
    <p:extLst>
      <p:ext uri="{BB962C8B-B14F-4D97-AF65-F5344CB8AC3E}">
        <p14:creationId xmlns="" xmlns:p14="http://schemas.microsoft.com/office/powerpoint/2010/main" val="1189665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Escanear000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62475" y="1447800"/>
            <a:ext cx="434975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Picture 5" descr="Escanear000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1447800"/>
            <a:ext cx="4191000" cy="399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3657600" y="304800"/>
            <a:ext cx="229742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s-ES" sz="4400" dirty="0"/>
              <a:t>NORMAS</a:t>
            </a:r>
          </a:p>
        </p:txBody>
      </p:sp>
    </p:spTree>
    <p:extLst>
      <p:ext uri="{BB962C8B-B14F-4D97-AF65-F5344CB8AC3E}">
        <p14:creationId xmlns="" xmlns:p14="http://schemas.microsoft.com/office/powerpoint/2010/main" val="21597138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ES" smtClean="0">
                <a:solidFill>
                  <a:srgbClr val="000099"/>
                </a:solidFill>
              </a:rPr>
              <a:t>CONTROL DEL VOLUMEN</a:t>
            </a:r>
          </a:p>
        </p:txBody>
      </p:sp>
      <p:pic>
        <p:nvPicPr>
          <p:cNvPr id="27651" name="Picture 4"/>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rcRect/>
          <a:stretch>
            <a:fillRect/>
          </a:stretch>
        </p:blipFill>
        <p:spPr>
          <a:xfrm>
            <a:off x="457200" y="1219200"/>
            <a:ext cx="8439150" cy="5410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7374732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ES" smtClean="0">
                <a:solidFill>
                  <a:srgbClr val="000099"/>
                </a:solidFill>
              </a:rPr>
              <a:t>FRASES HECHAS</a:t>
            </a:r>
          </a:p>
        </p:txBody>
      </p:sp>
      <p:pic>
        <p:nvPicPr>
          <p:cNvPr id="28675" name="Picture 4"/>
          <p:cNvPicPr>
            <a:picLocks noGrp="1" noChangeAspect="1" noChangeArrowheads="1"/>
          </p:cNvPicPr>
          <p:nvPr>
            <p:ph type="body" idx="1"/>
          </p:nvPr>
        </p:nvPicPr>
        <p:blipFill rotWithShape="1">
          <a:blip r:embed="rId2" cstate="print">
            <a:extLst>
              <a:ext uri="{28A0092B-C50C-407E-A947-70E740481C1C}">
                <a14:useLocalDpi xmlns="" xmlns:a14="http://schemas.microsoft.com/office/drawing/2010/main" val="0"/>
              </a:ext>
            </a:extLst>
          </a:blip>
          <a:srcRect t="9961" b="16038"/>
          <a:stretch/>
        </p:blipFill>
        <p:spPr>
          <a:xfrm>
            <a:off x="539552" y="1664804"/>
            <a:ext cx="3744416" cy="3744416"/>
          </a:xfrm>
          <a:noFill/>
        </p:spPr>
      </p:pic>
      <p:pic>
        <p:nvPicPr>
          <p:cNvPr id="28676" name="Picture 5"/>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699" t="14790" r="10722" b="7967"/>
          <a:stretch/>
        </p:blipFill>
        <p:spPr bwMode="auto">
          <a:xfrm>
            <a:off x="4572000" y="1844824"/>
            <a:ext cx="4114800"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522438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ES" smtClean="0">
                <a:solidFill>
                  <a:srgbClr val="000099"/>
                </a:solidFill>
              </a:rPr>
              <a:t>SCRIPTS SOCIALES</a:t>
            </a:r>
          </a:p>
        </p:txBody>
      </p:sp>
      <p:sp>
        <p:nvSpPr>
          <p:cNvPr id="29699" name="Rectangle 3"/>
          <p:cNvSpPr>
            <a:spLocks noGrp="1" noChangeArrowheads="1"/>
          </p:cNvSpPr>
          <p:nvPr>
            <p:ph type="body" idx="1"/>
          </p:nvPr>
        </p:nvSpPr>
        <p:spPr>
          <a:xfrm>
            <a:off x="533400" y="1295400"/>
            <a:ext cx="8229600" cy="5410200"/>
          </a:xfrm>
        </p:spPr>
        <p:txBody>
          <a:bodyPr/>
          <a:lstStyle/>
          <a:p>
            <a:pPr eaLnBrk="1" hangingPunct="1">
              <a:lnSpc>
                <a:spcPct val="80000"/>
              </a:lnSpc>
            </a:pPr>
            <a:r>
              <a:rPr lang="es-ES" sz="2800" dirty="0" err="1" smtClean="0"/>
              <a:t>Guión</a:t>
            </a:r>
            <a:r>
              <a:rPr lang="es-ES" sz="2800" dirty="0" smtClean="0"/>
              <a:t>    de    los     pasos   a      seguir   en una </a:t>
            </a:r>
          </a:p>
          <a:p>
            <a:pPr eaLnBrk="1" hangingPunct="1">
              <a:lnSpc>
                <a:spcPct val="80000"/>
              </a:lnSpc>
              <a:buFontTx/>
              <a:buNone/>
            </a:pPr>
            <a:r>
              <a:rPr lang="es-ES" sz="2800" dirty="0" smtClean="0"/>
              <a:t>   determinada situación social</a:t>
            </a:r>
            <a:endParaRPr lang="es-ES" sz="1800" dirty="0" smtClean="0"/>
          </a:p>
          <a:p>
            <a:pPr eaLnBrk="1" hangingPunct="1">
              <a:lnSpc>
                <a:spcPct val="80000"/>
              </a:lnSpc>
            </a:pPr>
            <a:endParaRPr lang="es-ES" sz="1200" dirty="0" smtClean="0"/>
          </a:p>
          <a:p>
            <a:pPr eaLnBrk="1" hangingPunct="1">
              <a:lnSpc>
                <a:spcPct val="80000"/>
              </a:lnSpc>
              <a:buFontTx/>
              <a:buNone/>
            </a:pPr>
            <a:r>
              <a:rPr lang="es-ES" sz="1800" dirty="0" smtClean="0"/>
              <a:t>Ejemplo: Realizar un trabajo en grupo: </a:t>
            </a:r>
          </a:p>
          <a:p>
            <a:pPr eaLnBrk="1" hangingPunct="1">
              <a:lnSpc>
                <a:spcPct val="80000"/>
              </a:lnSpc>
              <a:buFontTx/>
              <a:buNone/>
            </a:pPr>
            <a:endParaRPr lang="es-ES" sz="1800" dirty="0" smtClean="0"/>
          </a:p>
          <a:p>
            <a:pPr marL="800100" lvl="1" indent="-342900" algn="just" eaLnBrk="1" hangingPunct="1">
              <a:buFontTx/>
              <a:buAutoNum type="arabicParenR"/>
            </a:pPr>
            <a:r>
              <a:rPr lang="es-ES" sz="1800" dirty="0" smtClean="0"/>
              <a:t>Cuando la profesora lo indica, me acerco a mis compañeros</a:t>
            </a:r>
          </a:p>
          <a:p>
            <a:pPr marL="800100" lvl="1" indent="-342900" algn="just" eaLnBrk="1" hangingPunct="1">
              <a:buFontTx/>
              <a:buAutoNum type="arabicParenR"/>
            </a:pPr>
            <a:r>
              <a:rPr lang="es-ES" sz="1800" dirty="0" smtClean="0"/>
              <a:t>Nos sentamos unos frente a los otros en la mesa que nos toque</a:t>
            </a:r>
          </a:p>
          <a:p>
            <a:pPr marL="800100" lvl="1" indent="-342900" algn="just" eaLnBrk="1" hangingPunct="1">
              <a:buFontTx/>
              <a:buAutoNum type="arabicParenR"/>
            </a:pPr>
            <a:r>
              <a:rPr lang="es-ES" sz="1800" dirty="0" smtClean="0"/>
              <a:t>Distribuimos las tareas que nos toca hacer a cada uno. </a:t>
            </a:r>
          </a:p>
          <a:p>
            <a:pPr marL="800100" lvl="1" indent="-342900" algn="just" eaLnBrk="1" hangingPunct="1">
              <a:buFontTx/>
              <a:buAutoNum type="arabicParenR"/>
            </a:pPr>
            <a:r>
              <a:rPr lang="es-ES" sz="1800" dirty="0" smtClean="0"/>
              <a:t>Preguntamos a la profesora sobre el material que hay disponible para hacer cada una de las partes.</a:t>
            </a:r>
          </a:p>
          <a:p>
            <a:pPr marL="800100" lvl="1" indent="-342900" algn="just" eaLnBrk="1" hangingPunct="1">
              <a:buFontTx/>
              <a:buAutoNum type="arabicParenR"/>
            </a:pPr>
            <a:r>
              <a:rPr lang="es-ES" sz="1800" dirty="0" smtClean="0"/>
              <a:t>Distribuimos el material</a:t>
            </a:r>
          </a:p>
          <a:p>
            <a:pPr marL="800100" lvl="1" indent="-342900" algn="just" eaLnBrk="1" hangingPunct="1">
              <a:buFontTx/>
              <a:buAutoNum type="arabicParenR"/>
            </a:pPr>
            <a:r>
              <a:rPr lang="es-ES" sz="1800" dirty="0" smtClean="0"/>
              <a:t>Realizo el trabajo individualmente sobre la tarea que me ha tocado.</a:t>
            </a:r>
          </a:p>
          <a:p>
            <a:pPr marL="800100" lvl="1" indent="-342900" algn="just" eaLnBrk="1" hangingPunct="1">
              <a:buFontTx/>
              <a:buAutoNum type="arabicParenR"/>
            </a:pPr>
            <a:r>
              <a:rPr lang="es-ES" sz="1800" dirty="0" smtClean="0"/>
              <a:t>Cuando tengo dudas, pregunto a mis compañeros de grupo. </a:t>
            </a:r>
          </a:p>
          <a:p>
            <a:pPr marL="800100" lvl="1" indent="-342900" algn="just" eaLnBrk="1" hangingPunct="1">
              <a:buFontTx/>
              <a:buAutoNum type="arabicParenR"/>
            </a:pPr>
            <a:r>
              <a:rPr lang="es-ES" sz="1800" dirty="0" smtClean="0"/>
              <a:t>Al finalizar compartimos el material encontrado por cada uno de nosotros. </a:t>
            </a:r>
          </a:p>
          <a:p>
            <a:pPr marL="800100" lvl="1" indent="-342900" algn="just" eaLnBrk="1" hangingPunct="1">
              <a:buFontTx/>
              <a:buAutoNum type="arabicParenR"/>
            </a:pPr>
            <a:r>
              <a:rPr lang="es-ES" sz="1800" dirty="0" smtClean="0"/>
              <a:t>Lo comentamos, lo ordenamos y lo organizamos</a:t>
            </a:r>
          </a:p>
          <a:p>
            <a:pPr marL="800100" lvl="1" indent="-342900" algn="just" eaLnBrk="1" hangingPunct="1">
              <a:buFontTx/>
              <a:buAutoNum type="arabicParenR"/>
            </a:pPr>
            <a:r>
              <a:rPr lang="es-ES" sz="1800" dirty="0" smtClean="0"/>
              <a:t> Se lo entregamos a la profesora</a:t>
            </a:r>
          </a:p>
        </p:txBody>
      </p:sp>
    </p:spTree>
    <p:extLst>
      <p:ext uri="{BB962C8B-B14F-4D97-AF65-F5344CB8AC3E}">
        <p14:creationId xmlns="" xmlns:p14="http://schemas.microsoft.com/office/powerpoint/2010/main" val="28577201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763107" y="1268760"/>
            <a:ext cx="6697122" cy="4737324"/>
            <a:chOff x="808" y="582"/>
            <a:chExt cx="4400" cy="3211"/>
          </a:xfrm>
        </p:grpSpPr>
        <p:pic>
          <p:nvPicPr>
            <p:cNvPr id="28676" name="1 Llamada de nube"/>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8" y="582"/>
              <a:ext cx="4400" cy="3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7" name="Text Box 4"/>
            <p:cNvSpPr txBox="1">
              <a:spLocks noChangeArrowheads="1"/>
            </p:cNvSpPr>
            <p:nvPr/>
          </p:nvSpPr>
          <p:spPr bwMode="auto">
            <a:xfrm>
              <a:off x="1511" y="761"/>
              <a:ext cx="3202" cy="2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ctr" eaLnBrk="1" hangingPunct="1"/>
              <a:endParaRPr lang="es-ES" altLang="es-ES" sz="2800" b="1" dirty="0">
                <a:solidFill>
                  <a:srgbClr val="7030A0"/>
                </a:solidFill>
                <a:ea typeface="ＭＳ Ｐゴシック" pitchFamily="34" charset="-128"/>
              </a:endParaRPr>
            </a:p>
            <a:p>
              <a:pPr algn="ctr" eaLnBrk="1" hangingPunct="1"/>
              <a:r>
                <a:rPr lang="es-ES" altLang="es-ES" sz="2400" b="1" dirty="0">
                  <a:solidFill>
                    <a:srgbClr val="7030A0"/>
                  </a:solidFill>
                  <a:ea typeface="ＭＳ Ｐゴシック" pitchFamily="34" charset="-128"/>
                </a:rPr>
                <a:t>Estar calmado y relajado</a:t>
              </a:r>
            </a:p>
            <a:p>
              <a:pPr algn="ctr" eaLnBrk="1" hangingPunct="1"/>
              <a:r>
                <a:rPr lang="es-ES" altLang="es-ES" sz="2400" b="1" dirty="0">
                  <a:solidFill>
                    <a:srgbClr val="17375E"/>
                  </a:solidFill>
                  <a:ea typeface="ＭＳ Ｐゴシック" pitchFamily="34" charset="-128"/>
                </a:rPr>
                <a:t>Ser un aliado</a:t>
              </a:r>
            </a:p>
            <a:p>
              <a:pPr algn="ctr" eaLnBrk="1" hangingPunct="1"/>
              <a:r>
                <a:rPr lang="es-ES" altLang="es-ES" sz="2400" b="1" dirty="0">
                  <a:solidFill>
                    <a:srgbClr val="7030A0"/>
                  </a:solidFill>
                  <a:ea typeface="ＭＳ Ｐゴシック" pitchFamily="34" charset="-128"/>
                </a:rPr>
                <a:t>Comunica claramente</a:t>
              </a:r>
            </a:p>
            <a:p>
              <a:pPr algn="ctr" eaLnBrk="1" hangingPunct="1"/>
              <a:r>
                <a:rPr lang="es-ES" altLang="es-ES" sz="2400" b="1" dirty="0">
                  <a:solidFill>
                    <a:srgbClr val="7030A0"/>
                  </a:solidFill>
                  <a:ea typeface="ＭＳ Ｐゴシック" pitchFamily="34" charset="-128"/>
                </a:rPr>
                <a:t>Captar la atención antes de hablar</a:t>
              </a:r>
            </a:p>
            <a:p>
              <a:pPr algn="ctr" eaLnBrk="1" hangingPunct="1"/>
              <a:r>
                <a:rPr lang="es-ES" altLang="es-ES" sz="2400" b="1" dirty="0">
                  <a:solidFill>
                    <a:srgbClr val="17375E"/>
                  </a:solidFill>
                  <a:ea typeface="ＭＳ Ｐゴシック" pitchFamily="34" charset="-128"/>
                </a:rPr>
                <a:t>Busca la disciplina positivamente</a:t>
              </a:r>
            </a:p>
            <a:p>
              <a:pPr algn="ctr" eaLnBrk="1" hangingPunct="1"/>
              <a:r>
                <a:rPr lang="es-ES" altLang="es-ES" sz="2400" b="1" dirty="0">
                  <a:solidFill>
                    <a:srgbClr val="7030A0"/>
                  </a:solidFill>
                  <a:ea typeface="ＭＳ Ｐゴシック" pitchFamily="34" charset="-128"/>
                </a:rPr>
                <a:t>Ser firme pero amable </a:t>
              </a:r>
            </a:p>
            <a:p>
              <a:pPr algn="ctr" eaLnBrk="1" hangingPunct="1"/>
              <a:r>
                <a:rPr lang="es-ES" altLang="es-ES" sz="2400" b="1" dirty="0">
                  <a:solidFill>
                    <a:srgbClr val="17375E"/>
                  </a:solidFill>
                  <a:ea typeface="ＭＳ Ｐゴシック" pitchFamily="34" charset="-128"/>
                </a:rPr>
                <a:t>Dale </a:t>
              </a:r>
              <a:r>
                <a:rPr lang="es-ES" altLang="es-ES" sz="2400" b="1" dirty="0" err="1">
                  <a:solidFill>
                    <a:srgbClr val="17375E"/>
                  </a:solidFill>
                  <a:ea typeface="ＭＳ Ｐゴシック" pitchFamily="34" charset="-128"/>
                </a:rPr>
                <a:t>feedback</a:t>
              </a:r>
              <a:r>
                <a:rPr lang="es-ES" altLang="es-ES" sz="2400" b="1" dirty="0">
                  <a:solidFill>
                    <a:srgbClr val="17375E"/>
                  </a:solidFill>
                  <a:ea typeface="ＭＳ Ｐゴシック" pitchFamily="34" charset="-128"/>
                </a:rPr>
                <a:t>: Consecuencias</a:t>
              </a:r>
            </a:p>
            <a:p>
              <a:pPr algn="ctr" eaLnBrk="1" hangingPunct="1"/>
              <a:r>
                <a:rPr lang="es-ES" altLang="es-ES" sz="2400" b="1" dirty="0">
                  <a:solidFill>
                    <a:srgbClr val="7030A0"/>
                  </a:solidFill>
                  <a:ea typeface="ＭＳ Ｐゴシック" pitchFamily="34" charset="-128"/>
                </a:rPr>
                <a:t>Se flexible</a:t>
              </a:r>
            </a:p>
            <a:p>
              <a:pPr algn="ctr" eaLnBrk="1" hangingPunct="1"/>
              <a:r>
                <a:rPr lang="es-ES" altLang="es-ES" sz="2400" b="1" dirty="0">
                  <a:solidFill>
                    <a:schemeClr val="tx2"/>
                  </a:solidFill>
                  <a:ea typeface="ＭＳ Ｐゴシック" pitchFamily="34" charset="-128"/>
                </a:rPr>
                <a:t>Darle alternativas claras</a:t>
              </a:r>
            </a:p>
          </p:txBody>
        </p:sp>
      </p:grpSp>
      <p:sp>
        <p:nvSpPr>
          <p:cNvPr id="3" name="2 CuadroTexto"/>
          <p:cNvSpPr txBox="1"/>
          <p:nvPr/>
        </p:nvSpPr>
        <p:spPr>
          <a:xfrm>
            <a:off x="755576" y="395842"/>
            <a:ext cx="230425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200" b="1" dirty="0" smtClean="0"/>
              <a:t>¿Cómo hago todo esto?</a:t>
            </a:r>
            <a:endParaRPr lang="es-ES" sz="3200" b="1" dirty="0"/>
          </a:p>
        </p:txBody>
      </p:sp>
    </p:spTree>
    <p:extLst>
      <p:ext uri="{BB962C8B-B14F-4D97-AF65-F5344CB8AC3E}">
        <p14:creationId xmlns="" xmlns:p14="http://schemas.microsoft.com/office/powerpoint/2010/main" val="4187003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4000" dirty="0" smtClean="0"/>
              <a:t>¿Qué pediría un </a:t>
            </a:r>
            <a:r>
              <a:rPr lang="es-ES" sz="4000" dirty="0" err="1" smtClean="0"/>
              <a:t>alumn</a:t>
            </a:r>
            <a:r>
              <a:rPr lang="es-ES" sz="4000" dirty="0" smtClean="0"/>
              <a:t>@ con Asperger a un profesor?</a:t>
            </a:r>
          </a:p>
        </p:txBody>
      </p:sp>
      <p:sp>
        <p:nvSpPr>
          <p:cNvPr id="30723" name="2 CuadroTexto"/>
          <p:cNvSpPr txBox="1">
            <a:spLocks noChangeArrowheads="1"/>
          </p:cNvSpPr>
          <p:nvPr/>
        </p:nvSpPr>
        <p:spPr bwMode="auto">
          <a:xfrm>
            <a:off x="1017588" y="1930399"/>
            <a:ext cx="6985000" cy="3397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pPr>
            <a:r>
              <a:rPr lang="es-ES" sz="2000" dirty="0"/>
              <a:t>Procura crear una rutina predecible en nuestras clases</a:t>
            </a:r>
          </a:p>
        </p:txBody>
      </p:sp>
      <p:sp>
        <p:nvSpPr>
          <p:cNvPr id="30724" name="3 CuadroTexto"/>
          <p:cNvSpPr txBox="1">
            <a:spLocks noChangeArrowheads="1"/>
          </p:cNvSpPr>
          <p:nvPr/>
        </p:nvSpPr>
        <p:spPr bwMode="auto">
          <a:xfrm>
            <a:off x="1017588" y="2771775"/>
            <a:ext cx="6996112"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Llámame o avísame de los cambios / exámenes de forma visual y anticipada</a:t>
            </a:r>
          </a:p>
        </p:txBody>
      </p:sp>
      <p:sp>
        <p:nvSpPr>
          <p:cNvPr id="30725" name="4 CuadroTexto"/>
          <p:cNvSpPr txBox="1">
            <a:spLocks noChangeArrowheads="1"/>
          </p:cNvSpPr>
          <p:nvPr/>
        </p:nvSpPr>
        <p:spPr bwMode="auto">
          <a:xfrm>
            <a:off x="1028700" y="3962400"/>
            <a:ext cx="6985000"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Con planificación puedes enseñarme todo lo que te gusta a ti </a:t>
            </a:r>
          </a:p>
        </p:txBody>
      </p:sp>
      <p:sp>
        <p:nvSpPr>
          <p:cNvPr id="30726" name="5 CuadroTexto"/>
          <p:cNvSpPr txBox="1">
            <a:spLocks noChangeArrowheads="1"/>
          </p:cNvSpPr>
          <p:nvPr/>
        </p:nvSpPr>
        <p:spPr bwMode="auto">
          <a:xfrm>
            <a:off x="1028700" y="5078413"/>
            <a:ext cx="6985000"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Necesito coherencia, no me engañes ni me mientas, ni te olvides de lo que me has dicho que eres o haces. </a:t>
            </a:r>
          </a:p>
        </p:txBody>
      </p:sp>
    </p:spTree>
    <p:extLst>
      <p:ext uri="{BB962C8B-B14F-4D97-AF65-F5344CB8AC3E}">
        <p14:creationId xmlns="" xmlns:p14="http://schemas.microsoft.com/office/powerpoint/2010/main" val="32800048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CuadroTexto"/>
          <p:cNvSpPr txBox="1">
            <a:spLocks noChangeArrowheads="1"/>
          </p:cNvSpPr>
          <p:nvPr/>
        </p:nvSpPr>
        <p:spPr bwMode="auto">
          <a:xfrm>
            <a:off x="838200" y="685800"/>
            <a:ext cx="7239000"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No castigues a toda la clase, incluyéndome a mi, no puedo </a:t>
            </a:r>
          </a:p>
          <a:p>
            <a:pPr algn="just" eaLnBrk="1" hangingPunct="1"/>
            <a:r>
              <a:rPr lang="es-ES" sz="2000" dirty="0"/>
              <a:t>entenderte, me parece injusto</a:t>
            </a:r>
          </a:p>
        </p:txBody>
      </p:sp>
      <p:sp>
        <p:nvSpPr>
          <p:cNvPr id="31747" name="2 CuadroTexto"/>
          <p:cNvSpPr txBox="1">
            <a:spLocks noChangeArrowheads="1"/>
          </p:cNvSpPr>
          <p:nvPr/>
        </p:nvSpPr>
        <p:spPr bwMode="auto">
          <a:xfrm>
            <a:off x="838200" y="1981200"/>
            <a:ext cx="7239000" cy="101600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Me cuesta interpretar tus conductas, me guío a veces por las    películas   o   la  televisión.  Se  claro  en tus actos o explícame porque haces las cosas</a:t>
            </a:r>
          </a:p>
        </p:txBody>
      </p:sp>
      <p:sp>
        <p:nvSpPr>
          <p:cNvPr id="31748" name="3 CuadroTexto"/>
          <p:cNvSpPr txBox="1">
            <a:spLocks noChangeArrowheads="1"/>
          </p:cNvSpPr>
          <p:nvPr/>
        </p:nvSpPr>
        <p:spPr bwMode="auto">
          <a:xfrm>
            <a:off x="801688" y="3416300"/>
            <a:ext cx="7275512"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Cuando  no  entiendo  algo,  aunque  te  parezca gracioso puedes corregirme</a:t>
            </a:r>
          </a:p>
        </p:txBody>
      </p:sp>
      <p:sp>
        <p:nvSpPr>
          <p:cNvPr id="31749" name="4 CuadroTexto"/>
          <p:cNvSpPr txBox="1">
            <a:spLocks noChangeArrowheads="1"/>
          </p:cNvSpPr>
          <p:nvPr/>
        </p:nvSpPr>
        <p:spPr bwMode="auto">
          <a:xfrm>
            <a:off x="838200" y="4572000"/>
            <a:ext cx="7239000"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Dame  la  posibilidad  de elegir entre dos cosas, entre más opciones me lío</a:t>
            </a:r>
          </a:p>
        </p:txBody>
      </p:sp>
    </p:spTree>
    <p:extLst>
      <p:ext uri="{BB962C8B-B14F-4D97-AF65-F5344CB8AC3E}">
        <p14:creationId xmlns="" xmlns:p14="http://schemas.microsoft.com/office/powerpoint/2010/main" val="1678871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ES" dirty="0" smtClean="0"/>
              <a:t>Prevalencia</a:t>
            </a:r>
            <a:endParaRPr lang="es-ES" dirty="0"/>
          </a:p>
        </p:txBody>
      </p:sp>
      <p:pic>
        <p:nvPicPr>
          <p:cNvPr id="4" name="Marcador de contenido 3"/>
          <p:cNvPicPr>
            <a:picLocks noGrp="1" noChangeAspect="1"/>
          </p:cNvPicPr>
          <p:nvPr>
            <p:ph idx="1"/>
          </p:nvPr>
        </p:nvPicPr>
        <p:blipFill rotWithShape="1">
          <a:blip r:embed="rId2" cstate="print"/>
          <a:srcRect l="15115" t="33407" r="12932" b="21620"/>
          <a:stretch/>
        </p:blipFill>
        <p:spPr>
          <a:xfrm>
            <a:off x="267346" y="1484784"/>
            <a:ext cx="8553125" cy="4620080"/>
          </a:xfrm>
          <a:prstGeom prst="rect">
            <a:avLst/>
          </a:prstGeom>
        </p:spPr>
      </p:pic>
    </p:spTree>
    <p:extLst>
      <p:ext uri="{BB962C8B-B14F-4D97-AF65-F5344CB8AC3E}">
        <p14:creationId xmlns="" xmlns:p14="http://schemas.microsoft.com/office/powerpoint/2010/main" val="31651956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219200" y="4800600"/>
            <a:ext cx="6845300" cy="838200"/>
          </a:xfrm>
        </p:spPr>
        <p:style>
          <a:lnRef idx="1">
            <a:schemeClr val="accent2"/>
          </a:lnRef>
          <a:fillRef idx="2">
            <a:schemeClr val="accent2"/>
          </a:fillRef>
          <a:effectRef idx="1">
            <a:schemeClr val="accent2"/>
          </a:effectRef>
          <a:fontRef idx="minor">
            <a:schemeClr val="dk1"/>
          </a:fontRef>
        </p:style>
        <p:txBody>
          <a:bodyPr/>
          <a:lstStyle/>
          <a:p>
            <a:pPr algn="just" eaLnBrk="1" hangingPunct="1">
              <a:buFontTx/>
              <a:buNone/>
            </a:pPr>
            <a:r>
              <a:rPr lang="es-ES" sz="2000" dirty="0" smtClean="0"/>
              <a:t>Háblame sin ironías, ni dobles sentidos y si las utilizas procura “traducir”</a:t>
            </a:r>
          </a:p>
        </p:txBody>
      </p:sp>
      <p:sp>
        <p:nvSpPr>
          <p:cNvPr id="32771" name="1 CuadroTexto"/>
          <p:cNvSpPr txBox="1">
            <a:spLocks noChangeArrowheads="1"/>
          </p:cNvSpPr>
          <p:nvPr/>
        </p:nvSpPr>
        <p:spPr bwMode="auto">
          <a:xfrm>
            <a:off x="1219200" y="838200"/>
            <a:ext cx="6858000"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No dejes que siempre decida yo el qué y el cómo hacemos las cosas</a:t>
            </a:r>
          </a:p>
        </p:txBody>
      </p:sp>
      <p:sp>
        <p:nvSpPr>
          <p:cNvPr id="32772" name="3 CuadroTexto"/>
          <p:cNvSpPr txBox="1">
            <a:spLocks noChangeArrowheads="1"/>
          </p:cNvSpPr>
          <p:nvPr/>
        </p:nvSpPr>
        <p:spPr bwMode="auto">
          <a:xfrm>
            <a:off x="1206500" y="1779588"/>
            <a:ext cx="6858000" cy="708025"/>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Quiero  que  me  ayudes a ser un buen alumno, enséñame las normas por escrito</a:t>
            </a:r>
          </a:p>
        </p:txBody>
      </p:sp>
      <p:sp>
        <p:nvSpPr>
          <p:cNvPr id="32773" name="4 CuadroTexto"/>
          <p:cNvSpPr txBox="1">
            <a:spLocks noChangeArrowheads="1"/>
          </p:cNvSpPr>
          <p:nvPr/>
        </p:nvSpPr>
        <p:spPr bwMode="auto">
          <a:xfrm>
            <a:off x="1206500" y="2743200"/>
            <a:ext cx="6858000" cy="338138"/>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pPr>
            <a:r>
              <a:rPr lang="es-ES" sz="2000" dirty="0"/>
              <a:t>Quizás necesito que me animes a hacerte preguntas</a:t>
            </a:r>
          </a:p>
        </p:txBody>
      </p:sp>
      <p:sp>
        <p:nvSpPr>
          <p:cNvPr id="32774" name="5 CuadroTexto"/>
          <p:cNvSpPr txBox="1">
            <a:spLocks noChangeArrowheads="1"/>
          </p:cNvSpPr>
          <p:nvPr/>
        </p:nvSpPr>
        <p:spPr bwMode="auto">
          <a:xfrm>
            <a:off x="1206500" y="3484563"/>
            <a:ext cx="6858000" cy="1014412"/>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sz="2000" dirty="0"/>
              <a:t>Si ves que me enrollo con mi  tema  favorito, córtame. Si ves que en un examen contesto brevemente, hazme más preguntas </a:t>
            </a:r>
          </a:p>
        </p:txBody>
      </p:sp>
    </p:spTree>
    <p:extLst>
      <p:ext uri="{BB962C8B-B14F-4D97-AF65-F5344CB8AC3E}">
        <p14:creationId xmlns="" xmlns:p14="http://schemas.microsoft.com/office/powerpoint/2010/main" val="32397958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2" cstate="print"/>
          <a:srcRect l="14220" t="24497" r="12431" b="19818"/>
          <a:stretch/>
        </p:blipFill>
        <p:spPr>
          <a:xfrm>
            <a:off x="332520" y="620688"/>
            <a:ext cx="8601842" cy="5040560"/>
          </a:xfrm>
          <a:prstGeom prst="rect">
            <a:avLst/>
          </a:prstGeom>
        </p:spPr>
      </p:pic>
    </p:spTree>
    <p:extLst>
      <p:ext uri="{BB962C8B-B14F-4D97-AF65-F5344CB8AC3E}">
        <p14:creationId xmlns="" xmlns:p14="http://schemas.microsoft.com/office/powerpoint/2010/main" val="873784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2" cstate="print"/>
          <a:srcRect l="15114" t="26088" r="15114" b="19818"/>
          <a:stretch/>
        </p:blipFill>
        <p:spPr>
          <a:xfrm>
            <a:off x="259199" y="692696"/>
            <a:ext cx="8625601" cy="4824536"/>
          </a:xfrm>
          <a:prstGeom prst="rect">
            <a:avLst/>
          </a:prstGeom>
        </p:spPr>
      </p:pic>
    </p:spTree>
    <p:extLst>
      <p:ext uri="{BB962C8B-B14F-4D97-AF65-F5344CB8AC3E}">
        <p14:creationId xmlns="" xmlns:p14="http://schemas.microsoft.com/office/powerpoint/2010/main" val="2295936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2" cstate="print"/>
          <a:srcRect l="14220" t="24498" r="12431" b="15044"/>
          <a:stretch/>
        </p:blipFill>
        <p:spPr>
          <a:xfrm>
            <a:off x="633002" y="1124744"/>
            <a:ext cx="8080058" cy="4464496"/>
          </a:xfrm>
          <a:prstGeom prst="rect">
            <a:avLst/>
          </a:prstGeom>
        </p:spPr>
      </p:pic>
    </p:spTree>
    <p:extLst>
      <p:ext uri="{BB962C8B-B14F-4D97-AF65-F5344CB8AC3E}">
        <p14:creationId xmlns="" xmlns:p14="http://schemas.microsoft.com/office/powerpoint/2010/main" val="887524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endParaRPr lang="es-ES" dirty="0"/>
          </a:p>
        </p:txBody>
      </p:sp>
      <p:pic>
        <p:nvPicPr>
          <p:cNvPr id="4" name="Marcador de contenido 3"/>
          <p:cNvPicPr>
            <a:picLocks noGrp="1" noChangeAspect="1"/>
          </p:cNvPicPr>
          <p:nvPr>
            <p:ph idx="1"/>
          </p:nvPr>
        </p:nvPicPr>
        <p:blipFill rotWithShape="1">
          <a:blip r:embed="rId2" cstate="print"/>
          <a:srcRect l="15551" t="26419" r="13189" b="18228"/>
          <a:stretch/>
        </p:blipFill>
        <p:spPr>
          <a:xfrm>
            <a:off x="214619" y="875351"/>
            <a:ext cx="8714761" cy="4968551"/>
          </a:xfrm>
          <a:prstGeom prst="rect">
            <a:avLst/>
          </a:prstGeom>
        </p:spPr>
      </p:pic>
    </p:spTree>
    <p:extLst>
      <p:ext uri="{BB962C8B-B14F-4D97-AF65-F5344CB8AC3E}">
        <p14:creationId xmlns="" xmlns:p14="http://schemas.microsoft.com/office/powerpoint/2010/main" val="12632419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pPr marL="0" indent="0">
              <a:buNone/>
            </a:pPr>
            <a:r>
              <a:rPr lang="es-ES" sz="8800" dirty="0" smtClean="0">
                <a:latin typeface="Berlin Sans FB Demi" panose="020E0802020502020306" pitchFamily="34" charset="0"/>
              </a:rPr>
              <a:t>Muchas gracias</a:t>
            </a:r>
            <a:endParaRPr lang="es-ES" sz="8800" dirty="0">
              <a:latin typeface="Berlin Sans FB Demi" panose="020E0802020502020306" pitchFamily="34" charset="0"/>
            </a:endParaRPr>
          </a:p>
        </p:txBody>
      </p:sp>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36096" y="3573016"/>
            <a:ext cx="2736304" cy="1930071"/>
          </a:xfrm>
          <a:prstGeom prst="rect">
            <a:avLst/>
          </a:prstGeom>
        </p:spPr>
      </p:pic>
      <p:sp>
        <p:nvSpPr>
          <p:cNvPr id="5" name="4 CuadroTexto"/>
          <p:cNvSpPr txBox="1"/>
          <p:nvPr/>
        </p:nvSpPr>
        <p:spPr>
          <a:xfrm>
            <a:off x="539552" y="4293096"/>
            <a:ext cx="4248472" cy="923330"/>
          </a:xfrm>
          <a:prstGeom prst="rect">
            <a:avLst/>
          </a:prstGeom>
          <a:noFill/>
        </p:spPr>
        <p:txBody>
          <a:bodyPr wrap="square" rtlCol="0">
            <a:spAutoFit/>
          </a:bodyPr>
          <a:lstStyle/>
          <a:p>
            <a:pPr algn="ctr"/>
            <a:r>
              <a:rPr lang="es-ES" b="1" dirty="0" smtClean="0"/>
              <a:t>Contacto Delegación Medina: Sandra Pére</a:t>
            </a:r>
            <a:r>
              <a:rPr lang="es-ES" dirty="0" smtClean="0"/>
              <a:t>z</a:t>
            </a:r>
          </a:p>
          <a:p>
            <a:pPr algn="ctr"/>
            <a:r>
              <a:rPr lang="es-ES" dirty="0" smtClean="0">
                <a:hlinkClick r:id="rId3"/>
              </a:rPr>
              <a:t>medina@autismoburgos.org</a:t>
            </a:r>
            <a:endParaRPr lang="es-ES" dirty="0" smtClean="0"/>
          </a:p>
          <a:p>
            <a:pPr algn="ctr"/>
            <a:r>
              <a:rPr lang="es-ES" b="1" dirty="0" smtClean="0"/>
              <a:t>639 23 34 65</a:t>
            </a:r>
          </a:p>
        </p:txBody>
      </p:sp>
    </p:spTree>
    <p:extLst>
      <p:ext uri="{BB962C8B-B14F-4D97-AF65-F5344CB8AC3E}">
        <p14:creationId xmlns="" xmlns:p14="http://schemas.microsoft.com/office/powerpoint/2010/main" val="349247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apa_mund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450" y="1192213"/>
            <a:ext cx="68580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AutoShape 5"/>
          <p:cNvSpPr>
            <a:spLocks noChangeArrowheads="1"/>
          </p:cNvSpPr>
          <p:nvPr/>
        </p:nvSpPr>
        <p:spPr bwMode="auto">
          <a:xfrm>
            <a:off x="1979613" y="188913"/>
            <a:ext cx="2736850" cy="2087562"/>
          </a:xfrm>
          <a:prstGeom prst="wedgeEllipseCallout">
            <a:avLst>
              <a:gd name="adj1" fmla="val -32079"/>
              <a:gd name="adj2" fmla="val 65968"/>
            </a:avLst>
          </a:prstGeom>
          <a:solidFill>
            <a:srgbClr val="FFFFFF"/>
          </a:solidFill>
          <a:ln w="38100">
            <a:solidFill>
              <a:srgbClr val="016993"/>
            </a:solidFill>
            <a:miter lim="800000"/>
            <a:headEnd/>
            <a:tailEnd/>
          </a:ln>
        </p:spPr>
        <p:txBody>
          <a:bodyPr/>
          <a:lstStyle/>
          <a:p>
            <a:pPr algn="ctr">
              <a:spcBef>
                <a:spcPct val="50000"/>
              </a:spcBef>
            </a:pPr>
            <a:r>
              <a:rPr lang="es-ES" altLang="es-ES" sz="2000" b="1">
                <a:solidFill>
                  <a:srgbClr val="016993"/>
                </a:solidFill>
                <a:latin typeface="Arial Narrow" pitchFamily="34" charset="0"/>
                <a:ea typeface="ＭＳ Ｐゴシック" pitchFamily="34" charset="-128"/>
              </a:rPr>
              <a:t>L. Kanner: Autismo Infantil.</a:t>
            </a:r>
          </a:p>
          <a:p>
            <a:pPr algn="ctr">
              <a:spcBef>
                <a:spcPct val="50000"/>
              </a:spcBef>
            </a:pPr>
            <a:r>
              <a:rPr lang="es-ES" altLang="es-ES" sz="2000" b="1">
                <a:solidFill>
                  <a:srgbClr val="016993"/>
                </a:solidFill>
                <a:latin typeface="Arial Narrow" pitchFamily="34" charset="0"/>
                <a:ea typeface="ＭＳ Ｐゴシック" pitchFamily="34" charset="-128"/>
              </a:rPr>
              <a:t>Trastorno del desarrollo</a:t>
            </a:r>
          </a:p>
        </p:txBody>
      </p:sp>
      <p:sp>
        <p:nvSpPr>
          <p:cNvPr id="3076" name="AutoShape 8"/>
          <p:cNvSpPr>
            <a:spLocks noChangeArrowheads="1"/>
          </p:cNvSpPr>
          <p:nvPr/>
        </p:nvSpPr>
        <p:spPr bwMode="auto">
          <a:xfrm rot="5400000">
            <a:off x="5832475" y="3033713"/>
            <a:ext cx="2232025" cy="3311525"/>
          </a:xfrm>
          <a:prstGeom prst="wedgeEllipseCallout">
            <a:avLst>
              <a:gd name="adj1" fmla="val -112093"/>
              <a:gd name="adj2" fmla="val 50093"/>
            </a:avLst>
          </a:prstGeom>
          <a:solidFill>
            <a:srgbClr val="FFFFFF"/>
          </a:solidFill>
          <a:ln w="38100">
            <a:solidFill>
              <a:srgbClr val="016993"/>
            </a:solidFill>
            <a:miter lim="800000"/>
            <a:headEnd/>
            <a:tailEnd/>
          </a:ln>
        </p:spPr>
        <p:txBody>
          <a:bodyPr rot="10800000" vert="eaVert"/>
          <a:lstStyle/>
          <a:p>
            <a:pPr algn="ctr">
              <a:spcBef>
                <a:spcPct val="50000"/>
              </a:spcBef>
            </a:pPr>
            <a:r>
              <a:rPr lang="es-ES" altLang="es-ES" sz="2000" b="1">
                <a:solidFill>
                  <a:srgbClr val="016993"/>
                </a:solidFill>
                <a:latin typeface="Arial Narrow" pitchFamily="34" charset="0"/>
                <a:ea typeface="ＭＳ Ｐゴシック" pitchFamily="34" charset="-128"/>
              </a:rPr>
              <a:t>H. Asperger:</a:t>
            </a:r>
          </a:p>
          <a:p>
            <a:pPr algn="ctr">
              <a:spcBef>
                <a:spcPct val="50000"/>
              </a:spcBef>
            </a:pPr>
            <a:r>
              <a:rPr lang="es-ES" altLang="es-ES" sz="2000" b="1">
                <a:solidFill>
                  <a:srgbClr val="016993"/>
                </a:solidFill>
                <a:latin typeface="Arial Narrow" pitchFamily="34" charset="0"/>
                <a:ea typeface="ＭＳ Ｐゴシック" pitchFamily="34" charset="-128"/>
              </a:rPr>
              <a:t>Psicopatía Autista.</a:t>
            </a:r>
          </a:p>
          <a:p>
            <a:pPr algn="ctr">
              <a:spcBef>
                <a:spcPct val="50000"/>
              </a:spcBef>
            </a:pPr>
            <a:r>
              <a:rPr lang="es-ES" altLang="es-ES" sz="2000" b="1">
                <a:solidFill>
                  <a:srgbClr val="016993"/>
                </a:solidFill>
                <a:latin typeface="Arial Narrow" pitchFamily="34" charset="0"/>
                <a:ea typeface="ＭＳ Ｐゴシック" pitchFamily="34" charset="-128"/>
              </a:rPr>
              <a:t>Trastorno de personalidad</a:t>
            </a:r>
          </a:p>
        </p:txBody>
      </p:sp>
      <p:sp>
        <p:nvSpPr>
          <p:cNvPr id="3077" name="Rectangle 2"/>
          <p:cNvSpPr>
            <a:spLocks noChangeArrowheads="1"/>
          </p:cNvSpPr>
          <p:nvPr/>
        </p:nvSpPr>
        <p:spPr bwMode="auto">
          <a:xfrm>
            <a:off x="684213" y="3244850"/>
            <a:ext cx="18732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s-ES" altLang="es-ES" sz="4400" b="1">
                <a:solidFill>
                  <a:schemeClr val="accent2"/>
                </a:solidFill>
                <a:latin typeface="Arial Narrow" pitchFamily="34" charset="0"/>
              </a:rPr>
              <a:t>1943</a:t>
            </a:r>
          </a:p>
        </p:txBody>
      </p:sp>
      <p:sp>
        <p:nvSpPr>
          <p:cNvPr id="3078" name="Rectangle 2"/>
          <p:cNvSpPr>
            <a:spLocks noChangeArrowheads="1"/>
          </p:cNvSpPr>
          <p:nvPr/>
        </p:nvSpPr>
        <p:spPr bwMode="auto">
          <a:xfrm>
            <a:off x="6934200" y="765175"/>
            <a:ext cx="187325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p>
            <a:pPr algn="ctr"/>
            <a:r>
              <a:rPr lang="es-ES" altLang="es-ES" sz="4400" b="1">
                <a:solidFill>
                  <a:schemeClr val="accent2"/>
                </a:solidFill>
                <a:latin typeface="Arial Narrow" pitchFamily="34" charset="0"/>
              </a:rPr>
              <a:t>1944</a:t>
            </a:r>
          </a:p>
        </p:txBody>
      </p:sp>
      <p:sp>
        <p:nvSpPr>
          <p:cNvPr id="3080" name="2 CuadroTexto"/>
          <p:cNvSpPr txBox="1">
            <a:spLocks noChangeArrowheads="1"/>
          </p:cNvSpPr>
          <p:nvPr/>
        </p:nvSpPr>
        <p:spPr bwMode="auto">
          <a:xfrm>
            <a:off x="395288" y="5230813"/>
            <a:ext cx="50387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b="1">
                <a:latin typeface="Arial Narrow" pitchFamily="34" charset="0"/>
              </a:rPr>
              <a:t>HACE APENAS 70 AÑOS…</a:t>
            </a:r>
          </a:p>
          <a:p>
            <a:pPr algn="ctr" eaLnBrk="1" hangingPunct="1"/>
            <a:endParaRPr lang="es-ES" altLang="es-ES" b="1">
              <a:latin typeface="Arial Narrow" pitchFamily="34" charset="0"/>
            </a:endParaRPr>
          </a:p>
          <a:p>
            <a:pPr algn="ctr" eaLnBrk="1" hangingPunct="1"/>
            <a:r>
              <a:rPr lang="es-ES" altLang="es-ES" b="1">
                <a:latin typeface="Arial Narrow" pitchFamily="34" charset="0"/>
              </a:rPr>
              <a:t>PRIMERAS DESCRIPCIONES DEL AUTISMO</a:t>
            </a:r>
          </a:p>
        </p:txBody>
      </p:sp>
    </p:spTree>
    <p:extLst>
      <p:ext uri="{BB962C8B-B14F-4D97-AF65-F5344CB8AC3E}">
        <p14:creationId xmlns="" xmlns:p14="http://schemas.microsoft.com/office/powerpoint/2010/main" val="699164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5977</Words>
  <Application>Microsoft Office PowerPoint</Application>
  <PresentationFormat>Presentación en pantalla (4:3)</PresentationFormat>
  <Paragraphs>774</Paragraphs>
  <Slides>85</Slides>
  <Notes>13</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Conociendo a las personas con TEA</vt:lpstr>
      <vt:lpstr>Diapositiva 2</vt:lpstr>
      <vt:lpstr>¿Qué es el autismo? </vt:lpstr>
      <vt:lpstr>¿Qué es el autismo? </vt:lpstr>
      <vt:lpstr>¿Qué es el autismo? </vt:lpstr>
      <vt:lpstr>Diapositiva 6</vt:lpstr>
      <vt:lpstr>Causas</vt:lpstr>
      <vt:lpstr>Prevalencia</vt:lpstr>
      <vt:lpstr>Diapositiva 9</vt:lpstr>
      <vt:lpstr>LEO KANNER VS HANS ASPERGER</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INDICADORES TEMPRANOS DE TEA</vt:lpstr>
      <vt:lpstr>Diapositiva 22</vt:lpstr>
      <vt:lpstr>Alteración en la Interacción y en las Relaciones Sociales</vt:lpstr>
      <vt:lpstr>Alteración en la Comunicación y el Lenguaje</vt:lpstr>
      <vt:lpstr>Alteración en la Imaginación e Inflexibilidad del pensamiento</vt:lpstr>
      <vt:lpstr>Alimentación </vt:lpstr>
      <vt:lpstr>Diapositiva 27</vt:lpstr>
      <vt:lpstr>También tienen puntos fuertes…</vt:lpstr>
      <vt:lpstr>NECESIDADES</vt:lpstr>
      <vt:lpstr>Diapositiva 30</vt:lpstr>
      <vt:lpstr>Diapositiva 31</vt:lpstr>
      <vt:lpstr>Diapositiva 32</vt:lpstr>
      <vt:lpstr>Diapositiva 33</vt:lpstr>
      <vt:lpstr>Diapositiva 34</vt:lpstr>
      <vt:lpstr>PRINCIPIOS BÁSICOS DE INTERVENCIÓN</vt:lpstr>
      <vt:lpstr>PRINCIPIOS BÁSICOS DE INTERVENCIÓN</vt:lpstr>
      <vt:lpstr>Diapositiva 37</vt:lpstr>
      <vt:lpstr>Diapositiva 38</vt:lpstr>
      <vt:lpstr>Diapositiva 39</vt:lpstr>
      <vt:lpstr>Diapositiva 40</vt:lpstr>
      <vt:lpstr>Diapositiva 41</vt:lpstr>
      <vt:lpstr>Diapositiva 42</vt:lpstr>
      <vt:lpstr>Diapositiva 43</vt:lpstr>
      <vt:lpstr>Diapositiva 44</vt:lpstr>
      <vt:lpstr>Estrategias para el aula</vt:lpstr>
      <vt:lpstr>Estrategias para el aula</vt:lpstr>
      <vt:lpstr>Diapositiva 47</vt:lpstr>
      <vt:lpstr>Pautas para mejorar el trabajo autónomo</vt:lpstr>
      <vt:lpstr>Los exámenes </vt:lpstr>
      <vt:lpstr>Pautas para los exámenes</vt:lpstr>
      <vt:lpstr>Diapositiva 51</vt:lpstr>
      <vt:lpstr>Lista de pasos: Examen</vt:lpstr>
      <vt:lpstr>Respecto a los deberes y trabajos</vt:lpstr>
      <vt:lpstr>Pautas para mejorar la atención</vt:lpstr>
      <vt:lpstr>Diapositiva 55</vt:lpstr>
      <vt:lpstr>Facilitemos su comprensión del lenguaje</vt:lpstr>
      <vt:lpstr>Tener en cuenta sus dificultades en la coordinación motora…</vt:lpstr>
      <vt:lpstr>Pautas generales para la clase de Educación Física:</vt:lpstr>
      <vt:lpstr>Diapositiva 59</vt:lpstr>
      <vt:lpstr> Normas  y   Rutinas</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PLANIFICAR LAS ACTIVIDADES</vt:lpstr>
      <vt:lpstr>Diapositiva 72</vt:lpstr>
      <vt:lpstr>Diapositiva 73</vt:lpstr>
      <vt:lpstr>CONTROL DEL VOLUMEN</vt:lpstr>
      <vt:lpstr>FRASES HECHAS</vt:lpstr>
      <vt:lpstr>SCRIPTS SOCIALES</vt:lpstr>
      <vt:lpstr>Diapositiva 77</vt:lpstr>
      <vt:lpstr>¿Qué pediría un alumn@ con Asperger a un profesor?</vt:lpstr>
      <vt:lpstr>Diapositiva 79</vt:lpstr>
      <vt:lpstr>Diapositiva 80</vt:lpstr>
      <vt:lpstr>Diapositiva 81</vt:lpstr>
      <vt:lpstr>Diapositiva 82</vt:lpstr>
      <vt:lpstr>Diapositiva 83</vt:lpstr>
      <vt:lpstr>Diapositiva 84</vt:lpstr>
      <vt:lpstr>Diapositiva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Leticia</dc:creator>
  <cp:lastModifiedBy>profesor</cp:lastModifiedBy>
  <cp:revision>118</cp:revision>
  <dcterms:created xsi:type="dcterms:W3CDTF">2018-11-13T10:40:21Z</dcterms:created>
  <dcterms:modified xsi:type="dcterms:W3CDTF">2018-11-21T12:22:32Z</dcterms:modified>
</cp:coreProperties>
</file>