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4"/>
  </p:sldMasterIdLst>
  <p:sldIdLst>
    <p:sldId id="264" r:id="rId5"/>
    <p:sldId id="262" r:id="rId6"/>
    <p:sldId id="257" r:id="rId7"/>
    <p:sldId id="261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FP RÍO EBRO" initials="CRE" lastIdx="1" clrIdx="0">
    <p:extLst>
      <p:ext uri="{19B8F6BF-5375-455C-9EA6-DF929625EA0E}">
        <p15:presenceInfo xmlns:p15="http://schemas.microsoft.com/office/powerpoint/2012/main" xmlns="" userId="CIFP RÍO EBR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2A118CB-D4A2-4262-AD6F-BF380FEBD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68CDED4-774B-4BA0-BEDA-64869CE56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6ABACF9C-0F66-4738-8732-02769F28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DA303E-7093-4E0F-8C6B-2FD9D7951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C06C356E-BE12-4FA6-8983-CE8F4836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917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F0E4587-1F23-42CE-9B6B-DC6F80886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7BA95B12-0A3E-44B5-AE43-7120AF3BC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085A77A9-B15D-43D8-92D5-6B11A1B8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57A4C18-9ACA-4936-B0D1-914082FD0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831458D2-3BC4-4C91-8D2C-A8AE8D42E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90237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BEFA1D95-2006-4200-A5DE-D0052DD87D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E5E3121E-4D7F-4F4E-833F-619105DE9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7C9CAEAD-32A3-4330-90A8-DCEDF9F22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0D2CF11F-F389-4765-AC6E-D6C251A77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82C1C0B1-F2C2-4960-9E94-406642D1B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617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6DE4460-0006-46AD-923F-490D4B41C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7B61A176-7A00-4012-A72F-3B2BD5683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13BCE08E-513B-4B91-B5D9-B85AE0F3E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B0EE60AF-A73D-4C29-9C41-2BB1AC76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0F9103F8-5B3D-45E3-9648-16082269E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3878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59DD9FE-9C99-4779-8EB1-64C0F645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45FF1AFA-E75E-42F9-A387-B06FF74D7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1D4D9CE3-0C85-4856-9AB6-89EC93E10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A613CE8-BF86-4670-9379-9C9F10D19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05C003F-28A4-49EE-82C5-80F43FAF8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1245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E5F35B3-DB6B-498D-92F7-25804F671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2ED1BBD6-090C-48C8-B352-DB9EBD8016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9A3D2703-F9A0-4EB7-9F4A-1B16B84B4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50E27B16-BB42-4815-BC50-256D6543C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9D30A793-80E3-4D8D-9FE8-3256AA16F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890E466F-D49C-49CB-A504-1DA73368C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811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C1155E5-177E-4D67-84A4-C648A31D7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40780BA1-FBC8-4A68-8AAB-AB40820CF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AF5DC471-588F-464E-B30F-391A1CCFE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C62BA75B-2B40-4CA7-B41F-F6DCE01D32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A4410BF2-15F6-40B6-834A-174BF7DEA9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B623FE63-952E-4064-9FD4-8988F5927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9329E7CA-C760-4229-A694-95E1986BE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AEC909B3-AAFD-4EF3-AA1A-CECB7E529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21459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73090EF-D503-424F-9BE1-43DDFFCCF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44075D39-1B4F-467F-90A2-8959D3819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CCA58663-B0AE-45FD-9349-A0AB9CA07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5AE6B20F-3FBE-48B9-A7B5-51B8A7B85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790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7050112D-6FDF-4406-8828-BB2BD0065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0FB6E43-A350-481F-AD43-0682CDF8D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633920E9-179C-4207-84DE-8899F0FD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513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1B707BE-F894-491E-A5A6-1BFA8E942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EFD90508-EE28-4A5C-BCB7-02852A63D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669F2AC4-4800-421E-92A4-48430414F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4D991360-88C3-45F2-8A93-6C31AD59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6993663C-8260-483A-AD4F-8FFCD734A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FDC70997-D809-43F0-BE84-7518FFF82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034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1D0C215-8A56-474B-AABE-98C9E707D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55EFA996-02B2-4574-BB81-D76808D20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F895B019-79BA-4A9E-A7C4-C871C66CF8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8D35EA38-7104-44A8-B84C-C239DC758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3F0F1187-8C28-4E33-B3D4-37B687EC6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A205FA31-559F-466C-A896-284C6BB61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075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7F814429-FC7A-4919-8574-77F5D7298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F704F597-7C42-42C1-B6E1-871B0525E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03BE3316-D82B-430A-B2E2-FF7BDF98E5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5/12/2021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6CC2F0E4-F733-4C04-A5C9-B20C19324A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97CD52DE-7081-45EF-A1C6-D06C203AF5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796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="" xmlns:a16="http://schemas.microsoft.com/office/drawing/2014/main" id="{C2EFD392-2680-41C6-A661-44456DAA5A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DE866941-6974-471B-96DC-E7D4042D81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0"/>
            <a:ext cx="885825" cy="6858000"/>
            <a:chOff x="0" y="0"/>
            <a:chExt cx="885825" cy="6858000"/>
          </a:xfrm>
        </p:grpSpPr>
        <p:sp>
          <p:nvSpPr>
            <p:cNvPr id="25" name="Freeform 6">
              <a:extLst>
                <a:ext uri="{FF2B5EF4-FFF2-40B4-BE49-F238E27FC236}">
                  <a16:creationId xmlns="" xmlns:a16="http://schemas.microsoft.com/office/drawing/2014/main" id="{FDDB1D1D-BDCA-4CA7-ACB7-28E2D624CB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6" name="Freeform 6">
              <a:extLst>
                <a:ext uri="{FF2B5EF4-FFF2-40B4-BE49-F238E27FC236}">
                  <a16:creationId xmlns="" xmlns:a16="http://schemas.microsoft.com/office/drawing/2014/main" id="{91FF3012-8189-40F6-B836-E04371B029D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CuadroTexto 17">
            <a:extLst>
              <a:ext uri="{FF2B5EF4-FFF2-40B4-BE49-F238E27FC236}">
                <a16:creationId xmlns="" xmlns:a16="http://schemas.microsoft.com/office/drawing/2014/main" id="{7AA04241-C02D-48CB-A66B-6BA21DDC1986}"/>
              </a:ext>
            </a:extLst>
          </p:cNvPr>
          <p:cNvSpPr txBox="1"/>
          <p:nvPr/>
        </p:nvSpPr>
        <p:spPr>
          <a:xfrm>
            <a:off x="1847603" y="1178768"/>
            <a:ext cx="481064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latin typeface="Arial Narrow" panose="020B0606020202030204" pitchFamily="34" charset="0"/>
              </a:rPr>
              <a:t>Tener cumplido los 15 años, o cumplirlos  en natural en curso y </a:t>
            </a:r>
            <a:r>
              <a:rPr lang="es-ES" sz="2400" b="1" dirty="0">
                <a:latin typeface="Arial Narrow" panose="020B0606020202030204" pitchFamily="34" charset="0"/>
              </a:rPr>
              <a:t>no superar los 17 años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dirty="0"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latin typeface="Arial Narrow" panose="020B0606020202030204" pitchFamily="34" charset="0"/>
              </a:rPr>
              <a:t>Haber cursado primer ciclo de E.S.O. o excepcionalmente 2º curso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dirty="0"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latin typeface="Arial Narrow" panose="020B0606020202030204" pitchFamily="34" charset="0"/>
              </a:rPr>
              <a:t>Haber sido propuesto por el equipo docente a las familias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dirty="0"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latin typeface="Arial Narrow" panose="020B0606020202030204" pitchFamily="34" charset="0"/>
              </a:rPr>
              <a:t>Consejo orientador favorable</a:t>
            </a:r>
          </a:p>
        </p:txBody>
      </p:sp>
      <p:sp>
        <p:nvSpPr>
          <p:cNvPr id="20" name="Título 1">
            <a:extLst>
              <a:ext uri="{FF2B5EF4-FFF2-40B4-BE49-F238E27FC236}">
                <a16:creationId xmlns="" xmlns:a16="http://schemas.microsoft.com/office/drawing/2014/main" id="{401E28F5-CDF4-4EDE-ACBE-32949633E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670" y="290021"/>
            <a:ext cx="8042120" cy="548422"/>
          </a:xfrm>
        </p:spPr>
        <p:txBody>
          <a:bodyPr anchor="t">
            <a:normAutofit fontScale="90000"/>
          </a:bodyPr>
          <a:lstStyle/>
          <a:p>
            <a:r>
              <a:rPr lang="es-ES" sz="36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FP BÁSICA</a:t>
            </a:r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br>
              <a:rPr lang="es-ES" sz="3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es-ES" sz="1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RD 127/2014, de 28 de febrero</a:t>
            </a:r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es-ES" sz="3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es-ES" sz="36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/>
            </a:r>
            <a:br>
              <a:rPr lang="es-ES" sz="36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es-ES" sz="36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/>
            </a:r>
            <a:br>
              <a:rPr lang="es-ES" sz="36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endParaRPr lang="es-ES" sz="3600" dirty="0">
              <a:solidFill>
                <a:schemeClr val="accent1">
                  <a:lumMod val="50000"/>
                </a:schemeClr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pic>
        <p:nvPicPr>
          <p:cNvPr id="21" name="Imagen 20">
            <a:extLst>
              <a:ext uri="{FF2B5EF4-FFF2-40B4-BE49-F238E27FC236}">
                <a16:creationId xmlns="" xmlns:a16="http://schemas.microsoft.com/office/drawing/2014/main" id="{63397B31-7093-4EAD-877F-426889FEDB2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5464667" y="838443"/>
            <a:ext cx="6135045" cy="4931440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="" xmlns:a16="http://schemas.microsoft.com/office/drawing/2014/main" id="{B702BAEF-148C-4CF9-8192-8F14A8DD8E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4718"/>
          <a:stretch/>
        </p:blipFill>
        <p:spPr>
          <a:xfrm>
            <a:off x="2823807" y="5357331"/>
            <a:ext cx="8849960" cy="1518425"/>
          </a:xfrm>
          <a:prstGeom prst="rect">
            <a:avLst/>
          </a:prstGeom>
        </p:spPr>
      </p:pic>
      <p:pic>
        <p:nvPicPr>
          <p:cNvPr id="27" name="Picture 2" descr="Consejería de Educación &gt; Erasmus+ Proyecto: aei (Adultos, Empleo,  Inclusión)">
            <a:extLst>
              <a:ext uri="{FF2B5EF4-FFF2-40B4-BE49-F238E27FC236}">
                <a16:creationId xmlns="" xmlns:a16="http://schemas.microsoft.com/office/drawing/2014/main" id="{534CF0D2-786C-4086-A286-172FBABE3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0317" y="5401943"/>
            <a:ext cx="1951821" cy="87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56657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="" xmlns:a16="http://schemas.microsoft.com/office/drawing/2014/main" id="{C8DFF3C0-9A47-4CF8-A908-C79EE032FA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F4F0779-2046-45AA-B34C-6684205C6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670" y="290021"/>
            <a:ext cx="8042120" cy="548422"/>
          </a:xfrm>
        </p:spPr>
        <p:txBody>
          <a:bodyPr anchor="t">
            <a:normAutofit fontScale="90000"/>
          </a:bodyPr>
          <a:lstStyle/>
          <a:p>
            <a:r>
              <a:rPr lang="es-ES" sz="36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FP BÁSICA</a:t>
            </a:r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br>
              <a:rPr lang="es-ES" sz="3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es-ES" sz="1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RD 127/2014, de 28 de febrero</a:t>
            </a:r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es-ES" sz="3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es-ES" sz="36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/>
            </a:r>
            <a:br>
              <a:rPr lang="es-ES" sz="36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es-ES" sz="36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/>
            </a:r>
            <a:br>
              <a:rPr lang="es-ES" sz="36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endParaRPr lang="es-ES" sz="3600" dirty="0">
              <a:solidFill>
                <a:schemeClr val="accent1">
                  <a:lumMod val="50000"/>
                </a:schemeClr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D1CD191E-4E38-48B5-91B0-A538EEE36C3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0"/>
            <a:ext cx="885825" cy="6858000"/>
            <a:chOff x="0" y="0"/>
            <a:chExt cx="885825" cy="6858000"/>
          </a:xfrm>
        </p:grpSpPr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610DAD19-A1E9-4929-B76E-E6605D2DBD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5" name="Freeform 6">
              <a:extLst>
                <a:ext uri="{FF2B5EF4-FFF2-40B4-BE49-F238E27FC236}">
                  <a16:creationId xmlns="" xmlns:a16="http://schemas.microsoft.com/office/drawing/2014/main" id="{F7DBC290-0F34-425B-B724-341D9697AF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17" name="Subtítulo 2">
            <a:extLst>
              <a:ext uri="{FF2B5EF4-FFF2-40B4-BE49-F238E27FC236}">
                <a16:creationId xmlns="" xmlns:a16="http://schemas.microsoft.com/office/drawing/2014/main" id="{40FF081C-665D-4CDB-96C5-D96738A4A9CF}"/>
              </a:ext>
            </a:extLst>
          </p:cNvPr>
          <p:cNvSpPr txBox="1">
            <a:spLocks/>
          </p:cNvSpPr>
          <p:nvPr/>
        </p:nvSpPr>
        <p:spPr>
          <a:xfrm>
            <a:off x="7022237" y="1210821"/>
            <a:ext cx="5262842" cy="516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2400" dirty="0"/>
              <a:t>Cumplidos 18 años en el año natural </a:t>
            </a:r>
            <a:r>
              <a:rPr lang="es-ES" sz="2400" b="1" dirty="0"/>
              <a:t>Periodo extraordinario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="" xmlns:a16="http://schemas.microsoft.com/office/drawing/2014/main" id="{7ADCDF93-ED22-4F79-B79F-BD24B713EF80}"/>
              </a:ext>
            </a:extLst>
          </p:cNvPr>
          <p:cNvSpPr txBox="1">
            <a:spLocks/>
          </p:cNvSpPr>
          <p:nvPr/>
        </p:nvSpPr>
        <p:spPr>
          <a:xfrm>
            <a:off x="7253055" y="2679995"/>
            <a:ext cx="4607512" cy="516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1" dirty="0"/>
              <a:t>Excepcionalmente 2º curso</a:t>
            </a:r>
          </a:p>
        </p:txBody>
      </p:sp>
      <p:sp>
        <p:nvSpPr>
          <p:cNvPr id="19" name="Subtítulo 2">
            <a:extLst>
              <a:ext uri="{FF2B5EF4-FFF2-40B4-BE49-F238E27FC236}">
                <a16:creationId xmlns="" xmlns:a16="http://schemas.microsoft.com/office/drawing/2014/main" id="{8A7204B2-0DCD-4E6F-8F59-11ACD6AFCF26}"/>
              </a:ext>
            </a:extLst>
          </p:cNvPr>
          <p:cNvSpPr txBox="1">
            <a:spLocks/>
          </p:cNvSpPr>
          <p:nvPr/>
        </p:nvSpPr>
        <p:spPr>
          <a:xfrm>
            <a:off x="7114598" y="3661299"/>
            <a:ext cx="5122417" cy="5167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1" dirty="0"/>
              <a:t>Propuesto por el Equipo Docente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="" xmlns:a16="http://schemas.microsoft.com/office/drawing/2014/main" id="{0D2D5844-ADEA-40B0-92EB-6C322FC66EF2}"/>
              </a:ext>
            </a:extLst>
          </p:cNvPr>
          <p:cNvSpPr txBox="1"/>
          <p:nvPr/>
        </p:nvSpPr>
        <p:spPr>
          <a:xfrm>
            <a:off x="7838983" y="4708615"/>
            <a:ext cx="388841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¿Cuándo es favorable?</a:t>
            </a:r>
          </a:p>
        </p:txBody>
      </p:sp>
      <p:sp>
        <p:nvSpPr>
          <p:cNvPr id="23" name="Flecha: a la derecha 22">
            <a:extLst>
              <a:ext uri="{FF2B5EF4-FFF2-40B4-BE49-F238E27FC236}">
                <a16:creationId xmlns="" xmlns:a16="http://schemas.microsoft.com/office/drawing/2014/main" id="{820D263D-6A62-42DE-9B17-9D23C6CCB6E1}"/>
              </a:ext>
            </a:extLst>
          </p:cNvPr>
          <p:cNvSpPr/>
          <p:nvPr/>
        </p:nvSpPr>
        <p:spPr>
          <a:xfrm>
            <a:off x="6687532" y="1628561"/>
            <a:ext cx="669410" cy="29296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Flecha: a la derecha 23">
            <a:extLst>
              <a:ext uri="{FF2B5EF4-FFF2-40B4-BE49-F238E27FC236}">
                <a16:creationId xmlns="" xmlns:a16="http://schemas.microsoft.com/office/drawing/2014/main" id="{3DD36878-2830-445E-BD88-A411124BEA54}"/>
              </a:ext>
            </a:extLst>
          </p:cNvPr>
          <p:cNvSpPr/>
          <p:nvPr/>
        </p:nvSpPr>
        <p:spPr>
          <a:xfrm>
            <a:off x="6687532" y="2795559"/>
            <a:ext cx="669410" cy="2929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Flecha: a la derecha 24">
            <a:extLst>
              <a:ext uri="{FF2B5EF4-FFF2-40B4-BE49-F238E27FC236}">
                <a16:creationId xmlns="" xmlns:a16="http://schemas.microsoft.com/office/drawing/2014/main" id="{E2C6DAEB-E94D-424E-A935-DF2FDF28A062}"/>
              </a:ext>
            </a:extLst>
          </p:cNvPr>
          <p:cNvSpPr/>
          <p:nvPr/>
        </p:nvSpPr>
        <p:spPr>
          <a:xfrm>
            <a:off x="6687532" y="3769478"/>
            <a:ext cx="669410" cy="2929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6" name="Flecha: a la derecha 25">
            <a:extLst>
              <a:ext uri="{FF2B5EF4-FFF2-40B4-BE49-F238E27FC236}">
                <a16:creationId xmlns="" xmlns:a16="http://schemas.microsoft.com/office/drawing/2014/main" id="{906BF3DC-2E7F-4B1C-9105-9322719F286E}"/>
              </a:ext>
            </a:extLst>
          </p:cNvPr>
          <p:cNvSpPr/>
          <p:nvPr/>
        </p:nvSpPr>
        <p:spPr>
          <a:xfrm>
            <a:off x="6687532" y="4897264"/>
            <a:ext cx="669410" cy="2929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1" name="Imagen 30">
            <a:extLst>
              <a:ext uri="{FF2B5EF4-FFF2-40B4-BE49-F238E27FC236}">
                <a16:creationId xmlns="" xmlns:a16="http://schemas.microsoft.com/office/drawing/2014/main" id="{F305651F-A1A4-42DD-BE17-622D4154BE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718"/>
          <a:stretch/>
        </p:blipFill>
        <p:spPr>
          <a:xfrm>
            <a:off x="2823807" y="5357331"/>
            <a:ext cx="8849960" cy="1518425"/>
          </a:xfrm>
          <a:prstGeom prst="rect">
            <a:avLst/>
          </a:prstGeom>
        </p:spPr>
      </p:pic>
      <p:pic>
        <p:nvPicPr>
          <p:cNvPr id="32" name="Picture 2" descr="Consejería de Educación &gt; Erasmus+ Proyecto: aei (Adultos, Empleo,  Inclusión)">
            <a:extLst>
              <a:ext uri="{FF2B5EF4-FFF2-40B4-BE49-F238E27FC236}">
                <a16:creationId xmlns="" xmlns:a16="http://schemas.microsoft.com/office/drawing/2014/main" id="{9DE5F108-AFBC-468B-88DE-0F3FC9A36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0317" y="5401943"/>
            <a:ext cx="1951821" cy="87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uadroTexto 20">
            <a:extLst>
              <a:ext uri="{FF2B5EF4-FFF2-40B4-BE49-F238E27FC236}">
                <a16:creationId xmlns="" xmlns:a16="http://schemas.microsoft.com/office/drawing/2014/main" id="{FF8DFCBC-FA6D-47CF-84C2-3A3E89A6E7FF}"/>
              </a:ext>
            </a:extLst>
          </p:cNvPr>
          <p:cNvSpPr txBox="1"/>
          <p:nvPr/>
        </p:nvSpPr>
        <p:spPr>
          <a:xfrm>
            <a:off x="1847603" y="1178768"/>
            <a:ext cx="481064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latin typeface="Arial Narrow" panose="020B0606020202030204" pitchFamily="34" charset="0"/>
              </a:rPr>
              <a:t>Tener cumplido los 15 años, o cumplirlos  en natural en curso y </a:t>
            </a:r>
            <a:r>
              <a:rPr lang="es-ES" sz="2400" b="1" dirty="0">
                <a:latin typeface="Arial Narrow" panose="020B0606020202030204" pitchFamily="34" charset="0"/>
              </a:rPr>
              <a:t>no superar los 17 años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dirty="0"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latin typeface="Arial Narrow" panose="020B0606020202030204" pitchFamily="34" charset="0"/>
              </a:rPr>
              <a:t>Haber cursado primer ciclo de E.S.O. o excepcionalmente 2º curso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dirty="0"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latin typeface="Arial Narrow" panose="020B0606020202030204" pitchFamily="34" charset="0"/>
              </a:rPr>
              <a:t>Haber sido propuesto por el equipo docente a las familias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400" dirty="0"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latin typeface="Arial Narrow" panose="020B0606020202030204" pitchFamily="34" charset="0"/>
              </a:rPr>
              <a:t>Consejo orientador favorable</a:t>
            </a:r>
          </a:p>
        </p:txBody>
      </p:sp>
    </p:spTree>
    <p:extLst>
      <p:ext uri="{BB962C8B-B14F-4D97-AF65-F5344CB8AC3E}">
        <p14:creationId xmlns:p14="http://schemas.microsoft.com/office/powerpoint/2010/main" xmlns="" val="309589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3" grpId="0" animBg="1"/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="" xmlns:a16="http://schemas.microsoft.com/office/drawing/2014/main" id="{C8DFF3C0-9A47-4CF8-A908-C79EE032FA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F4F0779-2046-45AA-B34C-6684205C6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800" y="662399"/>
            <a:ext cx="5995987" cy="1494000"/>
          </a:xfrm>
        </p:spPr>
        <p:txBody>
          <a:bodyPr anchor="t">
            <a:normAutofit fontScale="90000"/>
          </a:bodyPr>
          <a:lstStyle/>
          <a:p>
            <a:r>
              <a:rPr lang="es-ES" sz="34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CRITERIOS PARA RESOLUCIÓN FAVORABLE DEL CONSEJO ORIENTADOR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D1CD191E-4E38-48B5-91B0-A538EEE36C3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0"/>
            <a:ext cx="885825" cy="6858000"/>
            <a:chOff x="0" y="0"/>
            <a:chExt cx="885825" cy="6858000"/>
          </a:xfrm>
        </p:grpSpPr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610DAD19-A1E9-4929-B76E-E6605D2DBD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5" name="Freeform 6">
              <a:extLst>
                <a:ext uri="{FF2B5EF4-FFF2-40B4-BE49-F238E27FC236}">
                  <a16:creationId xmlns="" xmlns:a16="http://schemas.microsoft.com/office/drawing/2014/main" id="{F7DBC290-0F34-425B-B724-341D9697AF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41D9386-F01E-4E97-A952-06DD92126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8755" y="2106009"/>
            <a:ext cx="8111397" cy="3909600"/>
          </a:xfrm>
        </p:spPr>
        <p:txBody>
          <a:bodyPr>
            <a:normAutofit/>
          </a:bodyPr>
          <a:lstStyle/>
          <a:p>
            <a:r>
              <a:rPr lang="es-ES" sz="2400" dirty="0">
                <a:solidFill>
                  <a:schemeClr val="tx1">
                    <a:alpha val="60000"/>
                  </a:schemeClr>
                </a:solidFill>
                <a:latin typeface="Arial Narrow" panose="020B0606020202030204" pitchFamily="34" charset="0"/>
              </a:rPr>
              <a:t>Interés por venir a clase y participar activamente en el aula</a:t>
            </a:r>
          </a:p>
          <a:p>
            <a:r>
              <a:rPr lang="es-ES" sz="2400" dirty="0">
                <a:solidFill>
                  <a:schemeClr val="tx1">
                    <a:alpha val="60000"/>
                  </a:schemeClr>
                </a:solidFill>
                <a:latin typeface="Arial Narrow" panose="020B0606020202030204" pitchFamily="34" charset="0"/>
              </a:rPr>
              <a:t>DA no asociadas a falta de esfuerzo ni trabajo personal</a:t>
            </a:r>
          </a:p>
          <a:p>
            <a:r>
              <a:rPr lang="es-ES" sz="2400" dirty="0">
                <a:solidFill>
                  <a:schemeClr val="tx1">
                    <a:alpha val="60000"/>
                  </a:schemeClr>
                </a:solidFill>
                <a:latin typeface="Arial Narrow" panose="020B0606020202030204" pitchFamily="34" charset="0"/>
              </a:rPr>
              <a:t>Interés por mantenerse en el sistema educativo</a:t>
            </a:r>
          </a:p>
          <a:p>
            <a:r>
              <a:rPr lang="es-ES" sz="2400" dirty="0">
                <a:solidFill>
                  <a:schemeClr val="tx1">
                    <a:alpha val="60000"/>
                  </a:schemeClr>
                </a:solidFill>
                <a:latin typeface="Arial Narrow" panose="020B0606020202030204" pitchFamily="34" charset="0"/>
              </a:rPr>
              <a:t>Respeto a las normas de convivencia en el aula y en el centro</a:t>
            </a:r>
          </a:p>
          <a:p>
            <a:r>
              <a:rPr lang="es-ES" sz="2400" dirty="0">
                <a:solidFill>
                  <a:schemeClr val="tx1">
                    <a:alpha val="60000"/>
                  </a:schemeClr>
                </a:solidFill>
                <a:latin typeface="Arial Narrow" panose="020B0606020202030204" pitchFamily="34" charset="0"/>
              </a:rPr>
              <a:t>Haber sido objeto de medidas de atención a la diversidad</a:t>
            </a:r>
          </a:p>
          <a:p>
            <a:r>
              <a:rPr lang="es-ES" sz="2400" dirty="0">
                <a:solidFill>
                  <a:schemeClr val="tx1">
                    <a:alpha val="60000"/>
                  </a:schemeClr>
                </a:solidFill>
                <a:latin typeface="Arial Narrow" panose="020B0606020202030204" pitchFamily="34" charset="0"/>
              </a:rPr>
              <a:t>Sin trastornos que conlleven riesgo para su formación en los talleres</a:t>
            </a:r>
          </a:p>
          <a:p>
            <a:endParaRPr lang="es-ES" sz="2000" dirty="0">
              <a:solidFill>
                <a:schemeClr val="tx1">
                  <a:alpha val="60000"/>
                </a:schemeClr>
              </a:solidFill>
              <a:latin typeface="Arial Narrow" panose="020B0606020202030204" pitchFamily="34" charset="0"/>
            </a:endParaRPr>
          </a:p>
          <a:p>
            <a:endParaRPr lang="es-ES" sz="2000" dirty="0">
              <a:solidFill>
                <a:schemeClr val="tx1">
                  <a:alpha val="60000"/>
                </a:schemeClr>
              </a:solidFill>
              <a:latin typeface="Arial Narrow" panose="020B0606020202030204" pitchFamily="34" charset="0"/>
            </a:endParaRPr>
          </a:p>
          <a:p>
            <a:endParaRPr lang="es-ES" sz="2000" dirty="0">
              <a:solidFill>
                <a:schemeClr val="tx1">
                  <a:alpha val="60000"/>
                </a:schemeClr>
              </a:solidFill>
              <a:latin typeface="Arial Narrow" panose="020B0606020202030204" pitchFamily="34" charset="0"/>
            </a:endParaRPr>
          </a:p>
          <a:p>
            <a:endParaRPr lang="es-ES" sz="2000" dirty="0">
              <a:solidFill>
                <a:schemeClr val="tx1">
                  <a:alpha val="60000"/>
                </a:schemeClr>
              </a:solidFill>
              <a:latin typeface="Arial Narrow" panose="020B0606020202030204" pitchFamily="34" charset="0"/>
            </a:endParaRPr>
          </a:p>
          <a:p>
            <a:endParaRPr lang="es-ES" sz="2000" dirty="0">
              <a:solidFill>
                <a:schemeClr val="tx1">
                  <a:alpha val="60000"/>
                </a:schemeClr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s-ES" sz="2000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16" name="Imagen 15">
            <a:extLst>
              <a:ext uri="{FF2B5EF4-FFF2-40B4-BE49-F238E27FC236}">
                <a16:creationId xmlns="" xmlns:a16="http://schemas.microsoft.com/office/drawing/2014/main" id="{50AFABB2-0EF1-421C-B26B-41FF0F36CB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718"/>
          <a:stretch/>
        </p:blipFill>
        <p:spPr>
          <a:xfrm>
            <a:off x="2823807" y="5357331"/>
            <a:ext cx="8849960" cy="1518425"/>
          </a:xfrm>
          <a:prstGeom prst="rect">
            <a:avLst/>
          </a:prstGeom>
        </p:spPr>
      </p:pic>
      <p:pic>
        <p:nvPicPr>
          <p:cNvPr id="17" name="Picture 2" descr="Consejería de Educación &gt; Erasmus+ Proyecto: aei (Adultos, Empleo,  Inclusión)">
            <a:extLst>
              <a:ext uri="{FF2B5EF4-FFF2-40B4-BE49-F238E27FC236}">
                <a16:creationId xmlns="" xmlns:a16="http://schemas.microsoft.com/office/drawing/2014/main" id="{4EB26051-A723-4625-8CAA-D184C231C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0317" y="5401943"/>
            <a:ext cx="1951821" cy="87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6330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="" xmlns:a16="http://schemas.microsoft.com/office/drawing/2014/main" id="{C8DFF3C0-9A47-4CF8-A908-C79EE032FA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F4F0779-2046-45AA-B34C-6684205C6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800" y="662399"/>
            <a:ext cx="5995987" cy="1494000"/>
          </a:xfrm>
        </p:spPr>
        <p:txBody>
          <a:bodyPr anchor="t">
            <a:normAutofit/>
          </a:bodyPr>
          <a:lstStyle/>
          <a:p>
            <a:r>
              <a:rPr lang="es-ES" sz="3400" dirty="0">
                <a:solidFill>
                  <a:schemeClr val="accent1">
                    <a:lumMod val="50000"/>
                  </a:schemeClr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FP BÁSICA EN UN CENTRO INTEGRADO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D1CD191E-4E38-48B5-91B0-A538EEE36C3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0"/>
            <a:ext cx="885825" cy="6858000"/>
            <a:chOff x="0" y="0"/>
            <a:chExt cx="885825" cy="6858000"/>
          </a:xfrm>
        </p:grpSpPr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610DAD19-A1E9-4929-B76E-E6605D2DBD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5" name="Freeform 6">
              <a:extLst>
                <a:ext uri="{FF2B5EF4-FFF2-40B4-BE49-F238E27FC236}">
                  <a16:creationId xmlns="" xmlns:a16="http://schemas.microsoft.com/office/drawing/2014/main" id="{F7DBC290-0F34-425B-B724-341D9697AF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16" name="Marcador de contenido 2">
            <a:extLst>
              <a:ext uri="{FF2B5EF4-FFF2-40B4-BE49-F238E27FC236}">
                <a16:creationId xmlns="" xmlns:a16="http://schemas.microsoft.com/office/drawing/2014/main" id="{BFB5F316-4F8D-409D-B3D2-D805F55CD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8755" y="2106009"/>
            <a:ext cx="8111397" cy="3909600"/>
          </a:xfrm>
        </p:spPr>
        <p:txBody>
          <a:bodyPr>
            <a:normAutofit/>
          </a:bodyPr>
          <a:lstStyle/>
          <a:p>
            <a:r>
              <a:rPr lang="es-ES" sz="2400" dirty="0">
                <a:solidFill>
                  <a:schemeClr val="tx1">
                    <a:alpha val="60000"/>
                  </a:schemeClr>
                </a:solidFill>
                <a:latin typeface="Arial Narrow" panose="020B0606020202030204" pitchFamily="34" charset="0"/>
              </a:rPr>
              <a:t>Falta de recursos personales y organizativos para atender la diversidad del alumnado (PT, Compensatoria…)</a:t>
            </a:r>
          </a:p>
          <a:p>
            <a:r>
              <a:rPr lang="es-ES" sz="2400" dirty="0">
                <a:solidFill>
                  <a:schemeClr val="tx1">
                    <a:alpha val="60000"/>
                  </a:schemeClr>
                </a:solidFill>
                <a:latin typeface="Arial Narrow" panose="020B0606020202030204" pitchFamily="34" charset="0"/>
              </a:rPr>
              <a:t>Ratios elevadas para las características del alumnado.</a:t>
            </a:r>
          </a:p>
          <a:p>
            <a:endParaRPr lang="es-ES" sz="2400" dirty="0">
              <a:solidFill>
                <a:schemeClr val="tx1">
                  <a:alpha val="60000"/>
                </a:schemeClr>
              </a:solidFill>
              <a:latin typeface="Arial Narrow" panose="020B0606020202030204" pitchFamily="34" charset="0"/>
            </a:endParaRPr>
          </a:p>
          <a:p>
            <a:endParaRPr lang="es-ES" sz="2400" dirty="0">
              <a:solidFill>
                <a:schemeClr val="tx1">
                  <a:alpha val="60000"/>
                </a:schemeClr>
              </a:solidFill>
              <a:latin typeface="Arial Narrow" panose="020B0606020202030204" pitchFamily="34" charset="0"/>
            </a:endParaRPr>
          </a:p>
          <a:p>
            <a:endParaRPr lang="es-ES" sz="2000" dirty="0">
              <a:solidFill>
                <a:schemeClr val="tx1">
                  <a:alpha val="60000"/>
                </a:schemeClr>
              </a:solidFill>
              <a:latin typeface="Arial Narrow" panose="020B0606020202030204" pitchFamily="34" charset="0"/>
            </a:endParaRPr>
          </a:p>
          <a:p>
            <a:endParaRPr lang="es-ES" sz="2000" dirty="0">
              <a:solidFill>
                <a:schemeClr val="tx1">
                  <a:alpha val="60000"/>
                </a:schemeClr>
              </a:solidFill>
              <a:latin typeface="Arial Narrow" panose="020B0606020202030204" pitchFamily="34" charset="0"/>
            </a:endParaRPr>
          </a:p>
          <a:p>
            <a:endParaRPr lang="es-ES" sz="2000" dirty="0">
              <a:solidFill>
                <a:schemeClr val="tx1">
                  <a:alpha val="60000"/>
                </a:schemeClr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s-ES" sz="2000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19" name="Imagen 18">
            <a:extLst>
              <a:ext uri="{FF2B5EF4-FFF2-40B4-BE49-F238E27FC236}">
                <a16:creationId xmlns="" xmlns:a16="http://schemas.microsoft.com/office/drawing/2014/main" id="{091FA3E3-E7B4-4D49-AEE1-1F3D11D931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718"/>
          <a:stretch/>
        </p:blipFill>
        <p:spPr>
          <a:xfrm>
            <a:off x="2823807" y="5339575"/>
            <a:ext cx="8849960" cy="1518425"/>
          </a:xfrm>
          <a:prstGeom prst="rect">
            <a:avLst/>
          </a:prstGeom>
        </p:spPr>
      </p:pic>
      <p:pic>
        <p:nvPicPr>
          <p:cNvPr id="20" name="Picture 2" descr="Consejería de Educación &gt; Erasmus+ Proyecto: aei (Adultos, Empleo,  Inclusión)">
            <a:extLst>
              <a:ext uri="{FF2B5EF4-FFF2-40B4-BE49-F238E27FC236}">
                <a16:creationId xmlns="" xmlns:a16="http://schemas.microsoft.com/office/drawing/2014/main" id="{732241B4-97BE-4AA1-8068-293EC707C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0317" y="5384187"/>
            <a:ext cx="1951821" cy="87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Imagen 20">
            <a:extLst>
              <a:ext uri="{FF2B5EF4-FFF2-40B4-BE49-F238E27FC236}">
                <a16:creationId xmlns="" xmlns:a16="http://schemas.microsoft.com/office/drawing/2014/main" id="{24ED3F34-3739-4756-BE18-1F722C4F62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718"/>
          <a:stretch/>
        </p:blipFill>
        <p:spPr>
          <a:xfrm>
            <a:off x="2823807" y="5357331"/>
            <a:ext cx="8849960" cy="1518425"/>
          </a:xfrm>
          <a:prstGeom prst="rect">
            <a:avLst/>
          </a:prstGeom>
        </p:spPr>
      </p:pic>
      <p:pic>
        <p:nvPicPr>
          <p:cNvPr id="22" name="Picture 2" descr="Consejería de Educación &gt; Erasmus+ Proyecto: aei (Adultos, Empleo,  Inclusión)">
            <a:extLst>
              <a:ext uri="{FF2B5EF4-FFF2-40B4-BE49-F238E27FC236}">
                <a16:creationId xmlns="" xmlns:a16="http://schemas.microsoft.com/office/drawing/2014/main" id="{D6630F01-3C2D-4B79-B61A-FE49E316E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0317" y="5401943"/>
            <a:ext cx="1951821" cy="87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7578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Sombra extrema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434FA2325579C449BC5A6A61A0AFE78" ma:contentTypeVersion="2" ma:contentTypeDescription="Crear nuevo documento." ma:contentTypeScope="" ma:versionID="94e84ff18d75ba764bd24f49a776d3be">
  <xsd:schema xmlns:xsd="http://www.w3.org/2001/XMLSchema" xmlns:xs="http://www.w3.org/2001/XMLSchema" xmlns:p="http://schemas.microsoft.com/office/2006/metadata/properties" xmlns:ns2="0db1cc4b-8fee-4ce2-b9de-01d7611031b6" targetNamespace="http://schemas.microsoft.com/office/2006/metadata/properties" ma:root="true" ma:fieldsID="e73ed27f448217889f05a06c4e2ec571" ns2:_="">
    <xsd:import namespace="0db1cc4b-8fee-4ce2-b9de-01d7611031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b1cc4b-8fee-4ce2-b9de-01d7611031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5F4D8C-F3B6-414E-8A37-4AAD218EDBF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0361382-1FAA-4AED-BC18-DF6723449C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E81CFC-A0AF-4834-8624-C930C494DA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b1cc4b-8fee-4ce2-b9de-01d7611031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210</Words>
  <Application>Microsoft Office PowerPoint</Application>
  <PresentationFormat>Personalizado</PresentationFormat>
  <Paragraphs>38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FP BÁSICA  RD 127/2014, de 28 de febrero   </vt:lpstr>
      <vt:lpstr>FP BÁSICA  RD 127/2014, de 28 de febrero   </vt:lpstr>
      <vt:lpstr>CRITERIOS PARA RESOLUCIÓN FAVORABLE DEL CONSEJO ORIENTADOR</vt:lpstr>
      <vt:lpstr>FP BÁSICA EN UN CENTRO INTEGRADO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CIFP RÍO EBRO</dc:creator>
  <cp:lastModifiedBy>profesor</cp:lastModifiedBy>
  <cp:revision>23</cp:revision>
  <dcterms:created xsi:type="dcterms:W3CDTF">2021-04-28T08:38:57Z</dcterms:created>
  <dcterms:modified xsi:type="dcterms:W3CDTF">2021-05-12T11:06:54Z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0x0101005434FA2325579C449BC5A6A61A0AFE78</vt:lpwstr>
  </property>
</Properties>
</file>