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5"/>
  </p:notesMasterIdLst>
  <p:sldIdLst>
    <p:sldId id="256" r:id="rId3"/>
    <p:sldId id="325" r:id="rId4"/>
    <p:sldId id="328" r:id="rId5"/>
    <p:sldId id="323" r:id="rId6"/>
    <p:sldId id="278" r:id="rId7"/>
    <p:sldId id="348" r:id="rId8"/>
    <p:sldId id="282" r:id="rId9"/>
    <p:sldId id="349" r:id="rId10"/>
    <p:sldId id="350" r:id="rId11"/>
    <p:sldId id="302" r:id="rId12"/>
    <p:sldId id="346" r:id="rId13"/>
    <p:sldId id="347" r:id="rId14"/>
  </p:sldIdLst>
  <p:sldSz cx="12192000" cy="6858000"/>
  <p:notesSz cx="6888163" cy="10018713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162D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32BAC4-D1E2-4CD1-AE5E-C13C6A7AE6D4}" type="datetimeFigureOut">
              <a:rPr lang="es-ES" smtClean="0"/>
              <a:t>01/12/2023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687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8975" y="4821238"/>
            <a:ext cx="5510213" cy="39449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517063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02075" y="9517063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2852D7-8D68-4FE0-9490-48726500C07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256432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8">
            <a:extLst>
              <a:ext uri="{FF2B5EF4-FFF2-40B4-BE49-F238E27FC236}">
                <a16:creationId xmlns:a16="http://schemas.microsoft.com/office/drawing/2014/main" id="{EAE2E3BA-6207-20BC-FFBA-D87BC62B3958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fld id="{ACCB1818-49C4-4E19-9238-A9B43CC76F2D}" type="slidenum">
              <a:rPr kumimoji="0" lang="es-ES" altLang="es-E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  <a:cs typeface="+mn-cs"/>
              </a:rPr>
              <a:pPr marL="0" marR="0" lvl="0" indent="0" algn="r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t>1</a:t>
            </a:fld>
            <a:endParaRPr kumimoji="0" lang="es-ES" altLang="es-E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73729" name="Rectangle 1">
            <a:extLst>
              <a:ext uri="{FF2B5EF4-FFF2-40B4-BE49-F238E27FC236}">
                <a16:creationId xmlns:a16="http://schemas.microsoft.com/office/drawing/2014/main" id="{EB0A9D06-EAD3-E191-3555-B1A151B0D19D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17575" y="744538"/>
            <a:ext cx="4960938" cy="37211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3730" name="Rectangle 2">
            <a:extLst>
              <a:ext uri="{FF2B5EF4-FFF2-40B4-BE49-F238E27FC236}">
                <a16:creationId xmlns:a16="http://schemas.microsoft.com/office/drawing/2014/main" id="{31C16098-53B8-0B38-FDF1-F21D711A8258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9450" y="4714875"/>
            <a:ext cx="5437188" cy="44656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altLang="es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8">
            <a:extLst>
              <a:ext uri="{FF2B5EF4-FFF2-40B4-BE49-F238E27FC236}">
                <a16:creationId xmlns:a16="http://schemas.microsoft.com/office/drawing/2014/main" id="{C813EFE9-4998-B668-7195-2AD6638445E1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fld id="{F2BBC1E0-0950-4C7A-947D-72ED29C2E90F}" type="slidenum">
              <a:rPr kumimoji="0" lang="es-ES" altLang="es-E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  <a:cs typeface="+mn-cs"/>
              </a:rPr>
              <a:pPr marL="0" marR="0" lvl="0" indent="0" algn="r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t>2</a:t>
            </a:fld>
            <a:endParaRPr kumimoji="0" lang="es-ES" altLang="es-E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74753" name="Rectangle 1">
            <a:extLst>
              <a:ext uri="{FF2B5EF4-FFF2-40B4-BE49-F238E27FC236}">
                <a16:creationId xmlns:a16="http://schemas.microsoft.com/office/drawing/2014/main" id="{07AD3D23-68D7-F831-4263-3DB2DE5B19D1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17575" y="744538"/>
            <a:ext cx="4960938" cy="37211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4754" name="Rectangle 2">
            <a:extLst>
              <a:ext uri="{FF2B5EF4-FFF2-40B4-BE49-F238E27FC236}">
                <a16:creationId xmlns:a16="http://schemas.microsoft.com/office/drawing/2014/main" id="{63FC9CAD-DD3C-5C34-550B-3AAA69D1C903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9450" y="4714875"/>
            <a:ext cx="5437188" cy="44656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alt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0177E5-0FF6-2AC7-8186-27371F0A84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7BEAAED-F472-F25C-6D26-EB759B0CE9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506637E-84F1-4897-07FE-A62E130C05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5EBDA-1F1A-414C-B258-D51C711EEA9A}" type="datetimeFigureOut">
              <a:rPr lang="es-ES" smtClean="0"/>
              <a:t>01/12/2023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70058B4-0449-8915-5A4D-E3A729457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E9602BB-EF77-1BF4-F1DA-5E1399A3E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F8544-3679-4AB4-9AB7-AA072009762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390724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85740CC-29C6-E0CE-2688-D947919F3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7458A1B-E4F0-0A99-045B-DFC0E0F65F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6707210-F86C-7972-1CB0-41368BD576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5EBDA-1F1A-414C-B258-D51C711EEA9A}" type="datetimeFigureOut">
              <a:rPr lang="es-ES" smtClean="0"/>
              <a:t>01/12/2023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92EB486-B828-47C5-41F4-1DED53D45E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98E6DD6-950D-B707-AA72-BBE7A7988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F8544-3679-4AB4-9AB7-AA072009762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065123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02140EB-3786-9435-0676-5B2CF9A546F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E0C4A9F-6863-B58B-3D10-1D45B43B89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F5C1C31-10D9-0473-D59B-176DE7034A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5EBDA-1F1A-414C-B258-D51C711EEA9A}" type="datetimeFigureOut">
              <a:rPr lang="es-ES" smtClean="0"/>
              <a:t>01/12/2023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53A82FC-53E0-E08D-B3B3-431575C4DD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4DC4416-AA7A-1DBA-7094-9E735DF97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F8544-3679-4AB4-9AB7-AA072009762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545967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C2841EB-A9D2-A106-EF01-B210873B55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6D56200-59B4-F015-29B2-7BB112E67E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FEC9FB2-C38B-4F22-6FB8-F4301F54E86F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7AA7A960-125A-4411-8A4E-647C0FD4B07A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2271062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F0ADF6-02F7-281A-E9F3-7971AD1021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B3C850E-2630-D966-A05E-BDA5978183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CF89441-099C-C95C-AF2F-AC6264C13A1D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79E9044E-9B38-4901-8DD6-30A57C01D02E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6677923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872E18-AFD8-8F07-8546-B13DA6DE00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3564A9C-CD8A-706B-C6A8-9ABE1DBB86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6AD4FDA-6608-3159-D79A-BBBA733FCC5F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8D63A543-CA0D-4360-B48D-CED71EFDE283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6799600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19BDE09-4EDA-B36D-BBCE-FEC9C420C3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917BEB1-3164-AC38-6B3B-780853F347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1" y="1600201"/>
            <a:ext cx="5372100" cy="450691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02E294F-A383-69EA-569A-EE398D2FF5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4901" y="1600201"/>
            <a:ext cx="5372100" cy="450691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AA96D9AB-C24D-3F3C-D532-2C9AA70DEE55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D1727892-2B8B-4312-ACEC-E51FAFBD4D37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826317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31F7684-7435-1D90-B908-F3B9ED9BED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AFFD159-82B9-49FB-E571-B9CBB07D3D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81E8375-7A35-57F9-A810-84090E4103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028BC715-1303-C39F-CB93-EB888AE273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C02F8329-B4CF-4622-4937-1AFB0ACA70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A30B1AA-D5F2-D229-C97E-FA7DC3FB6EBC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B520BF7A-390F-435C-803B-91AB80EBE9EE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2496417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48E8F2-892C-89AB-3F38-506ED49D67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70908F32-E6BA-AD57-E81D-1758CE8E2370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03830CBC-E306-4A80-88B0-2675F383742A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5876998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B81E15F8-7A90-AB5C-6218-AAD47C9A0658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660DF32E-95EE-42C1-8220-7C4CD6FB8628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9236834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1719681-3A5C-F1E6-DF59-9BEDB7098F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A368C17-1755-5060-F73A-564A412BB1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5020ED4-200C-37D3-B23B-7E8F745FB6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AC1FD36-33D5-7B89-DE19-23327BC1A377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3A22468C-F169-417C-865F-32883D952E34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40184928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956510C-5B9E-C4B4-1E51-A1E741050D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EB60BDF-E498-3292-4617-DD5DF4F84A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25D5D11-47B7-4A84-8EEC-8F62FBB750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5EBDA-1F1A-414C-B258-D51C711EEA9A}" type="datetimeFigureOut">
              <a:rPr lang="es-ES" smtClean="0"/>
              <a:t>01/12/2023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321C3F9-4E33-3108-F51C-C5391491AE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67C8E9C-58CE-3D41-1466-8597C719C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F8544-3679-4AB4-9AB7-AA072009762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796871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9B82AA-B2EA-712C-24E9-B16B10ABE9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BFBA2776-A66A-BD68-692E-B220E168E0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5D3E1F3-DFC6-A586-97C7-7D448D9DA9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2CE9678-2AD9-7A50-5503-20091905E2AF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424E3B23-0070-4DB7-89F4-59A214847E28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9117845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FEADC4-4A96-4116-383D-487BE2DCFA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2C64BB3-8F3F-9E10-CBF9-7665EF388B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3AE5C8F-01F1-A3E9-B9AA-66724091E9C9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3FEE2768-E0AF-4A69-B2E5-6555EC9B07A5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836840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9E89CAD3-613B-AF7C-AD65-F924843AA19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820152" y="274639"/>
            <a:ext cx="2736849" cy="583247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3B893F5-4D2F-0670-A70D-4839060070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09601" y="274639"/>
            <a:ext cx="8007351" cy="5832475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43CBD05-935E-88E9-84EE-A22F0BD77A1E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7F1B39F6-DA82-4457-808E-7B25789A0802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1258108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8A1E92-A1B8-AD53-3E1F-F24C32B24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D81987C-4E0A-61B9-F291-94F7486254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30010C5-630C-2463-FBDB-9DFCE63C45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5EBDA-1F1A-414C-B258-D51C711EEA9A}" type="datetimeFigureOut">
              <a:rPr lang="es-ES" smtClean="0"/>
              <a:t>01/12/2023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9B23B90-7E36-5FD2-CC8B-66A1A2FF7B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F80A407-0A69-96D6-C426-0789F064BC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F8544-3679-4AB4-9AB7-AA072009762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31804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CDD9E92-A592-C889-DBE4-9F1E3476C7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F5A06AE-252D-A490-51FC-8651E9557B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1F8D131-386D-0FBE-7936-9F7130D6F9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066D57B-59DB-18EA-AF64-26A3EB4C7B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5EBDA-1F1A-414C-B258-D51C711EEA9A}" type="datetimeFigureOut">
              <a:rPr lang="es-ES" smtClean="0"/>
              <a:t>01/12/2023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08BE49F-9874-8589-092C-13EA3AEB7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443A59B-6F29-258B-B046-E1000B39D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F8544-3679-4AB4-9AB7-AA072009762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40880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E3D191-F16D-02D6-21D2-D98472101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FB24E14-4380-C178-979A-050403B9B9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4C2E7EE-F43F-149E-4B83-E6AD97E895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ADC66433-3540-6403-D91E-D20FAFF590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ED10C5EC-331A-737C-992A-5E6DC67EE74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04BB2438-FFE7-934F-DF66-BA02FBD0E0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5EBDA-1F1A-414C-B258-D51C711EEA9A}" type="datetimeFigureOut">
              <a:rPr lang="es-ES" smtClean="0"/>
              <a:t>01/12/2023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4A9877AE-1B36-7024-2D54-EE76D0DAF3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1F463E02-2939-8CF9-C7A3-F36408C9E6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F8544-3679-4AB4-9AB7-AA072009762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606434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11A783C-FE08-FFA8-EA19-1D32EB4AE0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98EC16F-5AB3-95E3-BA07-E15D3D476D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5EBDA-1F1A-414C-B258-D51C711EEA9A}" type="datetimeFigureOut">
              <a:rPr lang="es-ES" smtClean="0"/>
              <a:t>01/12/2023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A3D60B2-3153-0AE6-D938-B1650CF4D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30D0EC0-E00C-77C0-040F-A7CDE0636F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F8544-3679-4AB4-9AB7-AA072009762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33632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8F0C5AE7-3E21-EA27-330D-9A817FEEC1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5EBDA-1F1A-414C-B258-D51C711EEA9A}" type="datetimeFigureOut">
              <a:rPr lang="es-ES" smtClean="0"/>
              <a:t>01/12/2023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76B44E11-FF5A-4497-DF31-EC299853A6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780A87E-A789-AE48-1600-C845B7984D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F8544-3679-4AB4-9AB7-AA072009762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710879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BFCF73-5F4F-E7E1-5B90-82BF0E7711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0F63BFB-218A-87A1-E035-5E4F5BD7C6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D54156A-9A5B-BCC8-1580-A26F737AA8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AC352E5-470A-D89F-DEAB-91334023C5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5EBDA-1F1A-414C-B258-D51C711EEA9A}" type="datetimeFigureOut">
              <a:rPr lang="es-ES" smtClean="0"/>
              <a:t>01/12/2023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0CD7B29-E2F8-F09E-2D5D-AE3A7C7F53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E03BD05-B9C6-8E83-3FC1-F90DD0E3BB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F8544-3679-4AB4-9AB7-AA072009762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608821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4CEE668-4C6E-CB86-DC0E-CE1EC9B621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3E287DE6-A49A-250F-5B46-7D6BD2C64E5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BDD4E1D-73D6-1D89-0DEE-4938FC7C72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F608D54-0551-E643-5896-275F835886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5EBDA-1F1A-414C-B258-D51C711EEA9A}" type="datetimeFigureOut">
              <a:rPr lang="es-ES" smtClean="0"/>
              <a:t>01/12/2023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B5DB8E3-0736-B2D8-7923-BB528C56AC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1257E2B-207C-8B9F-48AB-D74C434C81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F8544-3679-4AB4-9AB7-AA072009762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745460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B8F0C9B9-0566-616B-2747-2CF906FF2A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50B4468-9BDD-9C48-F154-CC0B477230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4C25CA9-9796-5F4B-0FEF-44CE216A6A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25EBDA-1F1A-414C-B258-D51C711EEA9A}" type="datetimeFigureOut">
              <a:rPr lang="es-ES" smtClean="0"/>
              <a:t>01/12/2023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44F9D36-85C0-FA51-6315-63EB5539F4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B5605C3-7975-6B79-0E4F-EDF73BB80E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5F8544-3679-4AB4-9AB7-AA072009762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6934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>
            <a:extLst>
              <a:ext uri="{FF2B5EF4-FFF2-40B4-BE49-F238E27FC236}">
                <a16:creationId xmlns:a16="http://schemas.microsoft.com/office/drawing/2014/main" id="{C6B23EA7-03D7-9C76-D7E8-6F27F4AE241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47400" cy="112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s-ES"/>
              <a:t>Pulse para editar el formato del texto de título</a:t>
            </a:r>
          </a:p>
        </p:txBody>
      </p:sp>
      <p:sp>
        <p:nvSpPr>
          <p:cNvPr id="1026" name="Rectangle 2">
            <a:extLst>
              <a:ext uri="{FF2B5EF4-FFF2-40B4-BE49-F238E27FC236}">
                <a16:creationId xmlns:a16="http://schemas.microsoft.com/office/drawing/2014/main" id="{8A919724-D78C-D845-DF50-9E1E826F554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47400" cy="4506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s-ES"/>
              <a:t>Pulse para editar los formatos del texto del esquema</a:t>
            </a:r>
          </a:p>
          <a:p>
            <a:pPr lvl="1"/>
            <a:r>
              <a:rPr lang="en-GB" altLang="es-ES"/>
              <a:t>Segundo nivel del esquema</a:t>
            </a:r>
          </a:p>
          <a:p>
            <a:pPr lvl="2"/>
            <a:r>
              <a:rPr lang="en-GB" altLang="es-ES"/>
              <a:t>Tercer nivel del esquema</a:t>
            </a:r>
          </a:p>
          <a:p>
            <a:pPr lvl="3"/>
            <a:r>
              <a:rPr lang="en-GB" altLang="es-ES"/>
              <a:t>Cuarto nivel del esquema</a:t>
            </a:r>
          </a:p>
          <a:p>
            <a:pPr lvl="4"/>
            <a:r>
              <a:rPr lang="en-GB" altLang="es-ES"/>
              <a:t>Quinto nivel del esquema</a:t>
            </a:r>
          </a:p>
          <a:p>
            <a:pPr lvl="4"/>
            <a:r>
              <a:rPr lang="en-GB" altLang="es-ES"/>
              <a:t>Sexto nivel del esquema</a:t>
            </a:r>
          </a:p>
          <a:p>
            <a:pPr lvl="4"/>
            <a:r>
              <a:rPr lang="en-GB" altLang="es-ES"/>
              <a:t>Séptimo nivel del esquema</a:t>
            </a:r>
          </a:p>
          <a:p>
            <a:pPr lvl="4"/>
            <a:r>
              <a:rPr lang="en-GB" altLang="es-ES"/>
              <a:t>Octavo nivel del esquema</a:t>
            </a:r>
          </a:p>
          <a:p>
            <a:pPr lvl="4"/>
            <a:r>
              <a:rPr lang="en-GB" altLang="es-ES"/>
              <a:t>Noveno nivel del esquema</a:t>
            </a:r>
          </a:p>
        </p:txBody>
      </p:sp>
      <p:sp>
        <p:nvSpPr>
          <p:cNvPr id="1027" name="Text Box 3">
            <a:extLst>
              <a:ext uri="{FF2B5EF4-FFF2-40B4-BE49-F238E27FC236}">
                <a16:creationId xmlns:a16="http://schemas.microsoft.com/office/drawing/2014/main" id="{0980C8A2-43F1-17BD-5C33-BF0B8244F1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1" y="6356350"/>
            <a:ext cx="2842684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sz="1800"/>
          </a:p>
        </p:txBody>
      </p:sp>
      <p:sp>
        <p:nvSpPr>
          <p:cNvPr id="1028" name="Text Box 4">
            <a:extLst>
              <a:ext uri="{FF2B5EF4-FFF2-40B4-BE49-F238E27FC236}">
                <a16:creationId xmlns:a16="http://schemas.microsoft.com/office/drawing/2014/main" id="{90AD0F81-DE7C-281C-5971-C0F09A48AE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sz="1800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B31B3ECA-7E57-A70C-2AE2-B34FABFDD940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8737600" y="6356351"/>
            <a:ext cx="2819400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</a:defRPr>
            </a:lvl1pPr>
          </a:lstStyle>
          <a:p>
            <a:fld id="{62F2BDFA-B635-4178-A4B7-3A9B00C8DEEA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115175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kern="12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2pPr>
      <a:lvl3pPr marL="1143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3pPr>
      <a:lvl4pPr marL="1600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4pPr>
      <a:lvl5pPr marL="20574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ducacionyfp.gob.es/servicios-al-ciudadano/catalogo/estudiantes/becas-ayudas/para-estudiar.html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elorienta.com/seoane/orientaline.php" TargetMode="Externa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5.png"/><Relationship Id="rId4" Type="http://schemas.openxmlformats.org/officeDocument/2006/relationships/hyperlink" Target="https://elorienta.com/seoane/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du.xunta.gal/fp/acceso-grao-superior" TargetMode="External"/><Relationship Id="rId2" Type="http://schemas.openxmlformats.org/officeDocument/2006/relationships/hyperlink" Target="https://www.edu.xunta.gal/fp/acceso-grao-medio" TargetMode="Externa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du.xunta.gal/fp/folletos-informativos-mapa-oferta-fp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edu.xunta.gal/fp/admision-grao-medio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edu.xunta.gal/fp/admision-fpdual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uáles son las becas MEC? Infórmate aquí en Formación y Estudios |  Formación y Estudios">
            <a:extLst>
              <a:ext uri="{FF2B5EF4-FFF2-40B4-BE49-F238E27FC236}">
                <a16:creationId xmlns:a16="http://schemas.microsoft.com/office/drawing/2014/main" id="{9A103586-FD26-3EFD-F319-C7E7CF3193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3668" y="744647"/>
            <a:ext cx="7930364" cy="5368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67886089-87B1-22BE-AB3A-290A47BE5095}"/>
              </a:ext>
            </a:extLst>
          </p:cNvPr>
          <p:cNvSpPr txBox="1"/>
          <p:nvPr/>
        </p:nvSpPr>
        <p:spPr>
          <a:xfrm>
            <a:off x="2247900" y="266700"/>
            <a:ext cx="7581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BECAS MEC para estudiar</a:t>
            </a:r>
            <a:endParaRPr lang="es-ES" sz="2800" b="1" dirty="0"/>
          </a:p>
        </p:txBody>
      </p:sp>
    </p:spTree>
    <p:extLst>
      <p:ext uri="{BB962C8B-B14F-4D97-AF65-F5344CB8AC3E}">
        <p14:creationId xmlns:p14="http://schemas.microsoft.com/office/powerpoint/2010/main" val="21160924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uadroTexto 9">
            <a:extLst>
              <a:ext uri="{FF2B5EF4-FFF2-40B4-BE49-F238E27FC236}">
                <a16:creationId xmlns:a16="http://schemas.microsoft.com/office/drawing/2014/main" id="{1052FE0D-A153-F318-0000-DF09721E79C7}"/>
              </a:ext>
            </a:extLst>
          </p:cNvPr>
          <p:cNvSpPr txBox="1"/>
          <p:nvPr/>
        </p:nvSpPr>
        <p:spPr>
          <a:xfrm>
            <a:off x="335280" y="1534160"/>
            <a:ext cx="35051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gl-ES" sz="2800" b="1" dirty="0"/>
              <a:t>O MEU ITINERARIO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A3A9C3D1-5588-66E0-6567-3CE6EF8D5F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2186" y="0"/>
            <a:ext cx="544762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5502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uadroTexto 20">
            <a:extLst>
              <a:ext uri="{FF2B5EF4-FFF2-40B4-BE49-F238E27FC236}">
                <a16:creationId xmlns:a16="http://schemas.microsoft.com/office/drawing/2014/main" id="{8E0145BA-2BD1-1E00-F60C-93AAC379F408}"/>
              </a:ext>
            </a:extLst>
          </p:cNvPr>
          <p:cNvSpPr txBox="1"/>
          <p:nvPr/>
        </p:nvSpPr>
        <p:spPr>
          <a:xfrm>
            <a:off x="416560" y="1056640"/>
            <a:ext cx="3119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gl-ES" sz="2800" b="1" dirty="0"/>
              <a:t>O MEU ITINERARIO</a:t>
            </a:r>
          </a:p>
        </p:txBody>
      </p:sp>
      <p:pic>
        <p:nvPicPr>
          <p:cNvPr id="23" name="Imagen 22">
            <a:extLst>
              <a:ext uri="{FF2B5EF4-FFF2-40B4-BE49-F238E27FC236}">
                <a16:creationId xmlns:a16="http://schemas.microsoft.com/office/drawing/2014/main" id="{62219FB8-2BC1-1727-22A9-ADB38E9D1D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5831" y="0"/>
            <a:ext cx="49403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7766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>
            <a:extLst>
              <a:ext uri="{FF2B5EF4-FFF2-40B4-BE49-F238E27FC236}">
                <a16:creationId xmlns:a16="http://schemas.microsoft.com/office/drawing/2014/main" id="{3B65E646-36D3-A614-412E-9459D6D189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388" y="836614"/>
            <a:ext cx="8604250" cy="583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l Orienta 2022/2023 | I.E.S. ATEGUA">
            <a:hlinkClick r:id="rId2"/>
            <a:extLst>
              <a:ext uri="{FF2B5EF4-FFF2-40B4-BE49-F238E27FC236}">
                <a16:creationId xmlns:a16="http://schemas.microsoft.com/office/drawing/2014/main" id="{43CB3860-CFB9-47AE-CE6C-C69A19AF16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0950" y="1589088"/>
            <a:ext cx="4610100" cy="469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8FBFC0FB-AA0F-BE5E-ED67-A094F2EA3A98}"/>
              </a:ext>
            </a:extLst>
          </p:cNvPr>
          <p:cNvSpPr txBox="1"/>
          <p:nvPr/>
        </p:nvSpPr>
        <p:spPr>
          <a:xfrm>
            <a:off x="3790950" y="335537"/>
            <a:ext cx="49466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gl-ES" sz="2800" b="1" dirty="0" err="1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Blog</a:t>
            </a:r>
            <a:r>
              <a:rPr lang="gl-ES" sz="2800" b="1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El Orienta IES LUÍS SEOANE</a:t>
            </a:r>
            <a:endParaRPr lang="gl-ES" sz="2800" b="1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BBE7FCE-E528-0DB3-9D98-1664B3FAE414}"/>
              </a:ext>
            </a:extLst>
          </p:cNvPr>
          <p:cNvSpPr txBox="1"/>
          <p:nvPr/>
        </p:nvSpPr>
        <p:spPr>
          <a:xfrm>
            <a:off x="4705350" y="1052512"/>
            <a:ext cx="21221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gl-ES" sz="2800" b="1" dirty="0" err="1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OrientaLine</a:t>
            </a:r>
            <a:r>
              <a:rPr lang="gl-ES" sz="2800" b="1" dirty="0"/>
              <a:t>  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95F2B302-6A6A-FD45-0234-9AF996AC43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31271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CE36B4-1BB7-7BB9-8A8F-7CE7420F99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78467" y="431801"/>
            <a:ext cx="9999133" cy="2717800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s-ES" b="1" dirty="0">
                <a:solidFill>
                  <a:schemeClr val="bg1"/>
                </a:solidFill>
                <a:latin typeface="Arial" panose="020B0604020202020204" pitchFamily="34" charset="0"/>
              </a:rPr>
              <a:t>EDUCACIÓN SECUNDARIA POSTOBRIGATORIA</a:t>
            </a:r>
            <a:endParaRPr lang="es-ES" b="1" dirty="0">
              <a:solidFill>
                <a:schemeClr val="bg1"/>
              </a:solidFill>
              <a:latin typeface="Sitka Text" pitchFamily="2" charset="0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3D0BA37-844D-7729-EAB8-A464EF4147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78467" y="3149601"/>
            <a:ext cx="9999133" cy="2108199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 fontScale="55000" lnSpcReduction="20000"/>
          </a:bodyPr>
          <a:lstStyle/>
          <a:p>
            <a:pPr algn="just"/>
            <a:r>
              <a:rPr lang="es-ES" sz="4400" b="1" dirty="0">
                <a:latin typeface="Sitka Text" pitchFamily="2" charset="0"/>
              </a:rPr>
              <a:t> </a:t>
            </a:r>
            <a:r>
              <a:rPr lang="es-ES" sz="5100" b="1" dirty="0">
                <a:latin typeface="Sitka Text" pitchFamily="2" charset="0"/>
              </a:rPr>
              <a:t>O </a:t>
            </a:r>
            <a:r>
              <a:rPr lang="es-ES" sz="5100" b="1" dirty="0" err="1">
                <a:latin typeface="Sitka Text" pitchFamily="2" charset="0"/>
              </a:rPr>
              <a:t>bacharelato</a:t>
            </a:r>
            <a:r>
              <a:rPr lang="es-ES" sz="5100" b="1" dirty="0">
                <a:latin typeface="Sitka Text" pitchFamily="2" charset="0"/>
              </a:rPr>
              <a:t> é </a:t>
            </a:r>
            <a:r>
              <a:rPr lang="es-ES" sz="5100" b="1" dirty="0" err="1">
                <a:latin typeface="Sitka Text" pitchFamily="2" charset="0"/>
              </a:rPr>
              <a:t>unha</a:t>
            </a:r>
            <a:r>
              <a:rPr lang="es-ES" sz="5100" b="1" dirty="0">
                <a:latin typeface="Sitka Text" pitchFamily="2" charset="0"/>
              </a:rPr>
              <a:t> das </a:t>
            </a:r>
            <a:r>
              <a:rPr lang="es-ES" sz="5100" b="1" dirty="0" err="1">
                <a:latin typeface="Sitka Text" pitchFamily="2" charset="0"/>
              </a:rPr>
              <a:t>ensinanzas</a:t>
            </a:r>
            <a:r>
              <a:rPr lang="es-ES" sz="5100" b="1" dirty="0">
                <a:latin typeface="Sitka Text" pitchFamily="2" charset="0"/>
              </a:rPr>
              <a:t> que conforman a educación secundaria </a:t>
            </a:r>
            <a:r>
              <a:rPr lang="es-ES" sz="5100" b="1" dirty="0" err="1">
                <a:latin typeface="Sitka Text" pitchFamily="2" charset="0"/>
              </a:rPr>
              <a:t>postobrigatoria</a:t>
            </a:r>
            <a:r>
              <a:rPr lang="es-ES" sz="5100" b="1" dirty="0">
                <a:latin typeface="Sitka Text" pitchFamily="2" charset="0"/>
              </a:rPr>
              <a:t>, </a:t>
            </a:r>
            <a:r>
              <a:rPr lang="es-ES" sz="5100" b="1" dirty="0" err="1">
                <a:latin typeface="Sitka Text" pitchFamily="2" charset="0"/>
              </a:rPr>
              <a:t>xunto</a:t>
            </a:r>
            <a:r>
              <a:rPr lang="es-ES" sz="5100" b="1" dirty="0">
                <a:latin typeface="Sitka Text" pitchFamily="2" charset="0"/>
              </a:rPr>
              <a:t> coa formación profesional de grao medio, as </a:t>
            </a:r>
            <a:r>
              <a:rPr lang="es-ES" sz="5100" b="1" dirty="0" err="1">
                <a:latin typeface="Sitka Text" pitchFamily="2" charset="0"/>
              </a:rPr>
              <a:t>ensinanzas</a:t>
            </a:r>
            <a:r>
              <a:rPr lang="es-ES" sz="5100" b="1" dirty="0">
                <a:latin typeface="Sitka Text" pitchFamily="2" charset="0"/>
              </a:rPr>
              <a:t> artísticas </a:t>
            </a:r>
            <a:r>
              <a:rPr lang="es-ES" sz="5100" b="1" dirty="0" err="1">
                <a:latin typeface="Sitka Text" pitchFamily="2" charset="0"/>
              </a:rPr>
              <a:t>profesionais</a:t>
            </a:r>
            <a:r>
              <a:rPr lang="es-ES" sz="5100" b="1" dirty="0">
                <a:latin typeface="Sitka Text" pitchFamily="2" charset="0"/>
              </a:rPr>
              <a:t>, tanto de música e de danza como de artes plásticas e deseño de grao medio, e as </a:t>
            </a:r>
            <a:r>
              <a:rPr lang="es-ES" sz="5100" b="1" dirty="0" err="1">
                <a:latin typeface="Sitka Text" pitchFamily="2" charset="0"/>
              </a:rPr>
              <a:t>ensinanzas</a:t>
            </a:r>
            <a:r>
              <a:rPr lang="es-ES" sz="5100" b="1" dirty="0">
                <a:latin typeface="Sitka Text" pitchFamily="2" charset="0"/>
              </a:rPr>
              <a:t> deportivas de grao medio.</a:t>
            </a:r>
          </a:p>
        </p:txBody>
      </p:sp>
    </p:spTree>
    <p:extLst>
      <p:ext uri="{BB962C8B-B14F-4D97-AF65-F5344CB8AC3E}">
        <p14:creationId xmlns:p14="http://schemas.microsoft.com/office/powerpoint/2010/main" val="30543689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D70C874-4A89-38EF-6CF1-5EBAB1DEE9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5564"/>
            <a:ext cx="10515600" cy="1404362"/>
          </a:xfrm>
        </p:spPr>
        <p:txBody>
          <a:bodyPr>
            <a:normAutofit fontScale="90000"/>
          </a:bodyPr>
          <a:lstStyle/>
          <a:p>
            <a:pPr rtl="0"/>
            <a:br>
              <a:rPr lang="es-ES" sz="4400" b="1" i="0" u="none" strike="noStrike" dirty="0">
                <a:solidFill>
                  <a:srgbClr val="000000"/>
                </a:solidFill>
                <a:latin typeface="Sitka Text" pitchFamily="2" charset="0"/>
              </a:rPr>
            </a:br>
            <a:r>
              <a:rPr lang="es-ES" sz="4400" b="1" i="0" u="none" strike="noStrike" dirty="0">
                <a:solidFill>
                  <a:srgbClr val="000000"/>
                </a:solidFill>
                <a:latin typeface="Sitka Text" pitchFamily="2" charset="0"/>
              </a:rPr>
              <a:t>CICLOS FORMATIVOS DE FORMACIÓN </a:t>
            </a:r>
            <a:r>
              <a:rPr lang="es-ES" sz="3600" b="1" i="0" u="none" strike="noStrike" dirty="0">
                <a:solidFill>
                  <a:srgbClr val="000000"/>
                </a:solidFill>
                <a:latin typeface="Sitka Text" pitchFamily="2" charset="0"/>
              </a:rPr>
              <a:t>    </a:t>
            </a:r>
            <a:r>
              <a:rPr lang="es-ES" sz="4400" b="1" i="0" u="none" strike="noStrike" dirty="0">
                <a:solidFill>
                  <a:srgbClr val="000000"/>
                </a:solidFill>
                <a:latin typeface="Sitka Text" pitchFamily="2" charset="0"/>
              </a:rPr>
              <a:t>PROFESIONAL</a:t>
            </a:r>
            <a:endParaRPr lang="es-ES" dirty="0"/>
          </a:p>
        </p:txBody>
      </p:sp>
      <p:pic>
        <p:nvPicPr>
          <p:cNvPr id="2050" name="Picture 2" descr="Medidas FP Xunta de Galicia - Liceo La PazLiceo La Paz">
            <a:extLst>
              <a:ext uri="{FF2B5EF4-FFF2-40B4-BE49-F238E27FC236}">
                <a16:creationId xmlns:a16="http://schemas.microsoft.com/office/drawing/2014/main" id="{89754FD9-7539-3FEB-28A6-70F029DB05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564" y="2032000"/>
            <a:ext cx="3269672" cy="3057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48858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2EA09D91-F3E2-4004-AFF0-5DB7A25715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06120"/>
            <a:ext cx="10515600" cy="4942840"/>
          </a:xfrm>
        </p:spPr>
        <p:txBody>
          <a:bodyPr>
            <a:normAutofit fontScale="90000"/>
          </a:bodyPr>
          <a:lstStyle/>
          <a:p>
            <a:br>
              <a:rPr lang="gl-ES" sz="3800" b="1" dirty="0">
                <a:latin typeface="+mn-lt"/>
              </a:rPr>
            </a:br>
            <a:br>
              <a:rPr lang="gl-ES" sz="3800" b="1" dirty="0">
                <a:latin typeface="+mn-lt"/>
              </a:rPr>
            </a:br>
            <a:r>
              <a:rPr lang="gl-ES" sz="3800" b="1" dirty="0">
                <a:latin typeface="+mn-lt"/>
              </a:rPr>
              <a:t>PROBAS DE ACCESO A CICLOS DE FP:</a:t>
            </a:r>
            <a:br>
              <a:rPr lang="gl-ES" sz="3800" b="1" dirty="0">
                <a:latin typeface="+mn-lt"/>
              </a:rPr>
            </a:br>
            <a:br>
              <a:rPr lang="gl-ES" sz="3800" b="1" dirty="0">
                <a:latin typeface="+mn-lt"/>
              </a:rPr>
            </a:br>
            <a:r>
              <a:rPr lang="gl-ES" sz="2800" b="1" dirty="0">
                <a:latin typeface="+mn-lt"/>
              </a:rPr>
              <a:t>- CM: </a:t>
            </a:r>
            <a:r>
              <a:rPr lang="gl-ES" sz="2800" dirty="0">
                <a:latin typeface="+mn-lt"/>
              </a:rPr>
              <a:t>P</a:t>
            </a:r>
            <a:r>
              <a:rPr lang="pt-BR" sz="2800" dirty="0" err="1">
                <a:latin typeface="+mn-lt"/>
              </a:rPr>
              <a:t>ersoas</a:t>
            </a:r>
            <a:r>
              <a:rPr lang="pt-BR" sz="2800" dirty="0">
                <a:latin typeface="+mn-lt"/>
              </a:rPr>
              <a:t> que non </a:t>
            </a:r>
            <a:r>
              <a:rPr lang="pt-BR" sz="2800" dirty="0" err="1">
                <a:latin typeface="+mn-lt"/>
              </a:rPr>
              <a:t>cumpran</a:t>
            </a:r>
            <a:r>
              <a:rPr lang="pt-BR" sz="2800" dirty="0">
                <a:latin typeface="+mn-lt"/>
              </a:rPr>
              <a:t> os requisitos académicos </a:t>
            </a:r>
            <a:r>
              <a:rPr lang="pt-BR" sz="2800" dirty="0" err="1">
                <a:latin typeface="+mn-lt"/>
              </a:rPr>
              <a:t>esixidos</a:t>
            </a:r>
            <a:r>
              <a:rPr lang="pt-BR" sz="2800" dirty="0">
                <a:latin typeface="+mn-lt"/>
              </a:rPr>
              <a:t> para </a:t>
            </a:r>
            <a:r>
              <a:rPr lang="pt-BR" sz="2800" dirty="0" err="1">
                <a:latin typeface="+mn-lt"/>
              </a:rPr>
              <a:t>acceder</a:t>
            </a:r>
            <a:r>
              <a:rPr lang="pt-BR" sz="2800" dirty="0">
                <a:latin typeface="+mn-lt"/>
              </a:rPr>
              <a:t> a </a:t>
            </a:r>
            <a:r>
              <a:rPr lang="pt-BR" sz="2800" dirty="0" err="1">
                <a:latin typeface="+mn-lt"/>
              </a:rPr>
              <a:t>un</a:t>
            </a:r>
            <a:r>
              <a:rPr lang="pt-BR" sz="2800" dirty="0">
                <a:latin typeface="+mn-lt"/>
              </a:rPr>
              <a:t> Ciclo </a:t>
            </a:r>
            <a:r>
              <a:rPr lang="pt-BR" sz="2800" dirty="0" err="1">
                <a:latin typeface="+mn-lt"/>
              </a:rPr>
              <a:t>Medio</a:t>
            </a:r>
            <a:r>
              <a:rPr lang="pt-BR" sz="2800" dirty="0">
                <a:latin typeface="+mn-lt"/>
              </a:rPr>
              <a:t> (non </a:t>
            </a:r>
            <a:r>
              <a:rPr lang="pt-BR" sz="2800" dirty="0" err="1">
                <a:latin typeface="+mn-lt"/>
              </a:rPr>
              <a:t>posúan</a:t>
            </a:r>
            <a:r>
              <a:rPr lang="pt-BR" sz="2800" dirty="0">
                <a:latin typeface="+mn-lt"/>
              </a:rPr>
              <a:t> o título de Graduado </a:t>
            </a:r>
            <a:r>
              <a:rPr lang="pt-BR" sz="2800" dirty="0" err="1">
                <a:latin typeface="+mn-lt"/>
              </a:rPr>
              <a:t>en</a:t>
            </a:r>
            <a:r>
              <a:rPr lang="pt-BR" sz="2800" dirty="0">
                <a:latin typeface="+mn-lt"/>
              </a:rPr>
              <a:t> ESO </a:t>
            </a:r>
            <a:r>
              <a:rPr lang="pt-BR" sz="2800" dirty="0" err="1">
                <a:latin typeface="+mn-lt"/>
              </a:rPr>
              <a:t>nin</a:t>
            </a:r>
            <a:r>
              <a:rPr lang="pt-BR" sz="2800" dirty="0">
                <a:latin typeface="+mn-lt"/>
              </a:rPr>
              <a:t> o de Ciclo Básico) e </a:t>
            </a:r>
            <a:r>
              <a:rPr lang="pt-BR" sz="2800" dirty="0" err="1">
                <a:latin typeface="+mn-lt"/>
              </a:rPr>
              <a:t>teñan</a:t>
            </a:r>
            <a:r>
              <a:rPr lang="pt-BR" sz="2800" dirty="0">
                <a:latin typeface="+mn-lt"/>
              </a:rPr>
              <a:t> </a:t>
            </a:r>
            <a:r>
              <a:rPr lang="pt-BR" sz="2800" dirty="0" err="1">
                <a:latin typeface="+mn-lt"/>
              </a:rPr>
              <a:t>dezasete</a:t>
            </a:r>
            <a:r>
              <a:rPr lang="pt-BR" sz="2800" dirty="0">
                <a:latin typeface="+mn-lt"/>
              </a:rPr>
              <a:t> anos ou os </a:t>
            </a:r>
            <a:r>
              <a:rPr lang="pt-BR" sz="2800" dirty="0" err="1">
                <a:latin typeface="+mn-lt"/>
              </a:rPr>
              <a:t>fagan</a:t>
            </a:r>
            <a:r>
              <a:rPr lang="pt-BR" sz="2800" dirty="0">
                <a:latin typeface="+mn-lt"/>
              </a:rPr>
              <a:t> no ano natural de </a:t>
            </a:r>
            <a:r>
              <a:rPr lang="pt-BR" sz="2800" dirty="0" err="1">
                <a:latin typeface="+mn-lt"/>
              </a:rPr>
              <a:t>realización</a:t>
            </a:r>
            <a:r>
              <a:rPr lang="pt-BR" sz="2800" dirty="0">
                <a:latin typeface="+mn-lt"/>
              </a:rPr>
              <a:t> da proba.</a:t>
            </a:r>
            <a:br>
              <a:rPr lang="pt-BR" sz="2800" dirty="0">
                <a:latin typeface="+mn-lt"/>
              </a:rPr>
            </a:br>
            <a:r>
              <a:rPr lang="pt-BR" sz="2800" dirty="0">
                <a:latin typeface="+mn-lt"/>
                <a:hlinkClick r:id="rId2"/>
              </a:rPr>
              <a:t>https://www.edu.xunta.gal/fp/acceso-grao-medio</a:t>
            </a:r>
            <a:br>
              <a:rPr lang="pt-BR" sz="2800" dirty="0">
                <a:latin typeface="+mn-lt"/>
              </a:rPr>
            </a:br>
            <a:br>
              <a:rPr lang="gl-ES" sz="2800" dirty="0">
                <a:latin typeface="+mn-lt"/>
              </a:rPr>
            </a:br>
            <a:r>
              <a:rPr lang="gl-ES" sz="2800" b="1" dirty="0">
                <a:latin typeface="+mn-lt"/>
              </a:rPr>
              <a:t>- CS: </a:t>
            </a:r>
            <a:r>
              <a:rPr lang="gl-ES" sz="2800" dirty="0">
                <a:latin typeface="+mn-lt"/>
              </a:rPr>
              <a:t>P</a:t>
            </a:r>
            <a:r>
              <a:rPr lang="pt-BR" sz="2800" dirty="0" err="1">
                <a:latin typeface="+mn-lt"/>
              </a:rPr>
              <a:t>ersoas</a:t>
            </a:r>
            <a:r>
              <a:rPr lang="pt-BR" sz="2800" dirty="0">
                <a:latin typeface="+mn-lt"/>
              </a:rPr>
              <a:t> que non </a:t>
            </a:r>
            <a:r>
              <a:rPr lang="pt-BR" sz="2800" dirty="0" err="1">
                <a:latin typeface="+mn-lt"/>
              </a:rPr>
              <a:t>cumpran</a:t>
            </a:r>
            <a:r>
              <a:rPr lang="pt-BR" sz="2800" dirty="0">
                <a:latin typeface="+mn-lt"/>
              </a:rPr>
              <a:t> os requisitos académicos </a:t>
            </a:r>
            <a:r>
              <a:rPr lang="pt-BR" sz="2800" dirty="0" err="1">
                <a:latin typeface="+mn-lt"/>
              </a:rPr>
              <a:t>esixidos</a:t>
            </a:r>
            <a:r>
              <a:rPr lang="pt-BR" sz="2800" dirty="0">
                <a:latin typeface="+mn-lt"/>
              </a:rPr>
              <a:t> para </a:t>
            </a:r>
            <a:r>
              <a:rPr lang="pt-BR" sz="2800" dirty="0" err="1">
                <a:latin typeface="+mn-lt"/>
              </a:rPr>
              <a:t>acceder</a:t>
            </a:r>
            <a:r>
              <a:rPr lang="pt-BR" sz="2800" dirty="0">
                <a:latin typeface="+mn-lt"/>
              </a:rPr>
              <a:t> a </a:t>
            </a:r>
            <a:r>
              <a:rPr lang="pt-BR" sz="2800" dirty="0" err="1">
                <a:latin typeface="+mn-lt"/>
              </a:rPr>
              <a:t>un</a:t>
            </a:r>
            <a:r>
              <a:rPr lang="pt-BR" sz="2800" dirty="0">
                <a:latin typeface="+mn-lt"/>
              </a:rPr>
              <a:t> Ciclo Superior (non </a:t>
            </a:r>
            <a:r>
              <a:rPr lang="pt-BR" sz="2800" dirty="0" err="1">
                <a:latin typeface="+mn-lt"/>
              </a:rPr>
              <a:t>posúan</a:t>
            </a:r>
            <a:r>
              <a:rPr lang="pt-BR" sz="2800" dirty="0">
                <a:latin typeface="+mn-lt"/>
              </a:rPr>
              <a:t> o título de Bacharel </a:t>
            </a:r>
            <a:r>
              <a:rPr lang="pt-BR" sz="2800" dirty="0" err="1">
                <a:latin typeface="+mn-lt"/>
              </a:rPr>
              <a:t>nin</a:t>
            </a:r>
            <a:r>
              <a:rPr lang="pt-BR" sz="2800" dirty="0">
                <a:latin typeface="+mn-lt"/>
              </a:rPr>
              <a:t> o de Ciclo </a:t>
            </a:r>
            <a:r>
              <a:rPr lang="pt-BR" sz="2800" dirty="0" err="1">
                <a:latin typeface="+mn-lt"/>
              </a:rPr>
              <a:t>Medio</a:t>
            </a:r>
            <a:r>
              <a:rPr lang="pt-BR" sz="2800" dirty="0">
                <a:latin typeface="+mn-lt"/>
              </a:rPr>
              <a:t>) e </a:t>
            </a:r>
            <a:r>
              <a:rPr lang="pt-BR" sz="2800" dirty="0" err="1">
                <a:latin typeface="+mn-lt"/>
              </a:rPr>
              <a:t>teñan</a:t>
            </a:r>
            <a:r>
              <a:rPr lang="pt-BR" sz="2800" dirty="0">
                <a:latin typeface="+mn-lt"/>
              </a:rPr>
              <a:t> dezanove anos ou os </a:t>
            </a:r>
            <a:r>
              <a:rPr lang="pt-BR" sz="2800" dirty="0" err="1">
                <a:latin typeface="+mn-lt"/>
              </a:rPr>
              <a:t>fagan</a:t>
            </a:r>
            <a:r>
              <a:rPr lang="pt-BR" sz="2800" dirty="0">
                <a:latin typeface="+mn-lt"/>
              </a:rPr>
              <a:t> no ano natural de </a:t>
            </a:r>
            <a:r>
              <a:rPr lang="pt-BR" sz="2800" dirty="0" err="1">
                <a:latin typeface="+mn-lt"/>
              </a:rPr>
              <a:t>realización</a:t>
            </a:r>
            <a:r>
              <a:rPr lang="pt-BR" sz="2800" dirty="0">
                <a:latin typeface="+mn-lt"/>
              </a:rPr>
              <a:t> da proba.</a:t>
            </a:r>
            <a:br>
              <a:rPr lang="pt-BR" sz="2800" dirty="0">
                <a:latin typeface="+mn-lt"/>
              </a:rPr>
            </a:br>
            <a:r>
              <a:rPr lang="pt-BR" sz="2800" dirty="0">
                <a:latin typeface="+mn-lt"/>
                <a:hlinkClick r:id="rId3"/>
              </a:rPr>
              <a:t>https://www.edu.xunta.gal/fp/acceso-grao-superior</a:t>
            </a:r>
            <a:br>
              <a:rPr lang="pt-BR" sz="2800" dirty="0">
                <a:latin typeface="+mn-lt"/>
              </a:rPr>
            </a:br>
            <a:br>
              <a:rPr lang="gl-ES" sz="2800" dirty="0">
                <a:latin typeface="+mn-lt"/>
              </a:rPr>
            </a:br>
            <a:endParaRPr lang="gl-ES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129443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STUDOS DE FORMACIÓN PROFESIONAL: ENQUISAS PARA AXUDAR A TOMAR DECISIÓNS |  GUÍA DE INFORMACIÓN ACADÉMICA E PROFESIONAL">
            <a:extLst>
              <a:ext uri="{FF2B5EF4-FFF2-40B4-BE49-F238E27FC236}">
                <a16:creationId xmlns:a16="http://schemas.microsoft.com/office/drawing/2014/main" id="{98DC8753-BAB6-4391-FD83-851E127C53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4325" y="791210"/>
            <a:ext cx="3943350" cy="590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8D666CDA-10EA-DF80-0BFE-D6B3A31B40B9}"/>
              </a:ext>
            </a:extLst>
          </p:cNvPr>
          <p:cNvSpPr txBox="1"/>
          <p:nvPr/>
        </p:nvSpPr>
        <p:spPr>
          <a:xfrm>
            <a:off x="4154805" y="264160"/>
            <a:ext cx="5608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gl-ES" b="1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FAMILIAS PROFESIONAIS DA FP: Folletos informativos</a:t>
            </a:r>
            <a:endParaRPr lang="gl-ES" b="1" dirty="0"/>
          </a:p>
        </p:txBody>
      </p:sp>
    </p:spTree>
    <p:extLst>
      <p:ext uri="{BB962C8B-B14F-4D97-AF65-F5344CB8AC3E}">
        <p14:creationId xmlns:p14="http://schemas.microsoft.com/office/powerpoint/2010/main" val="11938287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8D666CDA-10EA-DF80-0BFE-D6B3A31B40B9}"/>
              </a:ext>
            </a:extLst>
          </p:cNvPr>
          <p:cNvSpPr txBox="1"/>
          <p:nvPr/>
        </p:nvSpPr>
        <p:spPr>
          <a:xfrm>
            <a:off x="2139194" y="264160"/>
            <a:ext cx="67934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gl-ES" sz="2000" b="1" dirty="0">
                <a:hlinkClick r:id="rId2"/>
              </a:rPr>
              <a:t>ADMISIÓN CICLOS MEDIOS DE FORMACIÓN  PROFESIONAL</a:t>
            </a:r>
            <a:endParaRPr lang="gl-ES" sz="2000" b="1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E66D4794-B3C1-4219-B5EE-75D8621C91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3873" y="664270"/>
            <a:ext cx="4024254" cy="6193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4507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8D666CDA-10EA-DF80-0BFE-D6B3A31B40B9}"/>
              </a:ext>
            </a:extLst>
          </p:cNvPr>
          <p:cNvSpPr txBox="1"/>
          <p:nvPr/>
        </p:nvSpPr>
        <p:spPr>
          <a:xfrm>
            <a:off x="2139194" y="264160"/>
            <a:ext cx="67934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gl-ES" sz="2000" b="1" dirty="0">
                <a:hlinkClick r:id="rId2"/>
              </a:rPr>
              <a:t>ADMISIÓN CICLOS MEDIOS DE FORMACIÓN  PROFESIONAL</a:t>
            </a:r>
            <a:endParaRPr lang="gl-ES" sz="2000" b="1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8260F74-2D82-1045-7392-FC065E7712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3812" y="847288"/>
            <a:ext cx="4524375" cy="5986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8674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e Office">
  <a:themeElements>
    <a:clrScheme name="Tema d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e Office">
      <a:majorFont>
        <a:latin typeface="Calibri"/>
        <a:ea typeface="Microsoft YaHei"/>
        <a:cs typeface=""/>
      </a:majorFont>
      <a:minorFont>
        <a:latin typeface="Calibri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s-E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s-E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Tema d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1269</TotalTime>
  <Words>236</Words>
  <Application>Microsoft Office PowerPoint</Application>
  <PresentationFormat>Panorámica</PresentationFormat>
  <Paragraphs>14</Paragraphs>
  <Slides>12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Calibri Light</vt:lpstr>
      <vt:lpstr>Sitka Text</vt:lpstr>
      <vt:lpstr>Times New Roman</vt:lpstr>
      <vt:lpstr>Tema de Office</vt:lpstr>
      <vt:lpstr>1_Tema de Office</vt:lpstr>
      <vt:lpstr>Presentación de PowerPoint</vt:lpstr>
      <vt:lpstr>Presentación de PowerPoint</vt:lpstr>
      <vt:lpstr>Presentación de PowerPoint</vt:lpstr>
      <vt:lpstr>EDUCACIÓN SECUNDARIA POSTOBRIGATORIA</vt:lpstr>
      <vt:lpstr> CICLOS FORMATIVOS DE FORMACIÓN     PROFESIONAL</vt:lpstr>
      <vt:lpstr>  PROBAS DE ACCESO A CICLOS DE FP:  - CM: Persoas que non cumpran os requisitos académicos esixidos para acceder a un Ciclo Medio (non posúan o título de Graduado en ESO nin o de Ciclo Básico) e teñan dezasete anos ou os fagan no ano natural de realización da proba. https://www.edu.xunta.gal/fp/acceso-grao-medio  - CS: Persoas que non cumpran os requisitos académicos esixidos para acceder a un Ciclo Superior (non posúan o título de Bacharel nin o de Ciclo Medio) e teñan dezanove anos ou os fagan no ano natural de realización da proba. https://www.edu.xunta.gal/fp/acceso-grao-superior 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BACHARELATO LOMLOE</dc:title>
  <dc:creator>Usuario</dc:creator>
  <cp:lastModifiedBy>Usuario</cp:lastModifiedBy>
  <cp:revision>37</cp:revision>
  <cp:lastPrinted>2023-03-01T18:12:02Z</cp:lastPrinted>
  <dcterms:created xsi:type="dcterms:W3CDTF">2023-01-16T16:17:55Z</dcterms:created>
  <dcterms:modified xsi:type="dcterms:W3CDTF">2023-12-01T08:56:03Z</dcterms:modified>
</cp:coreProperties>
</file>