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256" r:id="rId3"/>
    <p:sldId id="325" r:id="rId4"/>
    <p:sldId id="328" r:id="rId5"/>
    <p:sldId id="323" r:id="rId6"/>
    <p:sldId id="278" r:id="rId7"/>
    <p:sldId id="348" r:id="rId8"/>
    <p:sldId id="282" r:id="rId9"/>
    <p:sldId id="279" r:id="rId10"/>
    <p:sldId id="265" r:id="rId11"/>
    <p:sldId id="329" r:id="rId12"/>
    <p:sldId id="257" r:id="rId13"/>
    <p:sldId id="258" r:id="rId14"/>
    <p:sldId id="331" r:id="rId15"/>
    <p:sldId id="267" r:id="rId16"/>
    <p:sldId id="268" r:id="rId17"/>
    <p:sldId id="264" r:id="rId18"/>
    <p:sldId id="260" r:id="rId19"/>
    <p:sldId id="261" r:id="rId20"/>
    <p:sldId id="270" r:id="rId21"/>
    <p:sldId id="305" r:id="rId22"/>
    <p:sldId id="259" r:id="rId23"/>
    <p:sldId id="313" r:id="rId24"/>
    <p:sldId id="311" r:id="rId25"/>
    <p:sldId id="306" r:id="rId26"/>
    <p:sldId id="307" r:id="rId27"/>
    <p:sldId id="338" r:id="rId28"/>
    <p:sldId id="340" r:id="rId29"/>
    <p:sldId id="341" r:id="rId30"/>
    <p:sldId id="342" r:id="rId31"/>
    <p:sldId id="343" r:id="rId32"/>
    <p:sldId id="280" r:id="rId33"/>
    <p:sldId id="283" r:id="rId34"/>
    <p:sldId id="284" r:id="rId35"/>
    <p:sldId id="285" r:id="rId36"/>
    <p:sldId id="315" r:id="rId37"/>
    <p:sldId id="332" r:id="rId38"/>
    <p:sldId id="286" r:id="rId39"/>
    <p:sldId id="287" r:id="rId40"/>
    <p:sldId id="314" r:id="rId41"/>
    <p:sldId id="288" r:id="rId42"/>
    <p:sldId id="289" r:id="rId43"/>
    <p:sldId id="333" r:id="rId44"/>
    <p:sldId id="292" r:id="rId45"/>
    <p:sldId id="293" r:id="rId46"/>
    <p:sldId id="317" r:id="rId47"/>
    <p:sldId id="334" r:id="rId48"/>
    <p:sldId id="335" r:id="rId49"/>
    <p:sldId id="290" r:id="rId50"/>
    <p:sldId id="291" r:id="rId51"/>
    <p:sldId id="316" r:id="rId52"/>
    <p:sldId id="336" r:id="rId53"/>
    <p:sldId id="337" r:id="rId54"/>
    <p:sldId id="304" r:id="rId55"/>
    <p:sldId id="330" r:id="rId56"/>
    <p:sldId id="302" r:id="rId57"/>
    <p:sldId id="346" r:id="rId58"/>
    <p:sldId id="347" r:id="rId59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BAC4-D1E2-4CD1-AE5E-C13C6A7AE6D4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52D7-8D68-4FE0-9490-48726500C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AE2E3BA-6207-20BC-FFBA-D87BC62B3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CB1818-49C4-4E19-9238-A9B43CC76F2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EB0A9D06-EAD3-E191-3555-B1A151B0D1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1C16098-53B8-0B38-FDF1-F21D711A82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C813EFE9-4998-B668-7195-2AD663844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2BBC1E0-0950-4C7A-947D-72ED29C2E90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07AD3D23-68D7-F831-4263-3DB2DE5B19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3FC9CAD-DD3C-5C34-550B-3AAA69D1C9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77E5-0FF6-2AC7-8186-27371F0A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EAAED-F472-F25C-6D26-EB759B0C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6637E-84F1-4897-07FE-A62E130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058B4-0449-8915-5A4D-E3A7294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02BB-EF77-1BF4-F1DA-5E1399A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740CC-29C6-E0CE-2688-D947919F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58A1B-E4F0-0A99-045B-DFC0E0F6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07210-F86C-7972-1CB0-41368BD5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EB486-B828-47C5-41F4-1DED53D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E6DD6-950D-B707-AA72-BBE7A79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5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140EB-3786-9435-0676-5B2CF9A5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4A9F-6863-B58B-3D10-1D45B43B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C1C31-10D9-0473-D59B-176DE703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82FC-53E0-E08D-B3B3-431575C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4416-AA7A-1DBA-7094-9E735DF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9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41EB-A9D2-A106-EF01-B210873B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D56200-59B4-F015-29B2-7BB112E6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C9FB2-C38B-4F22-6FB8-F4301F54E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7A960-125A-4411-8A4E-647C0FD4B0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710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0ADF6-02F7-281A-E9F3-7971AD10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C850E-2630-D966-A05E-BDA59781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89441-099C-C95C-AF2F-AC6264C13A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E9044E-9B38-4901-8DD6-30A57C01D0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77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2E18-AFD8-8F07-8546-B13DA6DE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64A9C-CD8A-706B-C6A8-9ABE1DBB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D4FDA-6608-3159-D79A-BBBA733FCC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63A543-CA0D-4360-B48D-CED71EFDE2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9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BDE09-4EDA-B36D-BBCE-FEC9C42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BEB1-3164-AC38-6B3B-780853F3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E294F-A383-69EA-569A-EE398D2F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6D9AB-C24D-3F3C-D532-2C9AA70DEE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27892-2B8B-4312-ACEC-E51FAFBD4D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6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F7684-7435-1D90-B908-F3B9ED9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FD159-82B9-49FB-E571-B9CBB07D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E8375-7A35-57F9-A810-84090E41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8BC715-1303-C39F-CB93-EB888AE2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2F8329-B4CF-4622-4937-1AFB0ACA7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0B1AA-D5F2-D229-C97E-FA7DC3FB6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20BF7A-390F-435C-803B-91AB80EBE9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64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E8F2-892C-89AB-3F38-506ED49D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908F32-E6BA-AD57-E81D-1758CE8E23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830CBC-E306-4A80-88B0-2675F383742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9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1E15F8-7A90-AB5C-6218-AAD47C9A06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DF32E-95EE-42C1-8220-7C4CD6FB86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68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19681-3A5C-F1E6-DF59-9BEDB709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8C17-1755-5060-F73A-564A412B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20ED4-200C-37D3-B23B-7E8F745F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1FD36-33D5-7B89-DE19-23327BC1A3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22468C-F169-417C-865F-32883D952E3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849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6510C-5B9E-C4B4-1E51-A1E7410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60BDF-E498-3292-4617-DD5DF4F8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D5D11-47B7-4A84-8EEC-8F62FBB7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1C3F9-4E33-3108-F51C-C539149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8E9C-58CE-3D41-1466-8597C71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8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82AA-B2EA-712C-24E9-B16B10AB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BA2776-A66A-BD68-692E-B220E168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3E1F3-DFC6-A586-97C7-7D448D9D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E9678-2AD9-7A50-5503-20091905E2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4E3B23-0070-4DB7-89F4-59A214847E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178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ADC4-4A96-4116-383D-487BE2D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C64BB3-8F3F-9E10-CBF9-7665EF388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AE5C8F-01F1-A3E9-B9AA-66724091E9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EE2768-E0AF-4A69-B2E5-6555EC9B07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6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89CAD3-613B-AF7C-AD65-F924843AA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20152" y="274639"/>
            <a:ext cx="2736849" cy="5832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893F5-4D2F-0670-A70D-48390600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2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3CBD05-935E-88E9-84EE-A22F0BD77A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B39F6-DA82-4457-808E-7B25789A08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8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A1E92-A1B8-AD53-3E1F-F24C32B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1987C-4E0A-61B9-F291-94F74862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10C5-630C-2463-FBDB-9DFCE6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23B90-7E36-5FD2-CC8B-66A1A2F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0A407-0A69-96D6-C426-0789F0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9E92-A592-C889-DBE4-9F1E347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A06AE-252D-A490-51FC-8651E9557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8D131-386D-0FBE-7936-9F7130D6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6D57B-59DB-18EA-AF64-26A3EB4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BE49F-9874-8589-092C-13EA3AE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A59B-6F29-258B-B046-E1000B3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3D191-F16D-02D6-21D2-D9847210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24E14-4380-C178-979A-050403B9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E7EE-F43F-149E-4B83-E6AD97E8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66433-3540-6403-D91E-D20FAFF5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10C5EC-331A-737C-992A-5E6DC67E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BB2438-FFE7-934F-DF66-BA02FBD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877AE-1B36-7024-2D54-EE76D0D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63E02-2939-8CF9-C7A3-F36408C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A783C-FE08-FFA8-EA19-1D32EB4A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8EC16F-5AB3-95E3-BA07-E15D3D4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60B2-3153-0AE6-D938-B1650CF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D0EC0-E00C-77C0-040F-A7CDE06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C5AE7-3E21-EA27-330D-9A817FE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44E11-FF5A-4497-DF31-EC29985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80A87E-A789-AE48-1600-C845B79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CF73-5F4F-E7E1-5B90-82BF0E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3BFB-218A-87A1-E035-5E4F5BD7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4156A-9A5B-BCC8-1580-A26F737A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52E5-470A-D89F-DEAB-9133402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7B29-E2F8-F09E-2D5D-AE3A7C7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3BD05-B9C6-8E83-3FC1-F90DD0E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E668-4C6E-CB86-DC0E-CE1EC9B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87DE6-A49A-250F-5B46-7D6BD2C6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D4E1D-73D6-1D89-0DEE-4938FC7C7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08D54-0551-E643-5896-275F8358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DB8E3-0736-B2D8-7923-BB528C56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57E2B-207C-8B9F-48AB-D74C434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0C9B9-0566-616B-2747-2CF906F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B4468-9BDD-9C48-F154-CC0B4772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25CA9-9796-5F4B-0FEF-44CE216A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9D36-85C0-FA51-6315-63EB5539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05C3-7975-6B79-0E4F-EDF73BB8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6B23EA7-03D7-9C76-D7E8-6F27F4AE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7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A919724-D78C-D845-DF50-9E1E826F5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74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0980C8A2-43F1-17BD-5C33-BF0B8244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0AD0F81-DE7C-281C-5971-C0F09A48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1B3ECA-7E57-A70C-2AE2-B34FABFDD9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19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62F2BDFA-B635-4178-A4B7-3A9B00C8DE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51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ug.gal/PDF/ACCESO2023/ponderacions_futuras.pdf" TargetMode="External"/><Relationship Id="rId2" Type="http://schemas.openxmlformats.org/officeDocument/2006/relationships/hyperlink" Target="https://www.ciug.gal/PDF/ACCESO2023/ponderacions_2023_24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lorienta.com/seoane/orientaline.ph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elorienta.com/seoan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ug.gal/PDF/ACCESO2023/decimo_prazo.pdf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studos.udc.es/gl/StudyAtUdc/degre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vigo.gal/es/estudiar/que-estudiar/estudios-grado" TargetMode="External"/><Relationship Id="rId4" Type="http://schemas.openxmlformats.org/officeDocument/2006/relationships/hyperlink" Target="https://www.usc.gal/es/estudios/grados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yfp.gob.es/servicios-al-ciudadano/catalogo/estudiantes/becas-ayudas/para-estudiar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gal/fp/acceso-grao-superior" TargetMode="External"/><Relationship Id="rId2" Type="http://schemas.openxmlformats.org/officeDocument/2006/relationships/hyperlink" Target="https://www.edu.xunta.gal/fp/acceso-grao-medio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fp/folletos-informativos-mapa-oferta-f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xunta.gal/fp/webfm_send/9786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arcador de contenido 36">
            <a:extLst>
              <a:ext uri="{FF2B5EF4-FFF2-40B4-BE49-F238E27FC236}">
                <a16:creationId xmlns:a16="http://schemas.microsoft.com/office/drawing/2014/main" id="{E7205AE6-2890-6723-6995-7F265D2B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242" y="301625"/>
            <a:ext cx="4262918" cy="63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83325-8551-4763-766A-617154E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142999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     CARACTERÍSTICAS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916278B-7E20-107C-1C38-1875833D5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09004"/>
              </p:ext>
            </p:extLst>
          </p:nvPr>
        </p:nvGraphicFramePr>
        <p:xfrm>
          <a:off x="16933" y="1134534"/>
          <a:ext cx="12022667" cy="560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188">
                  <a:extLst>
                    <a:ext uri="{9D8B030D-6E8A-4147-A177-3AD203B41FA5}">
                      <a16:colId xmlns:a16="http://schemas.microsoft.com/office/drawing/2014/main" val="2237357660"/>
                    </a:ext>
                  </a:extLst>
                </a:gridCol>
                <a:gridCol w="9435479">
                  <a:extLst>
                    <a:ext uri="{9D8B030D-6E8A-4147-A177-3AD203B41FA5}">
                      <a16:colId xmlns:a16="http://schemas.microsoft.com/office/drawing/2014/main" val="803466287"/>
                    </a:ext>
                  </a:extLst>
                </a:gridCol>
              </a:tblGrid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ACCESO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. Co Título ESO</a:t>
                      </a:r>
                    </a:p>
                    <a:p>
                      <a:r>
                        <a:rPr lang="es-ES" sz="1600" dirty="0"/>
                        <a:t>. Co Título de Técnico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Técnico Superior de FP, Técnico de Artes Plásticas e Deseño, Técnico Deportivo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64909"/>
                  </a:ext>
                </a:extLst>
              </a:tr>
              <a:tr h="1112441">
                <a:tc>
                  <a:txBody>
                    <a:bodyPr/>
                    <a:lstStyle/>
                    <a:p>
                      <a:r>
                        <a:rPr lang="es-ES" sz="1600" dirty="0"/>
                        <a:t>MODALIDADES OU VÍAS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CIENCIAS E TECNOLOXÍA</a:t>
                      </a:r>
                    </a:p>
                    <a:p>
                      <a:r>
                        <a:rPr lang="es-ES" sz="1600" b="1" dirty="0"/>
                        <a:t>HUMANIDADES E CIENCIAS SOCIAIS</a:t>
                      </a:r>
                    </a:p>
                    <a:p>
                      <a:r>
                        <a:rPr lang="es-ES" sz="1600" b="1" dirty="0"/>
                        <a:t>ARTES : ARTES PLÁSTICA, IMAXE E DESEÑO/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MÚSICA E ARTES ESCÉNICAS</a:t>
                      </a:r>
                      <a:endParaRPr lang="es-ES" sz="1600" b="1" dirty="0"/>
                    </a:p>
                    <a:p>
                      <a:r>
                        <a:rPr lang="es-ES" sz="1600" b="1" dirty="0"/>
                        <a:t>XERAL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38985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DURACIÓN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1º e 2º que </a:t>
                      </a:r>
                      <a:r>
                        <a:rPr lang="es-ES" sz="1600" dirty="0" err="1"/>
                        <a:t>poderán</a:t>
                      </a:r>
                      <a:r>
                        <a:rPr lang="es-ES" sz="1600" dirty="0"/>
                        <a:t> cursarse polo </a:t>
                      </a:r>
                      <a:r>
                        <a:rPr lang="es-ES" sz="1600" dirty="0" err="1"/>
                        <a:t>réxime</a:t>
                      </a:r>
                      <a:r>
                        <a:rPr lang="es-ES" sz="1600" dirty="0"/>
                        <a:t> ordinario  en 4 anos (consecutivos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non)</a:t>
                      </a:r>
                    </a:p>
                    <a:p>
                      <a:r>
                        <a:rPr lang="es-ES" sz="1600" dirty="0" err="1"/>
                        <a:t>Poderá</a:t>
                      </a:r>
                      <a:r>
                        <a:rPr lang="es-ES" sz="1600" dirty="0"/>
                        <a:t> flexibilizarse en 3 cursos en determinadas condición: deportista alto nivel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alto </a:t>
                      </a:r>
                      <a:r>
                        <a:rPr lang="es-ES" sz="1600" dirty="0" err="1"/>
                        <a:t>rendimento</a:t>
                      </a:r>
                      <a:r>
                        <a:rPr lang="es-ES" sz="1600" dirty="0"/>
                        <a:t>, simultaneade con </a:t>
                      </a:r>
                      <a:r>
                        <a:rPr lang="es-ES" sz="1600" dirty="0" err="1"/>
                        <a:t>estudos</a:t>
                      </a:r>
                      <a:r>
                        <a:rPr lang="es-ES" sz="1600" dirty="0"/>
                        <a:t> de Música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Danza, NEAE, otras…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0566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RÉXIMES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ORDINARIO</a:t>
                      </a:r>
                    </a:p>
                    <a:p>
                      <a:r>
                        <a:rPr lang="es-ES" sz="1600" dirty="0"/>
                        <a:t>ADULTOS (Presencial, Semipresencial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Distancia)</a:t>
                      </a:r>
                    </a:p>
                    <a:p>
                      <a:r>
                        <a:rPr lang="es-ES" sz="1600" dirty="0"/>
                        <a:t>Proba libre (</a:t>
                      </a:r>
                      <a:r>
                        <a:rPr lang="es-ES" sz="1600" dirty="0" err="1"/>
                        <a:t>maiores</a:t>
                      </a:r>
                      <a:r>
                        <a:rPr lang="es-ES" sz="1600" dirty="0"/>
                        <a:t> de 20 anos de </a:t>
                      </a:r>
                      <a:r>
                        <a:rPr lang="es-ES" sz="1600" dirty="0" err="1"/>
                        <a:t>idade</a:t>
                      </a:r>
                      <a:r>
                        <a:rPr lang="es-E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31113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TIPO DE MATERIAS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comúns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específicas da modalidade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elixida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obrigatorias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e de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opción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, 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optativas.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19336"/>
                  </a:ext>
                </a:extLst>
              </a:tr>
              <a:tr h="1061127">
                <a:tc>
                  <a:txBody>
                    <a:bodyPr/>
                    <a:lstStyle/>
                    <a:p>
                      <a:r>
                        <a:rPr lang="es-ES" sz="1600" dirty="0"/>
                        <a:t>SAÍDAS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Graos universitarios</a:t>
                      </a:r>
                    </a:p>
                    <a:p>
                      <a:r>
                        <a:rPr lang="es-ES" sz="1600" dirty="0"/>
                        <a:t>Ciclos Superiores</a:t>
                      </a:r>
                    </a:p>
                    <a:p>
                      <a:r>
                        <a:rPr lang="es-ES" sz="1600" dirty="0" err="1"/>
                        <a:t>Estudos</a:t>
                      </a:r>
                      <a:r>
                        <a:rPr lang="es-ES" sz="1600" dirty="0"/>
                        <a:t> superiores de </a:t>
                      </a:r>
                      <a:r>
                        <a:rPr lang="es-ES" sz="1600" dirty="0" err="1"/>
                        <a:t>Ensinanzas</a:t>
                      </a:r>
                      <a:r>
                        <a:rPr lang="es-ES" sz="1600" dirty="0"/>
                        <a:t> de </a:t>
                      </a:r>
                      <a:r>
                        <a:rPr lang="es-ES" sz="1600" dirty="0" err="1"/>
                        <a:t>Réxime</a:t>
                      </a:r>
                      <a:r>
                        <a:rPr lang="es-ES" sz="1600" dirty="0"/>
                        <a:t> Especial e </a:t>
                      </a:r>
                      <a:r>
                        <a:rPr lang="es-ES" sz="1600" dirty="0" err="1"/>
                        <a:t>Ensinanzas</a:t>
                      </a:r>
                      <a:r>
                        <a:rPr lang="es-ES" sz="1600" dirty="0"/>
                        <a:t> Deportivas</a:t>
                      </a:r>
                    </a:p>
                    <a:p>
                      <a:r>
                        <a:rPr lang="es-ES" sz="1600" dirty="0" err="1"/>
                        <a:t>Outros</a:t>
                      </a:r>
                      <a:r>
                        <a:rPr lang="es-ES" sz="1600" dirty="0"/>
                        <a:t>: </a:t>
                      </a:r>
                      <a:r>
                        <a:rPr lang="es-ES" sz="1600" dirty="0" err="1"/>
                        <a:t>Forzas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corpos</a:t>
                      </a:r>
                      <a:r>
                        <a:rPr lang="es-ES" sz="1600" dirty="0"/>
                        <a:t> da </a:t>
                      </a:r>
                      <a:r>
                        <a:rPr lang="es-ES" sz="1600" dirty="0" err="1"/>
                        <a:t>seguridade</a:t>
                      </a:r>
                      <a:r>
                        <a:rPr lang="es-ES" sz="1600" dirty="0"/>
                        <a:t>, </a:t>
                      </a:r>
                      <a:r>
                        <a:rPr lang="es-ES" sz="1600" dirty="0" err="1"/>
                        <a:t>Oposicións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5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ónica Diz Orienta: Itinerarios ESO e Bacharelato LOMLOE en Galicia">
            <a:extLst>
              <a:ext uri="{FF2B5EF4-FFF2-40B4-BE49-F238E27FC236}">
                <a16:creationId xmlns:a16="http://schemas.microsoft.com/office/drawing/2014/main" id="{25873BB1-4F2A-725E-A4D3-0DA5E1F21B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3" y="296862"/>
            <a:ext cx="8060267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9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0DBB-D5AF-B93B-3F30-640D6ED7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MATERIAS 1º DE BACHARELATO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0D7DAAD-AE16-B687-5B4D-AB3927702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96033"/>
              </p:ext>
            </p:extLst>
          </p:nvPr>
        </p:nvGraphicFramePr>
        <p:xfrm>
          <a:off x="838200" y="1413933"/>
          <a:ext cx="10515600" cy="435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14149838"/>
                    </a:ext>
                  </a:extLst>
                </a:gridCol>
              </a:tblGrid>
              <a:tr h="471701">
                <a:tc>
                  <a:txBody>
                    <a:bodyPr/>
                    <a:lstStyle/>
                    <a:p>
                      <a:r>
                        <a:rPr lang="es-ES" dirty="0"/>
                        <a:t>MATERIAS COMÚNS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51674"/>
                  </a:ext>
                </a:extLst>
              </a:tr>
              <a:tr h="56910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Castelá</a:t>
                      </a:r>
                      <a:r>
                        <a:rPr lang="es-ES" dirty="0"/>
                        <a:t> e Literatura 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22848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Galega e Literatura I (3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05333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04715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Filosofía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83224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Educación Física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08618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Relixión</a:t>
                      </a:r>
                      <a:r>
                        <a:rPr lang="es-ES" dirty="0"/>
                        <a:t>/Libre disposición de centro (1h.)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9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08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01689-6FE3-430C-C2A3-61917521DB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>
                <a:latin typeface="Sitka Banner" pitchFamily="2" charset="0"/>
              </a:rPr>
              <a:t>MATERIAS DE MODALIDADE 1º DE BACHARELATO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4BE4B-C85A-7AF3-21FC-C5A93A83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Modalidade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s-ES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Artes </a:t>
            </a:r>
            <a:r>
              <a:rPr lang="es-ES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na</a:t>
            </a:r>
            <a:r>
              <a:rPr lang="es-ES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 vía Artes Plásticas, </a:t>
            </a:r>
            <a:r>
              <a:rPr lang="es-ES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Imaxe</a:t>
            </a:r>
            <a:r>
              <a:rPr lang="es-ES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 e Deseño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 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Debuxo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Artístico I.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Modalidade de </a:t>
            </a:r>
            <a:r>
              <a:rPr lang="pt-BR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Artes na </a:t>
            </a:r>
            <a:r>
              <a:rPr lang="pt-BR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 Música e Artes </a:t>
            </a:r>
            <a:r>
              <a:rPr lang="pt-BR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Escénicas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 Análise Musical I </a:t>
            </a:r>
            <a:r>
              <a:rPr lang="pt-BR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ou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Artes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Escénicas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I.</a:t>
            </a:r>
          </a:p>
          <a:p>
            <a:r>
              <a:rPr lang="pt-BR" dirty="0">
                <a:solidFill>
                  <a:srgbClr val="000000"/>
                </a:solidFill>
                <a:latin typeface="Source Sans Pro" panose="020B0503030403020204" pitchFamily="34" charset="0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odalidade de </a:t>
            </a:r>
            <a:r>
              <a:rPr lang="pt-BR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Ciencias</a:t>
            </a:r>
            <a:r>
              <a:rPr lang="pt-BR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e </a:t>
            </a:r>
            <a:r>
              <a:rPr lang="pt-BR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Tecnoloxía</a:t>
            </a:r>
            <a:r>
              <a:rPr lang="pt-BR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Matemáticas I.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Modalidade de </a:t>
            </a:r>
            <a:r>
              <a:rPr lang="pt-BR" b="1" i="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Humanidades e </a:t>
            </a:r>
            <a:r>
              <a:rPr lang="pt-BR" b="1" i="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Ciencias</a:t>
            </a:r>
            <a:r>
              <a:rPr lang="pt-BR" b="1" i="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 Sociais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 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Latín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 </a:t>
            </a:r>
            <a:r>
              <a:rPr lang="pt-BR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ou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Matemáticas Aplicadas ás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Ciencias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Sociais I.</a:t>
            </a:r>
          </a:p>
          <a:p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Modalidade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b="1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Xeral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Matemáticas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Xerais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31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5A33C-68E1-1428-9638-E955437B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latin typeface="Sitka Banner" pitchFamily="2" charset="0"/>
              </a:rPr>
              <a:t>MATERIAS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Sitka Banner" pitchFamily="2" charset="0"/>
              </a:rPr>
              <a:t>DE OPCIÓN </a:t>
            </a:r>
            <a:r>
              <a:rPr lang="es-ES" sz="4000" b="1" dirty="0">
                <a:latin typeface="Sitka Banner" pitchFamily="2" charset="0"/>
              </a:rPr>
              <a:t>E MATERIAS </a:t>
            </a:r>
            <a:r>
              <a:rPr lang="es-ES" sz="4000" b="1" dirty="0">
                <a:solidFill>
                  <a:srgbClr val="7030A0"/>
                </a:solidFill>
                <a:latin typeface="Sitka Banner" pitchFamily="2" charset="0"/>
              </a:rPr>
              <a:t>OPTATIVAS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BBFE9-B987-94D9-BE0D-1E6C3E146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Sitka Banner" pitchFamily="2" charset="0"/>
              </a:rPr>
              <a:t>En todas as modalidades </a:t>
            </a:r>
            <a:r>
              <a:rPr lang="es-ES" sz="3200" dirty="0" err="1">
                <a:latin typeface="Sitka Banner" pitchFamily="2" charset="0"/>
              </a:rPr>
              <a:t>cursaránse</a:t>
            </a:r>
            <a:r>
              <a:rPr lang="es-ES" sz="3200" dirty="0">
                <a:latin typeface="Sitka Banner" pitchFamily="2" charset="0"/>
              </a:rPr>
              <a:t>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Sitka Banner" pitchFamily="2" charset="0"/>
              </a:rPr>
              <a:t>2 materias de opción.</a:t>
            </a:r>
          </a:p>
          <a:p>
            <a:r>
              <a:rPr lang="es-ES" sz="3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Sitka Banner" pitchFamily="2" charset="0"/>
              </a:rPr>
              <a:t>Todo o alumnado debe cursar </a:t>
            </a:r>
            <a:r>
              <a:rPr lang="es-ES" sz="3200" b="1" i="0" dirty="0" err="1">
                <a:solidFill>
                  <a:srgbClr val="7030A0"/>
                </a:solidFill>
                <a:effectLst/>
                <a:latin typeface="Sitka Banner" pitchFamily="2" charset="0"/>
              </a:rPr>
              <a:t>unha</a:t>
            </a:r>
            <a:r>
              <a:rPr lang="es-ES" sz="3200" b="1" i="0" dirty="0">
                <a:solidFill>
                  <a:srgbClr val="7030A0"/>
                </a:solidFill>
                <a:effectLst/>
                <a:latin typeface="Sitka Banner" pitchFamily="2" charset="0"/>
              </a:rPr>
              <a:t> materia optativa</a:t>
            </a:r>
            <a:endParaRPr lang="es-ES" sz="3200" b="1" dirty="0">
              <a:solidFill>
                <a:srgbClr val="7030A0"/>
              </a:solidFill>
              <a:latin typeface="Sitka Banner" pitchFamily="2" charset="0"/>
            </a:endParaRPr>
          </a:p>
          <a:p>
            <a:pPr marL="0" indent="0" algn="just">
              <a:buNone/>
            </a:pP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Só se poderá limitar a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elección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de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materias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específicas da modalidade ou, de ser o caso, da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vía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por parte do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alumnado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cando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haxa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un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número insuficiente deste para algunha das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materias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ou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vías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.</a:t>
            </a:r>
            <a:endParaRPr lang="es-ES" sz="3200" i="1" dirty="0"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5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D8ABB-208F-FD3C-75B7-BAE9E6E8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pPr marL="0" indent="0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AB71B31-FE8B-957F-9EBD-49DCC367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6384"/>
              </p:ext>
            </p:extLst>
          </p:nvPr>
        </p:nvGraphicFramePr>
        <p:xfrm>
          <a:off x="719666" y="381001"/>
          <a:ext cx="10634132" cy="634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579">
                  <a:extLst>
                    <a:ext uri="{9D8B030D-6E8A-4147-A177-3AD203B41FA5}">
                      <a16:colId xmlns:a16="http://schemas.microsoft.com/office/drawing/2014/main" val="1055032271"/>
                    </a:ext>
                  </a:extLst>
                </a:gridCol>
                <a:gridCol w="1419531">
                  <a:extLst>
                    <a:ext uri="{9D8B030D-6E8A-4147-A177-3AD203B41FA5}">
                      <a16:colId xmlns:a16="http://schemas.microsoft.com/office/drawing/2014/main" val="3634550797"/>
                    </a:ext>
                  </a:extLst>
                </a:gridCol>
                <a:gridCol w="681375">
                  <a:extLst>
                    <a:ext uri="{9D8B030D-6E8A-4147-A177-3AD203B41FA5}">
                      <a16:colId xmlns:a16="http://schemas.microsoft.com/office/drawing/2014/main" val="1921951455"/>
                    </a:ext>
                  </a:extLst>
                </a:gridCol>
                <a:gridCol w="1058414">
                  <a:extLst>
                    <a:ext uri="{9D8B030D-6E8A-4147-A177-3AD203B41FA5}">
                      <a16:colId xmlns:a16="http://schemas.microsoft.com/office/drawing/2014/main" val="1904010457"/>
                    </a:ext>
                  </a:extLst>
                </a:gridCol>
                <a:gridCol w="1835002">
                  <a:extLst>
                    <a:ext uri="{9D8B030D-6E8A-4147-A177-3AD203B41FA5}">
                      <a16:colId xmlns:a16="http://schemas.microsoft.com/office/drawing/2014/main" val="2437744809"/>
                    </a:ext>
                  </a:extLst>
                </a:gridCol>
                <a:gridCol w="378533">
                  <a:extLst>
                    <a:ext uri="{9D8B030D-6E8A-4147-A177-3AD203B41FA5}">
                      <a16:colId xmlns:a16="http://schemas.microsoft.com/office/drawing/2014/main" val="4265338391"/>
                    </a:ext>
                  </a:extLst>
                </a:gridCol>
                <a:gridCol w="1224588">
                  <a:extLst>
                    <a:ext uri="{9D8B030D-6E8A-4147-A177-3AD203B41FA5}">
                      <a16:colId xmlns:a16="http://schemas.microsoft.com/office/drawing/2014/main" val="278560364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7607435"/>
                    </a:ext>
                  </a:extLst>
                </a:gridCol>
                <a:gridCol w="1306205">
                  <a:extLst>
                    <a:ext uri="{9D8B030D-6E8A-4147-A177-3AD203B41FA5}">
                      <a16:colId xmlns:a16="http://schemas.microsoft.com/office/drawing/2014/main" val="2500503670"/>
                    </a:ext>
                  </a:extLst>
                </a:gridCol>
              </a:tblGrid>
              <a:tr h="434696">
                <a:tc gridSpan="9">
                  <a:txBody>
                    <a:bodyPr/>
                    <a:lstStyle/>
                    <a:p>
                      <a:r>
                        <a:rPr lang="es-ES" dirty="0"/>
                        <a:t>                                                                           MATERIA DE MODALIDADE 1º BACH (1)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6252"/>
                  </a:ext>
                </a:extLst>
              </a:tr>
              <a:tr h="519403">
                <a:tc gridSpan="3">
                  <a:txBody>
                    <a:bodyPr/>
                    <a:lstStyle/>
                    <a:p>
                      <a:r>
                        <a:rPr lang="es-ES" b="1" dirty="0"/>
                        <a:t>HUMANIDADES E CCAS. SOCIAIS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CIENCIA E TECNOLOXÍA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XERAL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80287"/>
                  </a:ext>
                </a:extLst>
              </a:tr>
              <a:tr h="633782">
                <a:tc gridSpan="3">
                  <a:txBody>
                    <a:bodyPr/>
                    <a:lstStyle/>
                    <a:p>
                      <a:r>
                        <a:rPr lang="es-ES" dirty="0"/>
                        <a:t>a)Mat. Aplicadas </a:t>
                      </a:r>
                      <a:r>
                        <a:rPr lang="es-ES" dirty="0" err="1"/>
                        <a:t>ás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Ccas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Sociais</a:t>
                      </a:r>
                      <a:r>
                        <a:rPr lang="es-ES" dirty="0"/>
                        <a:t> I b)Latín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/>
                        <a:t>Matemáticas 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/>
                        <a:t>Matemáticas </a:t>
                      </a:r>
                      <a:r>
                        <a:rPr lang="es-ES" dirty="0" err="1"/>
                        <a:t>xerais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758151"/>
                  </a:ext>
                </a:extLst>
              </a:tr>
              <a:tr h="383874">
                <a:tc gridSpan="9"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MATERIAS DE OPCIÓN ( 2)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058544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Econom</a:t>
                      </a:r>
                      <a:r>
                        <a:rPr lang="es-ES" dirty="0"/>
                        <a:t>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Física-Química 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Eco, Emprende e </a:t>
                      </a:r>
                      <a:r>
                        <a:rPr lang="es-ES" b="1" dirty="0" err="1"/>
                        <a:t>Actv</a:t>
                      </a:r>
                      <a:r>
                        <a:rPr lang="es-ES" b="1" dirty="0"/>
                        <a:t> empres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42221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/>
                        <a:t>Literatura Univ.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ELEXIR (1)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ELEXIR (1)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4866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Hª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Mundo </a:t>
                      </a:r>
                      <a:r>
                        <a:rPr kumimoji="0" lang="es-E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Contemp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BioXeo-Ccas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Ambientais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r>
                        <a:rPr lang="es-ES" dirty="0"/>
                        <a:t>De </a:t>
                      </a:r>
                      <a:r>
                        <a:rPr lang="es-ES" dirty="0" err="1"/>
                        <a:t>modalidade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doutra</a:t>
                      </a:r>
                      <a:r>
                        <a:rPr lang="es-ES" dirty="0"/>
                        <a:t> opción (entre as indicadas)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63772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Grego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Debuxo</a:t>
                      </a:r>
                      <a:r>
                        <a:rPr lang="es-ES" dirty="0"/>
                        <a:t> Técnico 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97019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/>
                        <a:t>Mat. Aplicadas </a:t>
                      </a:r>
                      <a:r>
                        <a:rPr lang="es-ES" dirty="0" err="1"/>
                        <a:t>ás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Ccas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Sociais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Tecnoloxía</a:t>
                      </a:r>
                      <a:r>
                        <a:rPr lang="es-ES" dirty="0"/>
                        <a:t> e </a:t>
                      </a:r>
                      <a:r>
                        <a:rPr lang="es-ES" dirty="0" err="1"/>
                        <a:t>Enxeñaria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es-ES" dirty="0" err="1"/>
                        <a:t>Linguaxe</a:t>
                      </a:r>
                      <a:r>
                        <a:rPr lang="es-ES" dirty="0"/>
                        <a:t> e Práctica musical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71355"/>
                  </a:ext>
                </a:extLst>
              </a:tr>
              <a:tr h="362161">
                <a:tc gridSpan="3">
                  <a:txBody>
                    <a:bodyPr/>
                    <a:lstStyle/>
                    <a:p>
                      <a:r>
                        <a:rPr lang="es-ES" dirty="0"/>
                        <a:t>Latín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903737"/>
                  </a:ext>
                </a:extLst>
              </a:tr>
              <a:tr h="337940">
                <a:tc gridSpan="9"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MATERIAS OPTATIVAS (1)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1301"/>
                  </a:ext>
                </a:extLst>
              </a:tr>
              <a:tr h="1448646">
                <a:tc>
                  <a:txBody>
                    <a:bodyPr/>
                    <a:lstStyle/>
                    <a:p>
                      <a:r>
                        <a:rPr lang="es-ES" dirty="0"/>
                        <a:t>Anatomía Aplicada.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Antropoloxía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/>
                        <a:t>Cultura Científica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dirty="0"/>
                        <a:t>Cultura Científica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2ªLingua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 err="1"/>
                        <a:t>Lª</a:t>
                      </a:r>
                      <a:r>
                        <a:rPr lang="es-ES" dirty="0"/>
                        <a:t> Galega do S. XX e da </a:t>
                      </a:r>
                      <a:r>
                        <a:rPr lang="es-ES" dirty="0" err="1"/>
                        <a:t>Actualidade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dirty="0" err="1"/>
                        <a:t>Lª</a:t>
                      </a:r>
                      <a:r>
                        <a:rPr lang="es-ES" dirty="0"/>
                        <a:t> Galega do S. XX e da </a:t>
                      </a:r>
                      <a:r>
                        <a:rPr lang="es-ES" dirty="0" err="1"/>
                        <a:t>Actualidade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TIC 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Materia de </a:t>
                      </a:r>
                      <a:r>
                        <a:rPr lang="es-ES" dirty="0" err="1"/>
                        <a:t>modalidade</a:t>
                      </a:r>
                      <a:r>
                        <a:rPr lang="es-ES" dirty="0"/>
                        <a:t>  / </a:t>
                      </a:r>
                      <a:r>
                        <a:rPr lang="es-ES" dirty="0" err="1"/>
                        <a:t>Linguaxe</a:t>
                      </a:r>
                      <a:r>
                        <a:rPr lang="es-ES" dirty="0"/>
                        <a:t> e Práctica Musical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0038"/>
                  </a:ext>
                </a:extLst>
              </a:tr>
            </a:tbl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111B2294-C70D-A05B-4E1D-A89A6AEEFDAA}"/>
              </a:ext>
            </a:extLst>
          </p:cNvPr>
          <p:cNvSpPr/>
          <p:nvPr/>
        </p:nvSpPr>
        <p:spPr>
          <a:xfrm>
            <a:off x="5658928" y="2885536"/>
            <a:ext cx="189781" cy="21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431246C-C64F-65F6-18EF-9CE80AD1DC3C}"/>
              </a:ext>
            </a:extLst>
          </p:cNvPr>
          <p:cNvSpPr/>
          <p:nvPr/>
        </p:nvSpPr>
        <p:spPr>
          <a:xfrm>
            <a:off x="8816197" y="2885536"/>
            <a:ext cx="189781" cy="21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74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87196-6361-4844-65EF-AC91F57E3D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>
                <a:latin typeface="Sitka Text" pitchFamily="2" charset="0"/>
              </a:rPr>
              <a:t>            PROMOCIÓN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9ECD0-FE60-737F-398E-E7AA32FF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>
                <a:latin typeface="Sitka Text" pitchFamily="2" charset="0"/>
              </a:rPr>
              <a:t>As alumnas e os alumnos </a:t>
            </a:r>
            <a:r>
              <a:rPr lang="es-ES" sz="3200" dirty="0" err="1">
                <a:latin typeface="Sitka Text" pitchFamily="2" charset="0"/>
              </a:rPr>
              <a:t>acadarán</a:t>
            </a:r>
            <a:r>
              <a:rPr lang="es-ES" sz="3200" dirty="0">
                <a:latin typeface="Sitka Text" pitchFamily="2" charset="0"/>
              </a:rPr>
              <a:t> a promoción de </a:t>
            </a:r>
            <a:r>
              <a:rPr lang="es-ES" sz="3200" dirty="0" err="1">
                <a:latin typeface="Sitka Text" pitchFamily="2" charset="0"/>
              </a:rPr>
              <a:t>primeiro</a:t>
            </a:r>
            <a:r>
              <a:rPr lang="es-ES" sz="3200" dirty="0">
                <a:latin typeface="Sitka Text" pitchFamily="2" charset="0"/>
              </a:rPr>
              <a:t> a segundo de </a:t>
            </a:r>
            <a:r>
              <a:rPr lang="es-ES" sz="3200" dirty="0" err="1">
                <a:latin typeface="Sitka Text" pitchFamily="2" charset="0"/>
              </a:rPr>
              <a:t>bacharelato</a:t>
            </a:r>
            <a:r>
              <a:rPr lang="es-ES" sz="3200" dirty="0">
                <a:latin typeface="Sitka Text" pitchFamily="2" charset="0"/>
              </a:rPr>
              <a:t> cando superen as materias cursadas </a:t>
            </a:r>
            <a:r>
              <a:rPr lang="es-ES" sz="3200" dirty="0" err="1">
                <a:latin typeface="Sitka Text" pitchFamily="2" charset="0"/>
              </a:rPr>
              <a:t>ou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teñan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avaliación</a:t>
            </a:r>
            <a:r>
              <a:rPr lang="es-ES" sz="3200" dirty="0">
                <a:latin typeface="Sitka Text" pitchFamily="2" charset="0"/>
              </a:rPr>
              <a:t> negativa en </a:t>
            </a:r>
            <a:r>
              <a:rPr lang="es-ES" sz="3200" dirty="0">
                <a:highlight>
                  <a:srgbClr val="FF0000"/>
                </a:highlight>
                <a:latin typeface="Sitka Text" pitchFamily="2" charset="0"/>
              </a:rPr>
              <a:t>dúas materias </a:t>
            </a:r>
            <a:r>
              <a:rPr lang="es-ES" sz="3200" dirty="0">
                <a:latin typeface="Sitka Text" pitchFamily="2" charset="0"/>
              </a:rPr>
              <a:t>como máximo.</a:t>
            </a:r>
            <a:r>
              <a:rPr lang="pt-BR" sz="3200" dirty="0"/>
              <a:t> </a:t>
            </a:r>
          </a:p>
          <a:p>
            <a:pPr algn="just"/>
            <a:r>
              <a:rPr lang="pt-BR" sz="3200" dirty="0"/>
              <a:t>As </a:t>
            </a:r>
            <a:r>
              <a:rPr lang="pt-BR" sz="3200" dirty="0" err="1"/>
              <a:t>alumnas</a:t>
            </a:r>
            <a:r>
              <a:rPr lang="pt-BR" sz="3200" dirty="0"/>
              <a:t> e os </a:t>
            </a:r>
            <a:r>
              <a:rPr lang="pt-BR" sz="3200" dirty="0" err="1"/>
              <a:t>alumnos</a:t>
            </a:r>
            <a:r>
              <a:rPr lang="pt-BR" sz="3200" dirty="0"/>
              <a:t> do primeiro curso de bacharelato que non </a:t>
            </a:r>
            <a:r>
              <a:rPr lang="pt-BR" sz="3200" dirty="0" err="1"/>
              <a:t>cumpran</a:t>
            </a:r>
            <a:r>
              <a:rPr lang="pt-BR" sz="3200" dirty="0"/>
              <a:t> as </a:t>
            </a:r>
            <a:r>
              <a:rPr lang="pt-BR" sz="3200" dirty="0" err="1"/>
              <a:t>condicións</a:t>
            </a:r>
            <a:r>
              <a:rPr lang="pt-BR" sz="3200" dirty="0"/>
              <a:t> de </a:t>
            </a:r>
            <a:r>
              <a:rPr lang="pt-BR" sz="3200" dirty="0" err="1"/>
              <a:t>promoción</a:t>
            </a:r>
            <a:r>
              <a:rPr lang="pt-BR" sz="3200" dirty="0"/>
              <a:t> </a:t>
            </a:r>
            <a:r>
              <a:rPr lang="pt-BR" sz="3200" dirty="0" err="1"/>
              <a:t>establecidas</a:t>
            </a:r>
            <a:r>
              <a:rPr lang="pt-BR" sz="3200" dirty="0"/>
              <a:t> </a:t>
            </a:r>
            <a:r>
              <a:rPr lang="pt-BR" sz="3200" dirty="0" err="1"/>
              <a:t>deberán</a:t>
            </a:r>
            <a:r>
              <a:rPr lang="pt-BR" sz="3200" dirty="0"/>
              <a:t> </a:t>
            </a:r>
            <a:r>
              <a:rPr lang="pt-BR" sz="3200" dirty="0" err="1"/>
              <a:t>matricularse</a:t>
            </a:r>
            <a:r>
              <a:rPr lang="pt-BR" sz="3200" dirty="0"/>
              <a:t> de todas as </a:t>
            </a:r>
            <a:r>
              <a:rPr lang="pt-BR" sz="3200" dirty="0" err="1"/>
              <a:t>materias</a:t>
            </a:r>
            <a:r>
              <a:rPr lang="pt-BR" sz="3200" dirty="0"/>
              <a:t> e repetir o curso na </a:t>
            </a:r>
            <a:r>
              <a:rPr lang="pt-BR" sz="3200" dirty="0" err="1"/>
              <a:t>súa</a:t>
            </a:r>
            <a:r>
              <a:rPr lang="pt-BR" sz="3200" dirty="0"/>
              <a:t> totalidade.</a:t>
            </a:r>
            <a:endParaRPr lang="es-ES" sz="32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0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BC785-E2D3-EC53-C094-E58A22E7F1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MATERIAS PENDENTES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D2072-9DC6-E016-E8AF-97F3EDE1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acade</a:t>
            </a:r>
            <a:r>
              <a:rPr lang="pt-BR" dirty="0"/>
              <a:t> a </a:t>
            </a:r>
            <a:r>
              <a:rPr lang="pt-BR" dirty="0" err="1"/>
              <a:t>promoción</a:t>
            </a:r>
            <a:r>
              <a:rPr lang="pt-BR" dirty="0"/>
              <a:t> ao segundo curso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materias</a:t>
            </a:r>
            <a:r>
              <a:rPr lang="pt-BR" dirty="0"/>
              <a:t> pendentes </a:t>
            </a:r>
            <a:r>
              <a:rPr lang="pt-BR" dirty="0" err="1"/>
              <a:t>deberá</a:t>
            </a:r>
            <a:r>
              <a:rPr lang="pt-BR" dirty="0"/>
              <a:t> </a:t>
            </a:r>
            <a:r>
              <a:rPr lang="pt-BR" dirty="0" err="1"/>
              <a:t>matricularse</a:t>
            </a:r>
            <a:r>
              <a:rPr lang="pt-BR" dirty="0"/>
              <a:t> delas e </a:t>
            </a:r>
            <a:r>
              <a:rPr lang="pt-BR" dirty="0" err="1"/>
              <a:t>cursalas</a:t>
            </a:r>
            <a:r>
              <a:rPr lang="pt-BR" dirty="0"/>
              <a:t> ao longo do curso.</a:t>
            </a:r>
          </a:p>
          <a:p>
            <a:r>
              <a:rPr lang="pt-BR" dirty="0"/>
              <a:t>A </a:t>
            </a:r>
            <a:r>
              <a:rPr lang="pt-BR" dirty="0" err="1"/>
              <a:t>avaliación</a:t>
            </a:r>
            <a:r>
              <a:rPr lang="pt-BR" dirty="0"/>
              <a:t> destas </a:t>
            </a:r>
            <a:r>
              <a:rPr lang="pt-BR" dirty="0" err="1"/>
              <a:t>materias</a:t>
            </a:r>
            <a:r>
              <a:rPr lang="pt-BR" dirty="0"/>
              <a:t> terá que ser anterior á das </a:t>
            </a:r>
            <a:r>
              <a:rPr lang="pt-BR" dirty="0" err="1"/>
              <a:t>materias</a:t>
            </a:r>
            <a:r>
              <a:rPr lang="pt-BR" dirty="0"/>
              <a:t> de segundo curso.</a:t>
            </a:r>
          </a:p>
          <a:p>
            <a:pPr algn="just"/>
            <a:r>
              <a:rPr lang="pt-BR" dirty="0"/>
              <a:t>Continuidade entre </a:t>
            </a:r>
            <a:r>
              <a:rPr lang="pt-BR" dirty="0" err="1"/>
              <a:t>materias</a:t>
            </a:r>
            <a:r>
              <a:rPr lang="pt-BR" dirty="0"/>
              <a:t> de bacharelato: por exemplo </a:t>
            </a:r>
            <a:r>
              <a:rPr lang="es-ES" dirty="0"/>
              <a:t> </a:t>
            </a:r>
            <a:r>
              <a:rPr lang="es-ES" dirty="0" err="1"/>
              <a:t>Debuxo</a:t>
            </a:r>
            <a:r>
              <a:rPr lang="es-ES" dirty="0"/>
              <a:t> Artístico I e </a:t>
            </a:r>
            <a:r>
              <a:rPr lang="es-ES" dirty="0" err="1"/>
              <a:t>Debuxo</a:t>
            </a:r>
            <a:r>
              <a:rPr lang="es-ES" dirty="0"/>
              <a:t> Artístico II… Física e Química ( de 1º) e Física (2º) </a:t>
            </a:r>
            <a:r>
              <a:rPr lang="es-ES" dirty="0" err="1"/>
              <a:t>ou</a:t>
            </a:r>
            <a:r>
              <a:rPr lang="es-ES" dirty="0"/>
              <a:t> Química (2º), </a:t>
            </a:r>
            <a:r>
              <a:rPr lang="pt-BR" dirty="0" err="1"/>
              <a:t>Bioloxía</a:t>
            </a:r>
            <a:r>
              <a:rPr lang="pt-BR" dirty="0"/>
              <a:t>, </a:t>
            </a:r>
            <a:r>
              <a:rPr lang="pt-BR" dirty="0" err="1"/>
              <a:t>Xeoloxía</a:t>
            </a:r>
            <a:r>
              <a:rPr lang="pt-BR" dirty="0"/>
              <a:t> e </a:t>
            </a:r>
            <a:r>
              <a:rPr lang="pt-BR" dirty="0" err="1"/>
              <a:t>Ciencias</a:t>
            </a:r>
            <a:r>
              <a:rPr lang="pt-BR" dirty="0"/>
              <a:t> Ambientais (de 1º) e </a:t>
            </a:r>
            <a:r>
              <a:rPr lang="pt-BR" dirty="0" err="1"/>
              <a:t>Bioloxía</a:t>
            </a:r>
            <a:r>
              <a:rPr lang="pt-BR" dirty="0"/>
              <a:t> (2º) ou </a:t>
            </a:r>
            <a:r>
              <a:rPr lang="pt-BR" dirty="0" err="1"/>
              <a:t>Ciencias</a:t>
            </a:r>
            <a:r>
              <a:rPr lang="pt-BR" dirty="0"/>
              <a:t> Ambientais (2º). A </a:t>
            </a:r>
            <a:r>
              <a:rPr lang="pt-BR" dirty="0" err="1"/>
              <a:t>superación</a:t>
            </a:r>
            <a:r>
              <a:rPr lang="pt-BR" dirty="0"/>
              <a:t> das </a:t>
            </a:r>
            <a:r>
              <a:rPr lang="pt-BR" dirty="0" err="1"/>
              <a:t>materias</a:t>
            </a:r>
            <a:r>
              <a:rPr lang="pt-BR" dirty="0"/>
              <a:t> de segundo curso que se </a:t>
            </a:r>
            <a:r>
              <a:rPr lang="pt-BR" dirty="0" err="1"/>
              <a:t>indican</a:t>
            </a:r>
            <a:r>
              <a:rPr lang="pt-BR" dirty="0"/>
              <a:t>  estará condicionada á </a:t>
            </a:r>
            <a:r>
              <a:rPr lang="pt-BR" dirty="0" err="1"/>
              <a:t>superación</a:t>
            </a:r>
            <a:r>
              <a:rPr lang="pt-BR" dirty="0"/>
              <a:t> das correspondentes </a:t>
            </a:r>
            <a:r>
              <a:rPr lang="pt-BR" dirty="0" err="1"/>
              <a:t>materias</a:t>
            </a:r>
            <a:r>
              <a:rPr lang="pt-BR" dirty="0"/>
              <a:t> de primeiro curso indicadas  por implicar continuidade.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53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6D12-EE58-C91D-4EC5-95503DB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7200" b="1" dirty="0">
                <a:latin typeface="Sitka Banner" pitchFamily="2" charset="0"/>
              </a:rPr>
              <a:t>TÍTULO DE BACHAREL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16CD8-663A-5193-9B06-D26ADA6D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Para obter o título de bacharel cumprirá a </a:t>
            </a:r>
            <a:r>
              <a:rPr lang="pt-BR" dirty="0" err="1"/>
              <a:t>avaliación</a:t>
            </a:r>
            <a:r>
              <a:rPr lang="pt-BR" dirty="0"/>
              <a:t> positiva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dos </a:t>
            </a:r>
            <a:r>
              <a:rPr lang="pt-BR" dirty="0" err="1"/>
              <a:t>dous</a:t>
            </a:r>
            <a:r>
              <a:rPr lang="pt-BR" dirty="0"/>
              <a:t> cursos de bacharelato.</a:t>
            </a:r>
          </a:p>
          <a:p>
            <a:pPr algn="just"/>
            <a:r>
              <a:rPr lang="pt-BR" dirty="0">
                <a:highlight>
                  <a:srgbClr val="FFFF00"/>
                </a:highlight>
              </a:rPr>
              <a:t>Excepcionalmente</a:t>
            </a:r>
            <a:r>
              <a:rPr lang="pt-BR" dirty="0"/>
              <a:t>, o equipo docente poderá decidir a </a:t>
            </a:r>
            <a:r>
              <a:rPr lang="pt-BR" dirty="0" err="1"/>
              <a:t>obtención</a:t>
            </a:r>
            <a:r>
              <a:rPr lang="pt-BR" dirty="0"/>
              <a:t> do título de bacharel por unha </a:t>
            </a:r>
            <a:r>
              <a:rPr lang="pt-BR" dirty="0" err="1"/>
              <a:t>alumna</a:t>
            </a:r>
            <a:r>
              <a:rPr lang="pt-BR" dirty="0"/>
              <a:t> ou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alumno</a:t>
            </a:r>
            <a:r>
              <a:rPr lang="pt-BR" dirty="0"/>
              <a:t> que </a:t>
            </a:r>
            <a:r>
              <a:rPr lang="pt-BR" dirty="0" err="1"/>
              <a:t>superase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, </a:t>
            </a:r>
            <a:r>
              <a:rPr lang="pt-BR" dirty="0">
                <a:highlight>
                  <a:srgbClr val="FFFF00"/>
                </a:highlight>
              </a:rPr>
              <a:t>agás unha, sempre que se </a:t>
            </a:r>
            <a:r>
              <a:rPr lang="pt-BR" dirty="0" err="1">
                <a:highlight>
                  <a:srgbClr val="FFFF00"/>
                </a:highlight>
              </a:rPr>
              <a:t>cumpran</a:t>
            </a:r>
            <a:r>
              <a:rPr lang="pt-BR" dirty="0">
                <a:highlight>
                  <a:srgbClr val="FFFF00"/>
                </a:highlight>
              </a:rPr>
              <a:t> ademais todas as </a:t>
            </a:r>
            <a:r>
              <a:rPr lang="pt-BR" dirty="0" err="1">
                <a:highlight>
                  <a:srgbClr val="FFFF00"/>
                </a:highlight>
              </a:rPr>
              <a:t>condicións</a:t>
            </a:r>
            <a:r>
              <a:rPr lang="pt-BR" dirty="0">
                <a:highlight>
                  <a:srgbClr val="FFFF00"/>
                </a:highlight>
              </a:rPr>
              <a:t> seguintes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a) Que o equipo docente considere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</a:t>
            </a:r>
            <a:r>
              <a:rPr lang="pt-BR" dirty="0" err="1"/>
              <a:t>alcanzou</a:t>
            </a:r>
            <a:r>
              <a:rPr lang="pt-BR" dirty="0"/>
              <a:t> as </a:t>
            </a:r>
            <a:r>
              <a:rPr lang="pt-BR" dirty="0" err="1"/>
              <a:t>competencias</a:t>
            </a:r>
            <a:r>
              <a:rPr lang="pt-BR" dirty="0"/>
              <a:t> clave e os </a:t>
            </a:r>
            <a:r>
              <a:rPr lang="pt-BR" dirty="0" err="1"/>
              <a:t>obxectivos</a:t>
            </a:r>
            <a:r>
              <a:rPr lang="pt-BR" dirty="0"/>
              <a:t> vinculados a </a:t>
            </a:r>
            <a:r>
              <a:rPr lang="pt-BR" dirty="0" err="1"/>
              <a:t>ese</a:t>
            </a:r>
            <a:r>
              <a:rPr lang="pt-BR" dirty="0"/>
              <a:t> título. </a:t>
            </a:r>
          </a:p>
          <a:p>
            <a:pPr marL="0" indent="0" algn="just">
              <a:buNone/>
            </a:pPr>
            <a:r>
              <a:rPr lang="pt-BR" dirty="0"/>
              <a:t>b) Que non se </a:t>
            </a:r>
            <a:r>
              <a:rPr lang="pt-BR" dirty="0" err="1"/>
              <a:t>produciu</a:t>
            </a:r>
            <a:r>
              <a:rPr lang="pt-BR" dirty="0"/>
              <a:t> unha </a:t>
            </a:r>
            <a:r>
              <a:rPr lang="pt-BR" dirty="0" err="1"/>
              <a:t>inasistencia</a:t>
            </a:r>
            <a:r>
              <a:rPr lang="pt-BR" dirty="0"/>
              <a:t> continuada e non </a:t>
            </a:r>
            <a:r>
              <a:rPr lang="pt-BR" dirty="0" err="1"/>
              <a:t>xustificada</a:t>
            </a:r>
            <a:r>
              <a:rPr lang="pt-BR" dirty="0"/>
              <a:t> por parte da </a:t>
            </a:r>
            <a:r>
              <a:rPr lang="pt-BR" dirty="0" err="1"/>
              <a:t>alumna</a:t>
            </a:r>
            <a:r>
              <a:rPr lang="pt-BR" dirty="0"/>
              <a:t> ou do </a:t>
            </a:r>
            <a:r>
              <a:rPr lang="pt-BR" dirty="0" err="1"/>
              <a:t>alumno</a:t>
            </a:r>
            <a:r>
              <a:rPr lang="pt-BR" dirty="0"/>
              <a:t> na </a:t>
            </a:r>
            <a:r>
              <a:rPr lang="pt-BR" dirty="0" err="1"/>
              <a:t>materia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c)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se presentou ás probas e realizou as </a:t>
            </a:r>
            <a:r>
              <a:rPr lang="pt-BR" dirty="0" err="1"/>
              <a:t>actividades</a:t>
            </a:r>
            <a:r>
              <a:rPr lang="pt-BR" dirty="0"/>
              <a:t> </a:t>
            </a:r>
            <a:r>
              <a:rPr lang="pt-BR" dirty="0" err="1"/>
              <a:t>necesarias</a:t>
            </a:r>
            <a:r>
              <a:rPr lang="pt-BR" dirty="0"/>
              <a:t> para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avaliación</a:t>
            </a:r>
            <a:r>
              <a:rPr lang="pt-BR" dirty="0"/>
              <a:t>, incluídas as da </a:t>
            </a:r>
            <a:r>
              <a:rPr lang="pt-BR" dirty="0" err="1"/>
              <a:t>convocatoria</a:t>
            </a:r>
            <a:r>
              <a:rPr lang="pt-BR" dirty="0"/>
              <a:t> </a:t>
            </a:r>
            <a:r>
              <a:rPr lang="pt-BR" dirty="0" err="1"/>
              <a:t>extraordinaria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d) Que a media aritmética das </a:t>
            </a:r>
            <a:r>
              <a:rPr lang="pt-BR" dirty="0" err="1"/>
              <a:t>cualificacións</a:t>
            </a:r>
            <a:r>
              <a:rPr lang="pt-BR" dirty="0"/>
              <a:t> obtidas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da etapa cursadas que, como mínimo, se </a:t>
            </a:r>
            <a:r>
              <a:rPr lang="pt-BR" dirty="0" err="1"/>
              <a:t>requiran</a:t>
            </a:r>
            <a:r>
              <a:rPr lang="pt-BR" dirty="0"/>
              <a:t> para a </a:t>
            </a:r>
            <a:r>
              <a:rPr lang="pt-BR" dirty="0" err="1"/>
              <a:t>obtención</a:t>
            </a:r>
            <a:r>
              <a:rPr lang="pt-BR" dirty="0"/>
              <a:t> do título </a:t>
            </a:r>
            <a:r>
              <a:rPr lang="pt-BR" dirty="0" err="1"/>
              <a:t>pola</a:t>
            </a:r>
            <a:r>
              <a:rPr lang="pt-BR" dirty="0"/>
              <a:t> modalidade </a:t>
            </a:r>
            <a:r>
              <a:rPr lang="pt-BR" dirty="0" err="1"/>
              <a:t>pola</a:t>
            </a:r>
            <a:r>
              <a:rPr lang="pt-BR" dirty="0"/>
              <a:t> que se remata sexa igual ou superior a cinco. </a:t>
            </a:r>
          </a:p>
          <a:p>
            <a:pPr marL="0" indent="0" algn="just">
              <a:buNone/>
            </a:pPr>
            <a:r>
              <a:rPr lang="pt-BR" dirty="0">
                <a:highlight>
                  <a:srgbClr val="FFFF00"/>
                </a:highlight>
              </a:rPr>
              <a:t>Neste caso, para os </a:t>
            </a:r>
            <a:r>
              <a:rPr lang="pt-BR" dirty="0" err="1">
                <a:highlight>
                  <a:srgbClr val="FFFF00"/>
                </a:highlight>
              </a:rPr>
              <a:t>efectos</a:t>
            </a:r>
            <a:r>
              <a:rPr lang="pt-BR" dirty="0">
                <a:highlight>
                  <a:srgbClr val="FFFF00"/>
                </a:highlight>
              </a:rPr>
              <a:t> do cálculo da </a:t>
            </a:r>
            <a:r>
              <a:rPr lang="pt-BR" dirty="0" err="1">
                <a:highlight>
                  <a:srgbClr val="FFFF00"/>
                </a:highlight>
              </a:rPr>
              <a:t>cualificación</a:t>
            </a:r>
            <a:r>
              <a:rPr lang="pt-BR" dirty="0">
                <a:highlight>
                  <a:srgbClr val="FFFF00"/>
                </a:highlight>
              </a:rPr>
              <a:t> final da etapa, </a:t>
            </a:r>
            <a:r>
              <a:rPr lang="pt-BR" dirty="0" err="1">
                <a:highlight>
                  <a:srgbClr val="FFFF00"/>
                </a:highlight>
              </a:rPr>
              <a:t>considerarase</a:t>
            </a:r>
            <a:r>
              <a:rPr lang="pt-BR" dirty="0">
                <a:highlight>
                  <a:srgbClr val="FFFF00"/>
                </a:highlight>
              </a:rPr>
              <a:t> a nota numérica obtida na </a:t>
            </a:r>
            <a:r>
              <a:rPr lang="pt-BR" dirty="0" err="1">
                <a:highlight>
                  <a:srgbClr val="FFFF00"/>
                </a:highlight>
              </a:rPr>
              <a:t>materia</a:t>
            </a:r>
            <a:r>
              <a:rPr lang="pt-BR" dirty="0">
                <a:highlight>
                  <a:srgbClr val="FFFF00"/>
                </a:highlight>
              </a:rPr>
              <a:t> non superada.</a:t>
            </a:r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88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3B65E646-36D3-A614-412E-9459D6D1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4"/>
            <a:ext cx="86042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B3B8CCD-B593-7BC7-CF8D-97737B987F7F}"/>
              </a:ext>
            </a:extLst>
          </p:cNvPr>
          <p:cNvSpPr txBox="1"/>
          <p:nvPr/>
        </p:nvSpPr>
        <p:spPr>
          <a:xfrm>
            <a:off x="2109457" y="841973"/>
            <a:ext cx="8374457" cy="40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itchFamily="2" charset="0"/>
                <a:ea typeface="+mj-ea"/>
                <a:cs typeface="+mj-cs"/>
              </a:rPr>
              <a:t>BACHARELATO LOMLOE</a:t>
            </a:r>
          </a:p>
          <a:p>
            <a:pPr algn="ctr"/>
            <a:r>
              <a:rPr lang="es-ES" sz="6000" b="1" dirty="0">
                <a:solidFill>
                  <a:prstClr val="black"/>
                </a:solidFill>
                <a:latin typeface="Sitka Text" pitchFamily="2" charset="0"/>
                <a:ea typeface="+mj-ea"/>
                <a:cs typeface="+mj-cs"/>
              </a:rPr>
              <a:t>2º CURSO</a:t>
            </a:r>
          </a:p>
          <a:p>
            <a:pPr algn="ctr"/>
            <a:endParaRPr lang="es-ES" sz="6000" b="1" dirty="0">
              <a:solidFill>
                <a:prstClr val="black"/>
              </a:solidFill>
              <a:latin typeface="Sitka Text" pitchFamily="2" charset="0"/>
              <a:ea typeface="+mj-ea"/>
              <a:cs typeface="+mj-cs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72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icia mantiene las notas numéricas porque &quot;no es lo mismo un 1 que un 4&quot;  pese a los cambios por la LOMLOE">
            <a:extLst>
              <a:ext uri="{FF2B5EF4-FFF2-40B4-BE49-F238E27FC236}">
                <a16:creationId xmlns:a16="http://schemas.microsoft.com/office/drawing/2014/main" id="{95223528-C981-C189-161A-F63FD1A1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-93132"/>
            <a:ext cx="8017933" cy="68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0DBB-D5AF-B93B-3F30-640D6ED7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MATERIAS 2º DE BACHARELATO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0D7DAAD-AE16-B687-5B4D-AB39277028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13933"/>
          <a:ext cx="10515600" cy="435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14149838"/>
                    </a:ext>
                  </a:extLst>
                </a:gridCol>
              </a:tblGrid>
              <a:tr h="471701">
                <a:tc>
                  <a:txBody>
                    <a:bodyPr/>
                    <a:lstStyle/>
                    <a:p>
                      <a:r>
                        <a:rPr lang="es-ES" dirty="0"/>
                        <a:t>MATERIAS COMÚNS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51674"/>
                  </a:ext>
                </a:extLst>
              </a:tr>
              <a:tr h="56910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Castelá</a:t>
                      </a:r>
                      <a:r>
                        <a:rPr lang="es-ES" dirty="0"/>
                        <a:t> e Literatura II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22848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Galega e Literatura II (3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05333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04715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Historia da Filosofía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83224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Historia de España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08618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Relixión</a:t>
                      </a:r>
                      <a:r>
                        <a:rPr lang="es-ES" dirty="0"/>
                        <a:t>/Libre disposición de centro (1h.)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9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2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52252CA-ED29-BEEC-E161-86DEC4F0C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00548"/>
              </p:ext>
            </p:extLst>
          </p:nvPr>
        </p:nvGraphicFramePr>
        <p:xfrm>
          <a:off x="609601" y="381000"/>
          <a:ext cx="10978633" cy="5945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324">
                  <a:extLst>
                    <a:ext uri="{9D8B030D-6E8A-4147-A177-3AD203B41FA5}">
                      <a16:colId xmlns:a16="http://schemas.microsoft.com/office/drawing/2014/main" val="3752067127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1548924783"/>
                    </a:ext>
                  </a:extLst>
                </a:gridCol>
                <a:gridCol w="288558">
                  <a:extLst>
                    <a:ext uri="{9D8B030D-6E8A-4147-A177-3AD203B41FA5}">
                      <a16:colId xmlns:a16="http://schemas.microsoft.com/office/drawing/2014/main" val="2532360357"/>
                    </a:ext>
                  </a:extLst>
                </a:gridCol>
                <a:gridCol w="1134800">
                  <a:extLst>
                    <a:ext uri="{9D8B030D-6E8A-4147-A177-3AD203B41FA5}">
                      <a16:colId xmlns:a16="http://schemas.microsoft.com/office/drawing/2014/main" val="1664620146"/>
                    </a:ext>
                  </a:extLst>
                </a:gridCol>
                <a:gridCol w="1837426">
                  <a:extLst>
                    <a:ext uri="{9D8B030D-6E8A-4147-A177-3AD203B41FA5}">
                      <a16:colId xmlns:a16="http://schemas.microsoft.com/office/drawing/2014/main" val="3894646534"/>
                    </a:ext>
                  </a:extLst>
                </a:gridCol>
                <a:gridCol w="718525">
                  <a:extLst>
                    <a:ext uri="{9D8B030D-6E8A-4147-A177-3AD203B41FA5}">
                      <a16:colId xmlns:a16="http://schemas.microsoft.com/office/drawing/2014/main" val="1514805598"/>
                    </a:ext>
                  </a:extLst>
                </a:gridCol>
                <a:gridCol w="1481211">
                  <a:extLst>
                    <a:ext uri="{9D8B030D-6E8A-4147-A177-3AD203B41FA5}">
                      <a16:colId xmlns:a16="http://schemas.microsoft.com/office/drawing/2014/main" val="1540093843"/>
                    </a:ext>
                  </a:extLst>
                </a:gridCol>
                <a:gridCol w="2271706">
                  <a:extLst>
                    <a:ext uri="{9D8B030D-6E8A-4147-A177-3AD203B41FA5}">
                      <a16:colId xmlns:a16="http://schemas.microsoft.com/office/drawing/2014/main" val="2262638817"/>
                    </a:ext>
                  </a:extLst>
                </a:gridCol>
              </a:tblGrid>
              <a:tr h="487093">
                <a:tc gridSpan="8">
                  <a:txBody>
                    <a:bodyPr/>
                    <a:lstStyle/>
                    <a:p>
                      <a:r>
                        <a:rPr lang="es-ES" sz="1800" dirty="0"/>
                        <a:t>                                                                   MATERIAS DE MODALIDADE 2º DE BACHARELATO (1) 4h.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18555"/>
                  </a:ext>
                </a:extLst>
              </a:tr>
              <a:tr h="417530">
                <a:tc gridSpan="3">
                  <a:txBody>
                    <a:bodyPr/>
                    <a:lstStyle/>
                    <a:p>
                      <a:r>
                        <a:rPr lang="es-ES" sz="1400" b="1" dirty="0"/>
                        <a:t>HUMANIDADES E CIENCIAS SOCIAIS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b="1" dirty="0"/>
                        <a:t>CIENCIA E TECNOLOXÍA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b="1" dirty="0"/>
                        <a:t>XERAL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07725"/>
                  </a:ext>
                </a:extLst>
              </a:tr>
              <a:tr h="359745"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Mat. Aplicadas </a:t>
                      </a:r>
                      <a:r>
                        <a:rPr lang="es-ES" sz="1400" dirty="0" err="1"/>
                        <a:t>ás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Ccas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Sociais</a:t>
                      </a:r>
                      <a:r>
                        <a:rPr lang="es-ES" sz="1400" dirty="0"/>
                        <a:t> II/Latín II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Matemáticas II /Matemáticas </a:t>
                      </a:r>
                      <a:r>
                        <a:rPr lang="es-ES" sz="1400" dirty="0" err="1"/>
                        <a:t>Aplic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Ciencias </a:t>
                      </a:r>
                      <a:r>
                        <a:rPr lang="es-ES" sz="1400" dirty="0" err="1"/>
                        <a:t>Xerais</a:t>
                      </a:r>
                      <a:r>
                        <a:rPr lang="es-ES" sz="1400" dirty="0"/>
                        <a:t> (4h.)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12416"/>
                  </a:ext>
                </a:extLst>
              </a:tr>
              <a:tr h="359745">
                <a:tc gridSpan="8"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MATERIAS DE OPCIÓN (2) 4h.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25189"/>
                  </a:ext>
                </a:extLst>
              </a:tr>
              <a:tr h="522094"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Empresa e Deseño de Modelo de Negocio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Bioloxía</a:t>
                      </a:r>
                      <a:r>
                        <a:rPr lang="es-ES" sz="1400" dirty="0"/>
                        <a:t>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 err="1"/>
                        <a:t>Movimentos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culturais</a:t>
                      </a:r>
                      <a:r>
                        <a:rPr lang="es-ES" sz="1400" dirty="0"/>
                        <a:t> e artísticos (4h.)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29301"/>
                  </a:ext>
                </a:extLst>
              </a:tr>
              <a:tr h="503904"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Hª</a:t>
                      </a:r>
                      <a:r>
                        <a:rPr lang="es-ES" sz="1400" dirty="0"/>
                        <a:t> da Arte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Física (4h.)</a:t>
                      </a:r>
                    </a:p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r>
                        <a:rPr lang="es-ES" sz="1400" dirty="0"/>
                        <a:t>Materias </a:t>
                      </a:r>
                      <a:r>
                        <a:rPr lang="es-ES" sz="1400" dirty="0" err="1"/>
                        <a:t>doutras</a:t>
                      </a:r>
                      <a:r>
                        <a:rPr lang="es-ES" sz="1400" dirty="0"/>
                        <a:t> modalidades (4h.)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74323"/>
                  </a:ext>
                </a:extLst>
              </a:tr>
              <a:tr h="393727"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Xeografía</a:t>
                      </a:r>
                      <a:r>
                        <a:rPr lang="es-ES" sz="1400" dirty="0"/>
                        <a:t>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Química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21164"/>
                  </a:ext>
                </a:extLst>
              </a:tr>
              <a:tr h="453010"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Grego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Xeoloxía</a:t>
                      </a:r>
                      <a:r>
                        <a:rPr lang="es-ES" sz="1400" dirty="0"/>
                        <a:t> e Ciencias </a:t>
                      </a:r>
                      <a:r>
                        <a:rPr lang="es-ES" sz="1400" dirty="0" err="1"/>
                        <a:t>Ambientais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71702"/>
                  </a:ext>
                </a:extLst>
              </a:tr>
              <a:tr h="360731">
                <a:tc gridSpan="3"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Latín II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Tecnoloxía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Enxeñaría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0651"/>
                  </a:ext>
                </a:extLst>
              </a:tr>
              <a:tr h="411066">
                <a:tc gridSpan="3"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Matemáticas Aplicadas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ás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Ccas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Sociais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 II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Debuxo</a:t>
                      </a:r>
                      <a:r>
                        <a:rPr lang="es-ES" sz="1400" dirty="0"/>
                        <a:t> Técnico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719765"/>
                  </a:ext>
                </a:extLst>
              </a:tr>
              <a:tr h="487093">
                <a:tc gridSpan="8"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MATERIAS OPTATIVAS (1) 4 h.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64561"/>
                  </a:ext>
                </a:extLst>
              </a:tr>
              <a:tr h="1169172">
                <a:tc>
                  <a:txBody>
                    <a:bodyPr/>
                    <a:lstStyle/>
                    <a:p>
                      <a:r>
                        <a:rPr lang="es-ES" sz="1400" dirty="0"/>
                        <a:t>Métodos </a:t>
                      </a:r>
                      <a:r>
                        <a:rPr lang="es-ES" sz="1400" dirty="0" err="1"/>
                        <a:t>Estatísticos</a:t>
                      </a:r>
                      <a:r>
                        <a:rPr lang="es-ES" sz="1400" dirty="0"/>
                        <a:t> é Numéricos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Psicoloxía</a:t>
                      </a:r>
                      <a:endParaRPr lang="es-E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TIC II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Psicoloxía</a:t>
                      </a:r>
                      <a:endParaRPr lang="es-E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Xeografía</a:t>
                      </a:r>
                      <a:r>
                        <a:rPr lang="es-ES" sz="1400" dirty="0"/>
                        <a:t>, Historia, Arte e Patrimonio de Galicia.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2ª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Xeografía</a:t>
                      </a:r>
                      <a:r>
                        <a:rPr lang="es-ES" sz="1800" dirty="0"/>
                        <a:t>, Historia, Arte e Patrimonio de Galicia.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 materia de </a:t>
                      </a:r>
                      <a:r>
                        <a:rPr lang="es-ES" sz="1400" dirty="0" err="1"/>
                        <a:t>modalidade</a:t>
                      </a:r>
                      <a:endParaRPr lang="es-E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34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6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52252CA-ED29-BEEC-E161-86DEC4F0C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24840"/>
              </p:ext>
            </p:extLst>
          </p:nvPr>
        </p:nvGraphicFramePr>
        <p:xfrm>
          <a:off x="362308" y="104150"/>
          <a:ext cx="11559398" cy="667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863">
                  <a:extLst>
                    <a:ext uri="{9D8B030D-6E8A-4147-A177-3AD203B41FA5}">
                      <a16:colId xmlns:a16="http://schemas.microsoft.com/office/drawing/2014/main" val="3752067127"/>
                    </a:ext>
                  </a:extLst>
                </a:gridCol>
                <a:gridCol w="1364097">
                  <a:extLst>
                    <a:ext uri="{9D8B030D-6E8A-4147-A177-3AD203B41FA5}">
                      <a16:colId xmlns:a16="http://schemas.microsoft.com/office/drawing/2014/main" val="1548924783"/>
                    </a:ext>
                  </a:extLst>
                </a:gridCol>
                <a:gridCol w="307483">
                  <a:extLst>
                    <a:ext uri="{9D8B030D-6E8A-4147-A177-3AD203B41FA5}">
                      <a16:colId xmlns:a16="http://schemas.microsoft.com/office/drawing/2014/main" val="1954815361"/>
                    </a:ext>
                  </a:extLst>
                </a:gridCol>
                <a:gridCol w="1038899">
                  <a:extLst>
                    <a:ext uri="{9D8B030D-6E8A-4147-A177-3AD203B41FA5}">
                      <a16:colId xmlns:a16="http://schemas.microsoft.com/office/drawing/2014/main" val="1664620146"/>
                    </a:ext>
                  </a:extLst>
                </a:gridCol>
                <a:gridCol w="1886706">
                  <a:extLst>
                    <a:ext uri="{9D8B030D-6E8A-4147-A177-3AD203B41FA5}">
                      <a16:colId xmlns:a16="http://schemas.microsoft.com/office/drawing/2014/main" val="3894646534"/>
                    </a:ext>
                  </a:extLst>
                </a:gridCol>
                <a:gridCol w="883441">
                  <a:extLst>
                    <a:ext uri="{9D8B030D-6E8A-4147-A177-3AD203B41FA5}">
                      <a16:colId xmlns:a16="http://schemas.microsoft.com/office/drawing/2014/main" val="2471703085"/>
                    </a:ext>
                  </a:extLst>
                </a:gridCol>
                <a:gridCol w="1012124">
                  <a:extLst>
                    <a:ext uri="{9D8B030D-6E8A-4147-A177-3AD203B41FA5}">
                      <a16:colId xmlns:a16="http://schemas.microsoft.com/office/drawing/2014/main" val="1540093843"/>
                    </a:ext>
                  </a:extLst>
                </a:gridCol>
                <a:gridCol w="1470391">
                  <a:extLst>
                    <a:ext uri="{9D8B030D-6E8A-4147-A177-3AD203B41FA5}">
                      <a16:colId xmlns:a16="http://schemas.microsoft.com/office/drawing/2014/main" val="3847295495"/>
                    </a:ext>
                  </a:extLst>
                </a:gridCol>
                <a:gridCol w="1532394">
                  <a:extLst>
                    <a:ext uri="{9D8B030D-6E8A-4147-A177-3AD203B41FA5}">
                      <a16:colId xmlns:a16="http://schemas.microsoft.com/office/drawing/2014/main" val="1595352209"/>
                    </a:ext>
                  </a:extLst>
                </a:gridCol>
              </a:tblGrid>
              <a:tr h="321306">
                <a:tc gridSpan="9">
                  <a:txBody>
                    <a:bodyPr/>
                    <a:lstStyle/>
                    <a:p>
                      <a:r>
                        <a:rPr lang="es-ES" sz="1600" dirty="0"/>
                        <a:t>                                                                   MATERIAS DE MODALIDADE 2º DE BACHARELATO (ELEXIR 1) 4 horas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18555"/>
                  </a:ext>
                </a:extLst>
              </a:tr>
              <a:tr h="359857"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HUMANIDADES E CIENCIAS SOCIAIS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CIENCIA E TECNOLOXÍA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XERAL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07725"/>
                  </a:ext>
                </a:extLst>
              </a:tr>
              <a:tr h="327139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Mat. Aplicadas </a:t>
                      </a:r>
                      <a:r>
                        <a:rPr lang="es-ES" sz="1600" dirty="0" err="1"/>
                        <a:t>ás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Ccas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Sociais</a:t>
                      </a:r>
                      <a:r>
                        <a:rPr lang="es-ES" sz="1600" dirty="0"/>
                        <a:t> II/Latín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Matemáticas II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Ciencias </a:t>
                      </a:r>
                      <a:r>
                        <a:rPr lang="es-ES" sz="1600" dirty="0" err="1"/>
                        <a:t>Xerais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12416"/>
                  </a:ext>
                </a:extLst>
              </a:tr>
              <a:tr h="321306">
                <a:tc gridSpan="9"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MATERIAS DE OPCIÓN  (ELEXIR 2) 4 horas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25189"/>
                  </a:ext>
                </a:extLst>
              </a:tr>
              <a:tr h="530045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Empresa e Deseño de Modelo de Negocio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ELEXIR 1 OPCIÓN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Movimentos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culturais</a:t>
                      </a:r>
                      <a:r>
                        <a:rPr lang="es-ES" sz="1600" dirty="0"/>
                        <a:t> e artísticos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29301"/>
                  </a:ext>
                </a:extLst>
              </a:tr>
              <a:tr h="554984"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Hª</a:t>
                      </a:r>
                      <a:r>
                        <a:rPr lang="es-ES" sz="1600" dirty="0"/>
                        <a:t> da Arte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Bioloxía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Química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Hª</a:t>
                      </a:r>
                      <a:r>
                        <a:rPr lang="es-ES" sz="1600" dirty="0"/>
                        <a:t> da Arte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74323"/>
                  </a:ext>
                </a:extLst>
              </a:tr>
              <a:tr h="457693"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Xeografía</a:t>
                      </a:r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b) Física+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Debuxo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Empresa e Deseño de Modelo de Negocio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21164"/>
                  </a:ext>
                </a:extLst>
              </a:tr>
              <a:tr h="554984"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Grego</a:t>
                      </a:r>
                      <a:r>
                        <a:rPr lang="es-ES" sz="1600" dirty="0"/>
                        <a:t>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c) Física +Química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Bioloxía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71702"/>
                  </a:ext>
                </a:extLst>
              </a:tr>
              <a:tr h="788661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Mat. Aplicadas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d)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Bioloxía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Xeoloxía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 Ciencias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Ambientais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II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36191"/>
                  </a:ext>
                </a:extLst>
              </a:tr>
              <a:tr h="554984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Latín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e) Física+ </a:t>
                      </a:r>
                      <a:r>
                        <a:rPr lang="es-ES" sz="1600" dirty="0" err="1"/>
                        <a:t>Tecnoloxía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Enxeñaría</a:t>
                      </a:r>
                      <a:r>
                        <a:rPr lang="es-ES" sz="1600" dirty="0"/>
                        <a:t> II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208858"/>
                  </a:ext>
                </a:extLst>
              </a:tr>
              <a:tr h="321306">
                <a:tc gridSpan="9"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MATERIAS OPTATIVAS (ELEXIR 1) 4 horas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64561"/>
                  </a:ext>
                </a:extLst>
              </a:tr>
              <a:tr h="1063200">
                <a:tc>
                  <a:txBody>
                    <a:bodyPr/>
                    <a:lstStyle/>
                    <a:p>
                      <a:r>
                        <a:rPr lang="es-ES" sz="1600" dirty="0"/>
                        <a:t>Métodos </a:t>
                      </a:r>
                      <a:r>
                        <a:rPr lang="es-ES" sz="1600" dirty="0" err="1"/>
                        <a:t>Estatísticos</a:t>
                      </a:r>
                      <a:r>
                        <a:rPr lang="es-ES" sz="1600" dirty="0"/>
                        <a:t> é Numéricos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Psicoloxía</a:t>
                      </a:r>
                      <a:endParaRPr lang="es-ES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TIC II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Psicoloxía</a:t>
                      </a:r>
                      <a:endParaRPr lang="es-E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Xeografía</a:t>
                      </a:r>
                      <a:r>
                        <a:rPr lang="es-ES" sz="1600" dirty="0"/>
                        <a:t>, Historia, Arte e Patrimonio de Galicia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2ª </a:t>
                      </a:r>
                      <a:r>
                        <a:rPr lang="es-ES" sz="1600" dirty="0" err="1"/>
                        <a:t>Lingua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Estranxeira</a:t>
                      </a:r>
                      <a:endParaRPr lang="es-ES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Xeografía</a:t>
                      </a:r>
                      <a:r>
                        <a:rPr lang="es-ES" sz="1800" dirty="0"/>
                        <a:t>, Historia, Arte e Patrimonio de Galicia.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Tecnoloxía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Enxeñaría</a:t>
                      </a:r>
                      <a:r>
                        <a:rPr lang="es-ES" sz="1600" dirty="0"/>
                        <a:t> II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 materia de </a:t>
                      </a:r>
                      <a:r>
                        <a:rPr lang="es-ES" sz="1600" dirty="0" err="1"/>
                        <a:t>modalidade</a:t>
                      </a:r>
                      <a:endParaRPr lang="es-ES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34027"/>
                  </a:ext>
                </a:extLst>
              </a:tr>
            </a:tbl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CB847A2D-DC13-96DB-69E2-EB137AC9856A}"/>
              </a:ext>
            </a:extLst>
          </p:cNvPr>
          <p:cNvSpPr/>
          <p:nvPr/>
        </p:nvSpPr>
        <p:spPr>
          <a:xfrm>
            <a:off x="5736566" y="1647646"/>
            <a:ext cx="198408" cy="21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22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5432A-895A-F467-5A6A-96C3F58D1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VINCULACIÓN DAS MATERIAS DE 2º DE BACHARELATO COAS CARREIRAS UNIVESITARIAS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7818B-04C2-9325-6A4A-138290DE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67"/>
            <a:ext cx="10515600" cy="441589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dirty="0"/>
              <a:t>TÁBOA DE PONDERACIÓNS CURSO 2023-24: </a:t>
            </a:r>
            <a:r>
              <a:rPr lang="es-ES" dirty="0">
                <a:hlinkClick r:id="rId2"/>
              </a:rPr>
              <a:t>Ligazón</a:t>
            </a:r>
            <a:endParaRPr lang="es-ES" dirty="0"/>
          </a:p>
          <a:p>
            <a:r>
              <a:rPr lang="es-ES" dirty="0"/>
              <a:t>PROPOSTA DE PONDERACIÓNS PROVISORIAS CURSO 2024-25 E SEGUINTES: </a:t>
            </a:r>
            <a:r>
              <a:rPr lang="es-ES" dirty="0">
                <a:hlinkClick r:id="rId3"/>
              </a:rPr>
              <a:t>Ligazón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85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E10DD8A-6735-20A9-2C35-E6BB4409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9E8395A-33D7-28A9-09DB-EA07B47A3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3D34C5-7FEB-70CC-833B-694A535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01" y="0"/>
            <a:ext cx="12442046" cy="69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0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065B20-4418-790F-B375-C9B7C58F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64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2A08DE-59B2-590D-1CAE-1C7E80BC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3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B4C3C4-8D20-5256-F510-E1DC8C53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Orienta 2022/2023 | I.E.S. ATEGUA">
            <a:hlinkClick r:id="rId2"/>
            <a:extLst>
              <a:ext uri="{FF2B5EF4-FFF2-40B4-BE49-F238E27FC236}">
                <a16:creationId xmlns:a16="http://schemas.microsoft.com/office/drawing/2014/main" id="{43CB3860-CFB9-47AE-CE6C-C69A19AF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589088"/>
            <a:ext cx="46101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BFC0FB-AA0F-BE5E-ED67-A094F2EA3A98}"/>
              </a:ext>
            </a:extLst>
          </p:cNvPr>
          <p:cNvSpPr txBox="1"/>
          <p:nvPr/>
        </p:nvSpPr>
        <p:spPr>
          <a:xfrm>
            <a:off x="3790950" y="335537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gl-E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 Orienta IES LUÍS SEOANE</a:t>
            </a:r>
            <a:endParaRPr lang="gl-ES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BE7FCE-E528-0DB3-9D98-1664B3FAE414}"/>
              </a:ext>
            </a:extLst>
          </p:cNvPr>
          <p:cNvSpPr txBox="1"/>
          <p:nvPr/>
        </p:nvSpPr>
        <p:spPr>
          <a:xfrm>
            <a:off x="4705350" y="1052512"/>
            <a:ext cx="212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OrientaLine</a:t>
            </a:r>
            <a:r>
              <a:rPr lang="gl-ES" sz="2800" b="1" dirty="0"/>
              <a:t>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F2B302-6A6A-FD45-0234-9AF996AC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596394-1800-71B4-2405-AE9A7B06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1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34D272-6FD5-7D05-27EA-244CCC09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86328"/>
            <a:ext cx="10515600" cy="14501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727BE2-8AF9-FC7B-7629-0749E12D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161309"/>
            <a:ext cx="9953625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35033D-49B3-1FB6-6B82-5C6D1EBF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856"/>
            <a:ext cx="10515600" cy="1468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EC1C8E-1B2A-322E-5D4A-A3F540B9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5" y="2309093"/>
            <a:ext cx="2032000" cy="14685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7F1F66-869F-A28E-EA04-B5406B91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4" y="2309092"/>
            <a:ext cx="2170546" cy="14685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897D03-9878-4D20-ECD2-E08611CA6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708" y="2309093"/>
            <a:ext cx="2096655" cy="14685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726026-F903-7C96-B39D-258F24B8D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565" y="4143374"/>
            <a:ext cx="2826326" cy="14685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92CDD45-3557-E034-38D1-7BC44641C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418" y="4143374"/>
            <a:ext cx="2438400" cy="14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4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72CB72-A58C-B2F2-7C7C-0ACD5FF1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019175"/>
            <a:ext cx="9410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8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D9E3BB-18CC-5C81-353F-ADEDA6FBA6EF}"/>
              </a:ext>
            </a:extLst>
          </p:cNvPr>
          <p:cNvSpPr txBox="1"/>
          <p:nvPr/>
        </p:nvSpPr>
        <p:spPr>
          <a:xfrm>
            <a:off x="1274617" y="753653"/>
            <a:ext cx="956887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Sitka Text" pitchFamily="2" charset="0"/>
              </a:rPr>
              <a:t>Belas</a:t>
            </a:r>
            <a:r>
              <a:rPr lang="es-ES" sz="2000" b="1" dirty="0">
                <a:latin typeface="Sitka Text" pitchFamily="2" charset="0"/>
              </a:rPr>
              <a:t> Artes 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Aplicada Galega e Española </a:t>
            </a:r>
          </a:p>
          <a:p>
            <a:r>
              <a:rPr lang="es-ES" sz="2000" b="1" dirty="0">
                <a:latin typeface="Sitka Text" pitchFamily="2" charset="0"/>
              </a:rPr>
              <a:t>Español: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Clásica </a:t>
            </a:r>
          </a:p>
          <a:p>
            <a:r>
              <a:rPr lang="es-ES" sz="2000" b="1" dirty="0">
                <a:latin typeface="Sitka Text" pitchFamily="2" charset="0"/>
              </a:rPr>
              <a:t> Filosofía </a:t>
            </a:r>
          </a:p>
          <a:p>
            <a:r>
              <a:rPr lang="es-ES" sz="2000" b="1" dirty="0" err="1">
                <a:latin typeface="Sitka Text" pitchFamily="2" charset="0"/>
              </a:rPr>
              <a:t>Galego</a:t>
            </a:r>
            <a:r>
              <a:rPr lang="es-ES" sz="2000" b="1" dirty="0">
                <a:latin typeface="Sitka Text" pitchFamily="2" charset="0"/>
              </a:rPr>
              <a:t> e Portugués: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</a:t>
            </a:r>
          </a:p>
          <a:p>
            <a:r>
              <a:rPr lang="es-ES" sz="2000" b="1" dirty="0">
                <a:latin typeface="Sitka Text" pitchFamily="2" charset="0"/>
              </a:rPr>
              <a:t>Historia </a:t>
            </a:r>
          </a:p>
          <a:p>
            <a:r>
              <a:rPr lang="es-ES" sz="2000" b="1" dirty="0">
                <a:latin typeface="Sitka Text" pitchFamily="2" charset="0"/>
              </a:rPr>
              <a:t>Historia da Arte </a:t>
            </a:r>
          </a:p>
          <a:p>
            <a:r>
              <a:rPr lang="es-ES" sz="2000" b="1" dirty="0">
                <a:latin typeface="Sitka Text" pitchFamily="2" charset="0"/>
              </a:rPr>
              <a:t>Inglés: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Españolas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Galegas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Inglesas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e Literaturas Modernas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Estranxeiras</a:t>
            </a:r>
            <a:r>
              <a:rPr lang="es-ES" sz="2000" b="1" dirty="0">
                <a:latin typeface="Sitka Text" pitchFamily="2" charset="0"/>
              </a:rPr>
              <a:t> </a:t>
            </a:r>
          </a:p>
          <a:p>
            <a:r>
              <a:rPr lang="es-ES" sz="2000" b="1" dirty="0" err="1">
                <a:latin typeface="Sitka Text" pitchFamily="2" charset="0"/>
              </a:rPr>
              <a:t>Tradución</a:t>
            </a:r>
            <a:r>
              <a:rPr lang="es-ES" sz="2000" b="1" dirty="0">
                <a:latin typeface="Sitka Text" pitchFamily="2" charset="0"/>
              </a:rPr>
              <a:t> e Interpretación </a:t>
            </a:r>
          </a:p>
          <a:p>
            <a:r>
              <a:rPr lang="es-ES" sz="2000" b="1" dirty="0" err="1">
                <a:latin typeface="Sitka Text" pitchFamily="2" charset="0"/>
              </a:rPr>
              <a:t>Xeografía</a:t>
            </a:r>
            <a:r>
              <a:rPr lang="es-ES" sz="2000" b="1" dirty="0">
                <a:latin typeface="Sitka Text" pitchFamily="2" charset="0"/>
              </a:rPr>
              <a:t> e Historia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Cultural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Dixital</a:t>
            </a:r>
            <a:r>
              <a:rPr lang="es-ES" sz="2000" b="1" dirty="0">
                <a:latin typeface="Sitka Text" pitchFamily="2" charset="0"/>
              </a:rPr>
              <a:t> da Información e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603562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E842B9F-24FD-0EB1-EE95-224AA4BF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6" y="0"/>
            <a:ext cx="10330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6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6D73AB-092D-7088-D746-F121A001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9" y="0"/>
            <a:ext cx="10371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EE9BB9-2491-DA62-FDAF-5823F600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800100"/>
            <a:ext cx="86296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6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2D2349-D360-4323-11A6-AB2CE3DE5C89}"/>
              </a:ext>
            </a:extLst>
          </p:cNvPr>
          <p:cNvSpPr txBox="1"/>
          <p:nvPr/>
        </p:nvSpPr>
        <p:spPr>
          <a:xfrm>
            <a:off x="1948873" y="900883"/>
            <a:ext cx="9421090" cy="440120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Sitka Text" pitchFamily="2" charset="0"/>
              </a:rPr>
              <a:t>.</a:t>
            </a:r>
            <a:r>
              <a:rPr lang="pt-BR" sz="2800" dirty="0">
                <a:latin typeface="Sitka Text" pitchFamily="2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BIOLOXÍA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BIOQUÍMICA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AMBIENTAIS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DO MAR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 E TECNOLOXÍA DOS ALIMENTOS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FÍSICA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MATEMÁTICAS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NANOCIENTA E NANOTECNOLOXÍA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QUÍMICA</a:t>
            </a:r>
            <a:endParaRPr lang="es-ES" sz="2800" b="1" dirty="0">
              <a:solidFill>
                <a:schemeClr val="bg1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52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94CDFF5-7E8C-82E3-C349-703C153D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48" y="0"/>
            <a:ext cx="888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431801"/>
            <a:ext cx="9999133" cy="271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EDUCACIÓN SECUNDARIA POSTOBRIGATORIA</a:t>
            </a:r>
            <a:endParaRPr lang="es-ES" b="1" dirty="0">
              <a:solidFill>
                <a:schemeClr val="bg1"/>
              </a:solidFill>
              <a:latin typeface="Sitka Tex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467" y="3149601"/>
            <a:ext cx="9999133" cy="21081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b="1" dirty="0">
                <a:latin typeface="Sitka Text" pitchFamily="2" charset="0"/>
              </a:rPr>
              <a:t> </a:t>
            </a:r>
            <a:r>
              <a:rPr lang="es-ES" sz="5100" b="1" dirty="0">
                <a:latin typeface="Sitka Text" pitchFamily="2" charset="0"/>
              </a:rPr>
              <a:t>O </a:t>
            </a:r>
            <a:r>
              <a:rPr lang="es-ES" sz="5100" b="1" dirty="0" err="1">
                <a:latin typeface="Sitka Text" pitchFamily="2" charset="0"/>
              </a:rPr>
              <a:t>bacharelato</a:t>
            </a:r>
            <a:r>
              <a:rPr lang="es-ES" sz="5100" b="1" dirty="0">
                <a:latin typeface="Sitka Text" pitchFamily="2" charset="0"/>
              </a:rPr>
              <a:t> é </a:t>
            </a:r>
            <a:r>
              <a:rPr lang="es-ES" sz="5100" b="1" dirty="0" err="1">
                <a:latin typeface="Sitka Text" pitchFamily="2" charset="0"/>
              </a:rPr>
              <a:t>unha</a:t>
            </a:r>
            <a:r>
              <a:rPr lang="es-ES" sz="5100" b="1" dirty="0">
                <a:latin typeface="Sitka Text" pitchFamily="2" charset="0"/>
              </a:rPr>
              <a:t> das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que conforman a educación secundaria </a:t>
            </a:r>
            <a:r>
              <a:rPr lang="es-ES" sz="5100" b="1" dirty="0" err="1">
                <a:latin typeface="Sitka Text" pitchFamily="2" charset="0"/>
              </a:rPr>
              <a:t>postobrigatoria</a:t>
            </a:r>
            <a:r>
              <a:rPr lang="es-ES" sz="5100" b="1" dirty="0">
                <a:latin typeface="Sitka Text" pitchFamily="2" charset="0"/>
              </a:rPr>
              <a:t>, </a:t>
            </a:r>
            <a:r>
              <a:rPr lang="es-ES" sz="5100" b="1" dirty="0" err="1">
                <a:latin typeface="Sitka Text" pitchFamily="2" charset="0"/>
              </a:rPr>
              <a:t>xunto</a:t>
            </a:r>
            <a:r>
              <a:rPr lang="es-ES" sz="5100" b="1" dirty="0">
                <a:latin typeface="Sitka Text" pitchFamily="2" charset="0"/>
              </a:rPr>
              <a:t> coa formación profesional de grao medio,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artísticas </a:t>
            </a:r>
            <a:r>
              <a:rPr lang="es-ES" sz="5100" b="1" dirty="0" err="1">
                <a:latin typeface="Sitka Text" pitchFamily="2" charset="0"/>
              </a:rPr>
              <a:t>profesionais</a:t>
            </a:r>
            <a:r>
              <a:rPr lang="es-ES" sz="5100" b="1" dirty="0">
                <a:latin typeface="Sitka Text" pitchFamily="2" charset="0"/>
              </a:rPr>
              <a:t>, tanto de música e de danza como de artes plásticas e deseño de grao medio, e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deportivas de grao medio.</a:t>
            </a:r>
          </a:p>
        </p:txBody>
      </p:sp>
    </p:spTree>
    <p:extLst>
      <p:ext uri="{BB962C8B-B14F-4D97-AF65-F5344CB8AC3E}">
        <p14:creationId xmlns:p14="http://schemas.microsoft.com/office/powerpoint/2010/main" val="3054368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CAA42A-FEBD-4D5B-6637-A66EE581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838200"/>
            <a:ext cx="8753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6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D3618-26AB-840B-4ECF-BAAD79BA153C}"/>
              </a:ext>
            </a:extLst>
          </p:cNvPr>
          <p:cNvSpPr txBox="1"/>
          <p:nvPr/>
        </p:nvSpPr>
        <p:spPr>
          <a:xfrm>
            <a:off x="1662545" y="794328"/>
            <a:ext cx="9134764" cy="5262979"/>
          </a:xfrm>
          <a:prstGeom prst="rect">
            <a:avLst/>
          </a:prstGeom>
          <a:solidFill>
            <a:srgbClr val="A162D0"/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Enfermaría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Farmacia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Fisioterapia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Logopedia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Medicina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Nutrición Humana e Dietética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Odontoloxía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Óptica e Optometría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Podoloxía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Psicoloxía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Terapia Ocupacional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Veterinaria</a:t>
            </a:r>
          </a:p>
        </p:txBody>
      </p:sp>
    </p:spTree>
    <p:extLst>
      <p:ext uri="{BB962C8B-B14F-4D97-AF65-F5344CB8AC3E}">
        <p14:creationId xmlns:p14="http://schemas.microsoft.com/office/powerpoint/2010/main" val="412831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29E23F-3787-A94C-EA8F-66D952D5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79" y="0"/>
            <a:ext cx="9160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9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A67E3-118F-F3B1-9042-0BC7F2E0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39273"/>
            <a:ext cx="7869382" cy="44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B7351E-C5EB-3449-594E-7F3CCD2BBCAC}"/>
              </a:ext>
            </a:extLst>
          </p:cNvPr>
          <p:cNvSpPr txBox="1"/>
          <p:nvPr/>
        </p:nvSpPr>
        <p:spPr>
          <a:xfrm>
            <a:off x="812800" y="129309"/>
            <a:ext cx="10778835" cy="6771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/>
              <a:t>Arquitectura Técnica</a:t>
            </a:r>
          </a:p>
          <a:p>
            <a:r>
              <a:rPr lang="es-ES" sz="1400" b="1" dirty="0"/>
              <a:t>Ciencia e </a:t>
            </a:r>
            <a:r>
              <a:rPr lang="es-ES" sz="1400" b="1" dirty="0" err="1"/>
              <a:t>Enxeñería</a:t>
            </a:r>
            <a:r>
              <a:rPr lang="es-ES" sz="1400" b="1" dirty="0"/>
              <a:t> de Datos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Aeroespacial 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Agraria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Agrícola e Agroalimentaria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Biomédica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da </a:t>
            </a:r>
            <a:r>
              <a:rPr lang="es-ES" sz="1400" b="1" dirty="0" err="1"/>
              <a:t>Enerxía</a:t>
            </a:r>
            <a:r>
              <a:rPr lang="es-ES" sz="1400" b="1" dirty="0"/>
              <a:t> 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Obras Públicas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Procesos Químicos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</a:t>
            </a:r>
            <a:r>
              <a:rPr lang="es-ES" sz="1400" b="1" dirty="0" err="1"/>
              <a:t>Tecnoloxías</a:t>
            </a:r>
            <a:r>
              <a:rPr lang="es-ES" sz="1400" b="1" dirty="0"/>
              <a:t> de Telecomunicación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dos Recursos </a:t>
            </a:r>
            <a:r>
              <a:rPr lang="es-ES" sz="1400" b="1" dirty="0" err="1"/>
              <a:t>Mineiros</a:t>
            </a:r>
            <a:r>
              <a:rPr lang="es-ES" sz="1400" b="1" dirty="0"/>
              <a:t> e </a:t>
            </a:r>
            <a:r>
              <a:rPr lang="es-ES" sz="1400" b="1" dirty="0" err="1"/>
              <a:t>Enerxéticos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Eléctrica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Electrónica Industrial e Automática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Deseño Industrial e </a:t>
            </a:r>
            <a:r>
              <a:rPr lang="es-ES" sz="1400" b="1" dirty="0" err="1"/>
              <a:t>Desenvolvemento</a:t>
            </a:r>
            <a:r>
              <a:rPr lang="es-ES" sz="1400" b="1" dirty="0"/>
              <a:t> do </a:t>
            </a:r>
            <a:r>
              <a:rPr lang="es-ES" sz="1400" b="1" dirty="0" err="1"/>
              <a:t>Produto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Organización Industrial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Química Industrial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</a:t>
            </a:r>
            <a:r>
              <a:rPr lang="es-ES" sz="1400" b="1" dirty="0" err="1"/>
              <a:t>Tecnoloxías</a:t>
            </a:r>
            <a:r>
              <a:rPr lang="es-ES" sz="1400" b="1" dirty="0"/>
              <a:t>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Forestal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Forestal e do Medio Natural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Informática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Mecánica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Naval e Oceánica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Química</a:t>
            </a:r>
          </a:p>
          <a:p>
            <a:r>
              <a:rPr lang="es-ES" sz="1400" b="1" dirty="0" err="1"/>
              <a:t>Estudos</a:t>
            </a:r>
            <a:r>
              <a:rPr lang="es-ES" sz="1400" b="1" dirty="0"/>
              <a:t> de Arquitectura</a:t>
            </a:r>
          </a:p>
          <a:p>
            <a:r>
              <a:rPr lang="es-ES" sz="1400" b="1" dirty="0" err="1"/>
              <a:t>Intelixencia</a:t>
            </a:r>
            <a:r>
              <a:rPr lang="es-ES" sz="1400" b="1" dirty="0"/>
              <a:t> Artificial </a:t>
            </a:r>
          </a:p>
          <a:p>
            <a:r>
              <a:rPr lang="es-ES" sz="1400" b="1" dirty="0"/>
              <a:t>Máquinas </a:t>
            </a:r>
            <a:r>
              <a:rPr lang="es-ES" sz="1400" b="1" dirty="0" err="1"/>
              <a:t>Navais</a:t>
            </a:r>
            <a:endParaRPr lang="es-ES" sz="1400" b="1" dirty="0"/>
          </a:p>
          <a:p>
            <a:r>
              <a:rPr lang="es-ES" sz="1400" b="1" dirty="0"/>
              <a:t>Náutica e Transporte Marítimo</a:t>
            </a:r>
          </a:p>
          <a:p>
            <a:r>
              <a:rPr lang="es-ES" sz="1400" b="1" dirty="0" err="1"/>
              <a:t>Paisaxe</a:t>
            </a:r>
            <a:endParaRPr lang="es-ES" sz="1400" b="1" dirty="0"/>
          </a:p>
          <a:p>
            <a:r>
              <a:rPr lang="es-ES" sz="1400" b="1" dirty="0"/>
              <a:t>Robótica</a:t>
            </a:r>
          </a:p>
          <a:p>
            <a:r>
              <a:rPr lang="es-ES" sz="1400" b="1" dirty="0" err="1"/>
              <a:t>Tecnoloxía</a:t>
            </a:r>
            <a:r>
              <a:rPr lang="es-ES" sz="1400" b="1" dirty="0"/>
              <a:t> da </a:t>
            </a:r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</p:txBody>
      </p:sp>
    </p:spTree>
    <p:extLst>
      <p:ext uri="{BB962C8B-B14F-4D97-AF65-F5344CB8AC3E}">
        <p14:creationId xmlns:p14="http://schemas.microsoft.com/office/powerpoint/2010/main" val="4176578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883003-F710-B7BB-8C58-6C7449B7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32" y="0"/>
            <a:ext cx="9884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3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3D57B-8CF0-BDB0-F2AE-08DA561BB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92" y="0"/>
            <a:ext cx="975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72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8DC8FB-8E3F-76BA-9501-2F2A03C5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92" y="0"/>
            <a:ext cx="10406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4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A3FC90-A13C-D6A5-1448-21EB8242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823912"/>
            <a:ext cx="7499927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9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C2BA83-DEF8-7F3D-DF08-6EA7AC77F389}"/>
              </a:ext>
            </a:extLst>
          </p:cNvPr>
          <p:cNvSpPr txBox="1"/>
          <p:nvPr/>
        </p:nvSpPr>
        <p:spPr>
          <a:xfrm>
            <a:off x="332510" y="387927"/>
            <a:ext cx="11388436" cy="6124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latin typeface="Sitka Text" pitchFamily="2" charset="0"/>
              </a:rPr>
              <a:t>Administración e Dirección de Empresas</a:t>
            </a:r>
          </a:p>
          <a:p>
            <a:r>
              <a:rPr lang="es-ES" sz="1400" b="1" dirty="0">
                <a:latin typeface="Sitka Text" pitchFamily="2" charset="0"/>
              </a:rPr>
              <a:t>Ciencias da </a:t>
            </a:r>
            <a:r>
              <a:rPr lang="es-ES" sz="1400" b="1" dirty="0" err="1">
                <a:latin typeface="Sitka Text" pitchFamily="2" charset="0"/>
              </a:rPr>
              <a:t>Actividade</a:t>
            </a:r>
            <a:r>
              <a:rPr lang="es-ES" sz="1400" b="1" dirty="0">
                <a:latin typeface="Sitka Text" pitchFamily="2" charset="0"/>
              </a:rPr>
              <a:t> Física e do Deporte</a:t>
            </a:r>
          </a:p>
          <a:p>
            <a:r>
              <a:rPr lang="es-ES" sz="1400" b="1" dirty="0">
                <a:latin typeface="Sitka Text" pitchFamily="2" charset="0"/>
              </a:rPr>
              <a:t>Ciencia Política e da Administración</a:t>
            </a:r>
          </a:p>
          <a:p>
            <a:r>
              <a:rPr lang="es-ES" sz="1400" b="1" dirty="0">
                <a:latin typeface="Sitka Text" pitchFamily="2" charset="0"/>
              </a:rPr>
              <a:t>Ciencias</a:t>
            </a:r>
          </a:p>
          <a:p>
            <a:r>
              <a:rPr lang="es-ES" sz="1400" b="1" dirty="0">
                <a:latin typeface="Sitka Text" pitchFamily="2" charset="0"/>
              </a:rPr>
              <a:t>Comercio</a:t>
            </a:r>
          </a:p>
          <a:p>
            <a:r>
              <a:rPr lang="es-ES" sz="1400" b="1" dirty="0">
                <a:latin typeface="Sitka Text" pitchFamily="2" charset="0"/>
              </a:rPr>
              <a:t>Comunicación Audiovisual</a:t>
            </a:r>
          </a:p>
          <a:p>
            <a:r>
              <a:rPr lang="es-ES" sz="1400" b="1" dirty="0">
                <a:latin typeface="Sitka Text" pitchFamily="2" charset="0"/>
              </a:rPr>
              <a:t>Creación </a:t>
            </a:r>
            <a:r>
              <a:rPr lang="es-ES" sz="1400" b="1" dirty="0" err="1">
                <a:latin typeface="Sitka Text" pitchFamily="2" charset="0"/>
              </a:rPr>
              <a:t>Dixital</a:t>
            </a:r>
            <a:r>
              <a:rPr lang="es-ES" sz="1400" b="1" dirty="0">
                <a:latin typeface="Sitka Text" pitchFamily="2" charset="0"/>
              </a:rPr>
              <a:t>, Animación e </a:t>
            </a:r>
            <a:r>
              <a:rPr lang="es-ES" sz="1400" b="1" dirty="0" err="1">
                <a:latin typeface="Sitka Text" pitchFamily="2" charset="0"/>
              </a:rPr>
              <a:t>Videoxogos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Criminoloxía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Dereito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Dirección e </a:t>
            </a:r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Pública</a:t>
            </a:r>
          </a:p>
          <a:p>
            <a:r>
              <a:rPr lang="es-ES" sz="1400" b="1" dirty="0">
                <a:latin typeface="Sitka Text" pitchFamily="2" charset="0"/>
              </a:rPr>
              <a:t>Economía</a:t>
            </a:r>
          </a:p>
          <a:p>
            <a:r>
              <a:rPr lang="es-ES" sz="1400" b="1" dirty="0">
                <a:latin typeface="Sitka Text" pitchFamily="2" charset="0"/>
              </a:rPr>
              <a:t>Educación Infantil </a:t>
            </a:r>
          </a:p>
          <a:p>
            <a:r>
              <a:rPr lang="es-ES" sz="1400" b="1" dirty="0">
                <a:latin typeface="Sitka Text" pitchFamily="2" charset="0"/>
              </a:rPr>
              <a:t>Educación Primaria</a:t>
            </a:r>
          </a:p>
          <a:p>
            <a:r>
              <a:rPr lang="es-ES" sz="1400" b="1" dirty="0">
                <a:latin typeface="Sitka Text" pitchFamily="2" charset="0"/>
              </a:rPr>
              <a:t>Educación Social</a:t>
            </a:r>
          </a:p>
          <a:p>
            <a:r>
              <a:rPr lang="es-ES" sz="1400" b="1" dirty="0">
                <a:latin typeface="Sitka Text" pitchFamily="2" charset="0"/>
              </a:rPr>
              <a:t>Empresa e </a:t>
            </a:r>
            <a:r>
              <a:rPr lang="es-ES" sz="1400" b="1" dirty="0" err="1">
                <a:latin typeface="Sitka Text" pitchFamily="2" charset="0"/>
              </a:rPr>
              <a:t>Tecnoloxía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Mestre en Educación Infantil</a:t>
            </a:r>
          </a:p>
          <a:p>
            <a:r>
              <a:rPr lang="es-ES" sz="1400" b="1" dirty="0">
                <a:latin typeface="Sitka Text" pitchFamily="2" charset="0"/>
              </a:rPr>
              <a:t>Mestre en Educación Primaria</a:t>
            </a:r>
          </a:p>
          <a:p>
            <a:r>
              <a:rPr lang="es-ES" sz="1400" b="1" dirty="0" err="1">
                <a:latin typeface="Sitka Text" pitchFamily="2" charset="0"/>
              </a:rPr>
              <a:t>Pedagoxía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Publicidade</a:t>
            </a:r>
            <a:r>
              <a:rPr lang="es-ES" sz="1400" b="1" dirty="0">
                <a:latin typeface="Sitka Text" pitchFamily="2" charset="0"/>
              </a:rPr>
              <a:t> e </a:t>
            </a:r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Públicas</a:t>
            </a:r>
          </a:p>
          <a:p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Internacionais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Laborais</a:t>
            </a:r>
            <a:r>
              <a:rPr lang="es-ES" sz="1400" b="1" dirty="0">
                <a:latin typeface="Sitka Text" pitchFamily="2" charset="0"/>
              </a:rPr>
              <a:t> e Recursos Humanos</a:t>
            </a:r>
          </a:p>
          <a:p>
            <a:r>
              <a:rPr lang="es-ES" sz="1400" b="1" dirty="0" err="1">
                <a:latin typeface="Sitka Text" pitchFamily="2" charset="0"/>
              </a:rPr>
              <a:t>Socioloxía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Traballo</a:t>
            </a:r>
            <a:r>
              <a:rPr lang="es-ES" sz="1400" b="1" dirty="0">
                <a:latin typeface="Sitka Text" pitchFamily="2" charset="0"/>
              </a:rPr>
              <a:t> Social </a:t>
            </a:r>
          </a:p>
          <a:p>
            <a:r>
              <a:rPr lang="es-ES" sz="1400" b="1" dirty="0">
                <a:latin typeface="Sitka Text" pitchFamily="2" charset="0"/>
              </a:rPr>
              <a:t>Turismo</a:t>
            </a:r>
          </a:p>
          <a:p>
            <a:r>
              <a:rPr lang="es-ES" sz="1400" b="1" dirty="0" err="1">
                <a:latin typeface="Sitka Text" pitchFamily="2" charset="0"/>
              </a:rPr>
              <a:t>Xeografía</a:t>
            </a:r>
            <a:r>
              <a:rPr lang="es-ES" sz="1400" b="1" dirty="0">
                <a:latin typeface="Sitka Text" pitchFamily="2" charset="0"/>
              </a:rPr>
              <a:t> e Ordenación do Territorio</a:t>
            </a:r>
          </a:p>
          <a:p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de Empresas </a:t>
            </a:r>
            <a:r>
              <a:rPr lang="es-ES" sz="1400" b="1" dirty="0" err="1">
                <a:latin typeface="Sitka Text" pitchFamily="2" charset="0"/>
              </a:rPr>
              <a:t>Hostaleiras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Industrial de Moda</a:t>
            </a:r>
          </a:p>
          <a:p>
            <a:r>
              <a:rPr lang="es-ES" sz="1400" b="1" dirty="0" err="1">
                <a:latin typeface="Sitka Text" pitchFamily="2" charset="0"/>
              </a:rPr>
              <a:t>Xornalismo</a:t>
            </a:r>
            <a:r>
              <a:rPr lang="es-ES" sz="1400" b="1" dirty="0">
                <a:latin typeface="Sitka Tex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3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C874-4A89-38EF-6CF1-5EBAB1DE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64"/>
            <a:ext cx="10515600" cy="1404362"/>
          </a:xfrm>
        </p:spPr>
        <p:txBody>
          <a:bodyPr>
            <a:normAutofit fontScale="90000"/>
          </a:bodyPr>
          <a:lstStyle/>
          <a:p>
            <a:pPr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CICLOS FORMATIVOS DE FORMACIÓN </a:t>
            </a: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    </a:t>
            </a: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PROFESIONAL</a:t>
            </a:r>
            <a:endParaRPr lang="es-ES" dirty="0"/>
          </a:p>
        </p:txBody>
      </p:sp>
      <p:pic>
        <p:nvPicPr>
          <p:cNvPr id="2050" name="Picture 2" descr="Medidas FP Xunta de Galicia - Liceo La PazLiceo La Paz">
            <a:extLst>
              <a:ext uri="{FF2B5EF4-FFF2-40B4-BE49-F238E27FC236}">
                <a16:creationId xmlns:a16="http://schemas.microsoft.com/office/drawing/2014/main" id="{89754FD9-7539-3FEB-28A6-70F029DB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2032000"/>
            <a:ext cx="3269672" cy="30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85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CA6170-1B59-22AA-5580-3D9F9E0D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1" y="0"/>
            <a:ext cx="11342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4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39EE74-4F75-90D7-5508-91098C20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98" y="0"/>
            <a:ext cx="1119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3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85D57F-2598-C7EE-FA63-59E75904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" y="0"/>
            <a:ext cx="11958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1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ónica Diz Orienta: Nuevos grados universitarios en el Sistema  Universitario Gallego en el curso 2022-2023">
            <a:extLst>
              <a:ext uri="{FF2B5EF4-FFF2-40B4-BE49-F238E27FC236}">
                <a16:creationId xmlns:a16="http://schemas.microsoft.com/office/drawing/2014/main" id="{8D90F950-63AE-6338-BE5F-6C78D19C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1041149"/>
            <a:ext cx="5423026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FC2F9B-1EDA-8D08-DE8E-75B0BE475488}"/>
              </a:ext>
            </a:extLst>
          </p:cNvPr>
          <p:cNvSpPr txBox="1"/>
          <p:nvPr/>
        </p:nvSpPr>
        <p:spPr>
          <a:xfrm>
            <a:off x="2260600" y="5384800"/>
            <a:ext cx="71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hlinkClick r:id="rId3"/>
              </a:rPr>
              <a:t>NOTAS DE CORTE DE ACCESO Á UNIVERSIDADE 2023-24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5239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ónica Diz Orienta: Nuevos grados universitarios en el Sistema  Universitario Gallego en el curso 2022-2023">
            <a:extLst>
              <a:ext uri="{FF2B5EF4-FFF2-40B4-BE49-F238E27FC236}">
                <a16:creationId xmlns:a16="http://schemas.microsoft.com/office/drawing/2014/main" id="{8D90F950-63AE-6338-BE5F-6C78D19C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1041149"/>
            <a:ext cx="5423026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323975-12AA-2C20-2EED-E677C5D38028}"/>
              </a:ext>
            </a:extLst>
          </p:cNvPr>
          <p:cNvSpPr txBox="1"/>
          <p:nvPr/>
        </p:nvSpPr>
        <p:spPr>
          <a:xfrm>
            <a:off x="3331524" y="5313680"/>
            <a:ext cx="157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3"/>
              </a:rPr>
              <a:t>GRAOS UDC</a:t>
            </a:r>
            <a:endParaRPr lang="gl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858BAE-1E78-089D-C065-6DDF0856B462}"/>
              </a:ext>
            </a:extLst>
          </p:cNvPr>
          <p:cNvSpPr txBox="1"/>
          <p:nvPr/>
        </p:nvSpPr>
        <p:spPr>
          <a:xfrm>
            <a:off x="5379719" y="5313679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4"/>
              </a:rPr>
              <a:t>GRAOS USC</a:t>
            </a:r>
            <a:endParaRPr lang="gl-ES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67D3AD-8A69-A9B7-75BD-85E8CD527F78}"/>
              </a:ext>
            </a:extLst>
          </p:cNvPr>
          <p:cNvSpPr txBox="1"/>
          <p:nvPr/>
        </p:nvSpPr>
        <p:spPr>
          <a:xfrm>
            <a:off x="6812282" y="5313679"/>
            <a:ext cx="13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5"/>
              </a:rPr>
              <a:t>GRAOS UVIGO</a:t>
            </a:r>
            <a:endParaRPr lang="gl-ES" sz="2400" b="1" dirty="0"/>
          </a:p>
        </p:txBody>
      </p:sp>
    </p:spTree>
    <p:extLst>
      <p:ext uri="{BB962C8B-B14F-4D97-AF65-F5344CB8AC3E}">
        <p14:creationId xmlns:p14="http://schemas.microsoft.com/office/powerpoint/2010/main" val="3738916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áles son las becas MEC? Infórmate aquí en Formación y Estudios |  Formación y Estudios">
            <a:extLst>
              <a:ext uri="{FF2B5EF4-FFF2-40B4-BE49-F238E27FC236}">
                <a16:creationId xmlns:a16="http://schemas.microsoft.com/office/drawing/2014/main" id="{9A103586-FD26-3EFD-F319-C7E7CF31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8" y="744647"/>
            <a:ext cx="7930364" cy="53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886089-87B1-22BE-AB3A-290A47BE5095}"/>
              </a:ext>
            </a:extLst>
          </p:cNvPr>
          <p:cNvSpPr txBox="1"/>
          <p:nvPr/>
        </p:nvSpPr>
        <p:spPr>
          <a:xfrm>
            <a:off x="2247900" y="2667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BECAS MEC para estudiar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16092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052FE0D-A153-F318-0000-DF09721E79C7}"/>
              </a:ext>
            </a:extLst>
          </p:cNvPr>
          <p:cNvSpPr txBox="1"/>
          <p:nvPr/>
        </p:nvSpPr>
        <p:spPr>
          <a:xfrm>
            <a:off x="335280" y="153416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A9C3D1-5588-66E0-6567-3CE6EF8D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86" y="0"/>
            <a:ext cx="5447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0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8E0145BA-2BD1-1E00-F60C-93AAC379F408}"/>
              </a:ext>
            </a:extLst>
          </p:cNvPr>
          <p:cNvSpPr txBox="1"/>
          <p:nvPr/>
        </p:nvSpPr>
        <p:spPr>
          <a:xfrm>
            <a:off x="416560" y="1056640"/>
            <a:ext cx="311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2219FB8-2BC1-1727-22A9-ADB38E9D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31" y="0"/>
            <a:ext cx="494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A09D91-F3E2-4004-AFF0-5DB7A257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120"/>
            <a:ext cx="10515600" cy="4942840"/>
          </a:xfrm>
        </p:spPr>
        <p:txBody>
          <a:bodyPr>
            <a:normAutofit fontScale="90000"/>
          </a:bodyPr>
          <a:lstStyle/>
          <a:p>
            <a:br>
              <a:rPr lang="gl-ES" sz="3800" b="1" dirty="0">
                <a:latin typeface="+mn-lt"/>
              </a:rPr>
            </a:br>
            <a:br>
              <a:rPr lang="gl-ES" sz="3800" b="1" dirty="0">
                <a:latin typeface="+mn-lt"/>
              </a:rPr>
            </a:br>
            <a:r>
              <a:rPr lang="gl-ES" sz="3800" b="1" dirty="0">
                <a:latin typeface="+mn-lt"/>
              </a:rPr>
              <a:t>PROBAS DE ACCESO A CICLOS DE FP:</a:t>
            </a:r>
            <a:br>
              <a:rPr lang="gl-ES" sz="3800" b="1" dirty="0">
                <a:latin typeface="+mn-lt"/>
              </a:rPr>
            </a:br>
            <a:br>
              <a:rPr lang="gl-ES" sz="3800" b="1" dirty="0">
                <a:latin typeface="+mn-lt"/>
              </a:rPr>
            </a:br>
            <a:r>
              <a:rPr lang="gl-ES" sz="2800" b="1" dirty="0">
                <a:latin typeface="+mn-lt"/>
              </a:rPr>
              <a:t>- CM: </a:t>
            </a:r>
            <a:r>
              <a:rPr lang="gl-ES" sz="2800" dirty="0">
                <a:latin typeface="+mn-lt"/>
              </a:rPr>
              <a:t>P</a:t>
            </a:r>
            <a:r>
              <a:rPr lang="pt-BR" sz="2800" dirty="0" err="1">
                <a:latin typeface="+mn-lt"/>
              </a:rPr>
              <a:t>ersoas</a:t>
            </a:r>
            <a:r>
              <a:rPr lang="pt-BR" sz="2800" dirty="0">
                <a:latin typeface="+mn-lt"/>
              </a:rPr>
              <a:t> que non </a:t>
            </a:r>
            <a:r>
              <a:rPr lang="pt-BR" sz="2800" dirty="0" err="1">
                <a:latin typeface="+mn-lt"/>
              </a:rPr>
              <a:t>cumpran</a:t>
            </a:r>
            <a:r>
              <a:rPr lang="pt-BR" sz="2800" dirty="0">
                <a:latin typeface="+mn-lt"/>
              </a:rPr>
              <a:t> os requisitos académicos </a:t>
            </a:r>
            <a:r>
              <a:rPr lang="pt-BR" sz="2800" dirty="0" err="1">
                <a:latin typeface="+mn-lt"/>
              </a:rPr>
              <a:t>esixidos</a:t>
            </a:r>
            <a:r>
              <a:rPr lang="pt-BR" sz="2800" dirty="0">
                <a:latin typeface="+mn-lt"/>
              </a:rPr>
              <a:t> para </a:t>
            </a:r>
            <a:r>
              <a:rPr lang="pt-BR" sz="2800" dirty="0" err="1">
                <a:latin typeface="+mn-lt"/>
              </a:rPr>
              <a:t>acceder</a:t>
            </a:r>
            <a:r>
              <a:rPr lang="pt-BR" sz="2800" dirty="0">
                <a:latin typeface="+mn-lt"/>
              </a:rPr>
              <a:t> a </a:t>
            </a:r>
            <a:r>
              <a:rPr lang="pt-BR" sz="2800" dirty="0" err="1">
                <a:latin typeface="+mn-lt"/>
              </a:rPr>
              <a:t>un</a:t>
            </a:r>
            <a:r>
              <a:rPr lang="pt-BR" sz="2800" dirty="0">
                <a:latin typeface="+mn-lt"/>
              </a:rPr>
              <a:t> Ciclo </a:t>
            </a:r>
            <a:r>
              <a:rPr lang="pt-BR" sz="2800" dirty="0" err="1">
                <a:latin typeface="+mn-lt"/>
              </a:rPr>
              <a:t>Medio</a:t>
            </a:r>
            <a:r>
              <a:rPr lang="pt-BR" sz="2800" dirty="0">
                <a:latin typeface="+mn-lt"/>
              </a:rPr>
              <a:t> (non </a:t>
            </a:r>
            <a:r>
              <a:rPr lang="pt-BR" sz="2800" dirty="0" err="1">
                <a:latin typeface="+mn-lt"/>
              </a:rPr>
              <a:t>posúan</a:t>
            </a:r>
            <a:r>
              <a:rPr lang="pt-BR" sz="2800" dirty="0">
                <a:latin typeface="+mn-lt"/>
              </a:rPr>
              <a:t> o título de Graduado </a:t>
            </a:r>
            <a:r>
              <a:rPr lang="pt-BR" sz="2800" dirty="0" err="1">
                <a:latin typeface="+mn-lt"/>
              </a:rPr>
              <a:t>en</a:t>
            </a:r>
            <a:r>
              <a:rPr lang="pt-BR" sz="2800" dirty="0">
                <a:latin typeface="+mn-lt"/>
              </a:rPr>
              <a:t> ESO </a:t>
            </a:r>
            <a:r>
              <a:rPr lang="pt-BR" sz="2800" dirty="0" err="1">
                <a:latin typeface="+mn-lt"/>
              </a:rPr>
              <a:t>nin</a:t>
            </a:r>
            <a:r>
              <a:rPr lang="pt-BR" sz="2800" dirty="0">
                <a:latin typeface="+mn-lt"/>
              </a:rPr>
              <a:t> o de Ciclo Básico) e </a:t>
            </a:r>
            <a:r>
              <a:rPr lang="pt-BR" sz="2800" dirty="0" err="1">
                <a:latin typeface="+mn-lt"/>
              </a:rPr>
              <a:t>teñan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dezasete</a:t>
            </a:r>
            <a:r>
              <a:rPr lang="pt-BR" sz="2800" dirty="0">
                <a:latin typeface="+mn-lt"/>
              </a:rPr>
              <a:t> anos ou os </a:t>
            </a:r>
            <a:r>
              <a:rPr lang="pt-BR" sz="2800" dirty="0" err="1">
                <a:latin typeface="+mn-lt"/>
              </a:rPr>
              <a:t>fagan</a:t>
            </a:r>
            <a:r>
              <a:rPr lang="pt-BR" sz="2800" dirty="0">
                <a:latin typeface="+mn-lt"/>
              </a:rPr>
              <a:t> no ano natural de </a:t>
            </a:r>
            <a:r>
              <a:rPr lang="pt-BR" sz="2800" dirty="0" err="1">
                <a:latin typeface="+mn-lt"/>
              </a:rPr>
              <a:t>realización</a:t>
            </a:r>
            <a:r>
              <a:rPr lang="pt-BR" sz="2800" dirty="0">
                <a:latin typeface="+mn-lt"/>
              </a:rPr>
              <a:t> da proba.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  <a:hlinkClick r:id="rId2"/>
              </a:rPr>
              <a:t>https://www.edu.xunta.gal/fp/acceso-grao-medio</a:t>
            </a:r>
            <a:br>
              <a:rPr lang="pt-BR" sz="2800" dirty="0">
                <a:latin typeface="+mn-lt"/>
              </a:rPr>
            </a:br>
            <a:br>
              <a:rPr lang="gl-ES" sz="2800" dirty="0">
                <a:latin typeface="+mn-lt"/>
              </a:rPr>
            </a:br>
            <a:r>
              <a:rPr lang="gl-ES" sz="2800" b="1" dirty="0">
                <a:latin typeface="+mn-lt"/>
              </a:rPr>
              <a:t>- CS: </a:t>
            </a:r>
            <a:r>
              <a:rPr lang="gl-ES" sz="2800" dirty="0">
                <a:latin typeface="+mn-lt"/>
              </a:rPr>
              <a:t>P</a:t>
            </a:r>
            <a:r>
              <a:rPr lang="pt-BR" sz="2800" dirty="0" err="1">
                <a:latin typeface="+mn-lt"/>
              </a:rPr>
              <a:t>ersoas</a:t>
            </a:r>
            <a:r>
              <a:rPr lang="pt-BR" sz="2800" dirty="0">
                <a:latin typeface="+mn-lt"/>
              </a:rPr>
              <a:t> que non </a:t>
            </a:r>
            <a:r>
              <a:rPr lang="pt-BR" sz="2800" dirty="0" err="1">
                <a:latin typeface="+mn-lt"/>
              </a:rPr>
              <a:t>cumpran</a:t>
            </a:r>
            <a:r>
              <a:rPr lang="pt-BR" sz="2800" dirty="0">
                <a:latin typeface="+mn-lt"/>
              </a:rPr>
              <a:t> os requisitos académicos </a:t>
            </a:r>
            <a:r>
              <a:rPr lang="pt-BR" sz="2800" dirty="0" err="1">
                <a:latin typeface="+mn-lt"/>
              </a:rPr>
              <a:t>esixidos</a:t>
            </a:r>
            <a:r>
              <a:rPr lang="pt-BR" sz="2800" dirty="0">
                <a:latin typeface="+mn-lt"/>
              </a:rPr>
              <a:t> para </a:t>
            </a:r>
            <a:r>
              <a:rPr lang="pt-BR" sz="2800" dirty="0" err="1">
                <a:latin typeface="+mn-lt"/>
              </a:rPr>
              <a:t>acceder</a:t>
            </a:r>
            <a:r>
              <a:rPr lang="pt-BR" sz="2800" dirty="0">
                <a:latin typeface="+mn-lt"/>
              </a:rPr>
              <a:t> a </a:t>
            </a:r>
            <a:r>
              <a:rPr lang="pt-BR" sz="2800" dirty="0" err="1">
                <a:latin typeface="+mn-lt"/>
              </a:rPr>
              <a:t>un</a:t>
            </a:r>
            <a:r>
              <a:rPr lang="pt-BR" sz="2800" dirty="0">
                <a:latin typeface="+mn-lt"/>
              </a:rPr>
              <a:t> Ciclo Superior (non </a:t>
            </a:r>
            <a:r>
              <a:rPr lang="pt-BR" sz="2800" dirty="0" err="1">
                <a:latin typeface="+mn-lt"/>
              </a:rPr>
              <a:t>posúan</a:t>
            </a:r>
            <a:r>
              <a:rPr lang="pt-BR" sz="2800" dirty="0">
                <a:latin typeface="+mn-lt"/>
              </a:rPr>
              <a:t> o título de Bacharel </a:t>
            </a:r>
            <a:r>
              <a:rPr lang="pt-BR" sz="2800" dirty="0" err="1">
                <a:latin typeface="+mn-lt"/>
              </a:rPr>
              <a:t>nin</a:t>
            </a:r>
            <a:r>
              <a:rPr lang="pt-BR" sz="2800" dirty="0">
                <a:latin typeface="+mn-lt"/>
              </a:rPr>
              <a:t> o de Ciclo </a:t>
            </a:r>
            <a:r>
              <a:rPr lang="pt-BR" sz="2800" dirty="0" err="1">
                <a:latin typeface="+mn-lt"/>
              </a:rPr>
              <a:t>Medio</a:t>
            </a:r>
            <a:r>
              <a:rPr lang="pt-BR" sz="2800" dirty="0">
                <a:latin typeface="+mn-lt"/>
              </a:rPr>
              <a:t>) e </a:t>
            </a:r>
            <a:r>
              <a:rPr lang="pt-BR" sz="2800" dirty="0" err="1">
                <a:latin typeface="+mn-lt"/>
              </a:rPr>
              <a:t>teñan</a:t>
            </a:r>
            <a:r>
              <a:rPr lang="pt-BR" sz="2800" dirty="0">
                <a:latin typeface="+mn-lt"/>
              </a:rPr>
              <a:t> dezanove anos ou os </a:t>
            </a:r>
            <a:r>
              <a:rPr lang="pt-BR" sz="2800" dirty="0" err="1">
                <a:latin typeface="+mn-lt"/>
              </a:rPr>
              <a:t>fagan</a:t>
            </a:r>
            <a:r>
              <a:rPr lang="pt-BR" sz="2800" dirty="0">
                <a:latin typeface="+mn-lt"/>
              </a:rPr>
              <a:t> no ano natural de </a:t>
            </a:r>
            <a:r>
              <a:rPr lang="pt-BR" sz="2800" dirty="0" err="1">
                <a:latin typeface="+mn-lt"/>
              </a:rPr>
              <a:t>realización</a:t>
            </a:r>
            <a:r>
              <a:rPr lang="pt-BR" sz="2800" dirty="0">
                <a:latin typeface="+mn-lt"/>
              </a:rPr>
              <a:t> da proba.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  <a:hlinkClick r:id="rId3"/>
              </a:rPr>
              <a:t>https://www.edu.xunta.gal/fp/acceso-grao-superior</a:t>
            </a:r>
            <a:br>
              <a:rPr lang="pt-BR" sz="2800" dirty="0">
                <a:latin typeface="+mn-lt"/>
              </a:rPr>
            </a:br>
            <a:br>
              <a:rPr lang="gl-ES" sz="2800" dirty="0">
                <a:latin typeface="+mn-lt"/>
              </a:rPr>
            </a:br>
            <a:endParaRPr lang="gl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94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OS DE FORMACIÓN PROFESIONAL: ENQUISAS PARA AXUDAR A TOMAR DECISIÓNS |  GUÍA DE INFORMACIÓN ACADÉMICA E PROFESIONAL">
            <a:extLst>
              <a:ext uri="{FF2B5EF4-FFF2-40B4-BE49-F238E27FC236}">
                <a16:creationId xmlns:a16="http://schemas.microsoft.com/office/drawing/2014/main" id="{98DC8753-BAB6-4391-FD83-851E127C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791210"/>
            <a:ext cx="39433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4154805" y="264160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FAMILIAS PROFESIONAIS DA FP: Folletos informativos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19382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28B83-1144-B2F6-DD15-9F4D074597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VINCULACIÓN DA MODALIDADE DE BACHARELATO NA ADMISIÓN DE CICLOS SUPERIORES</a:t>
            </a:r>
            <a:br>
              <a:rPr lang="es-ES" sz="3600" b="0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endParaRPr lang="es-ES" sz="3600" dirty="0">
              <a:latin typeface="Sitka Tex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4272C7-DADC-9DA8-A7C5-5E8C928DE436}"/>
              </a:ext>
            </a:extLst>
          </p:cNvPr>
          <p:cNvSpPr txBox="1"/>
          <p:nvPr/>
        </p:nvSpPr>
        <p:spPr>
          <a:xfrm>
            <a:off x="838201" y="1902690"/>
            <a:ext cx="9949872" cy="34778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algn="l" rtl="0"/>
            <a:r>
              <a:rPr lang="es-ES" sz="2000" b="1" i="0" u="none" strike="noStrike" dirty="0">
                <a:solidFill>
                  <a:srgbClr val="000000"/>
                </a:solidFill>
                <a:latin typeface="Sitka Text" pitchFamily="2" charset="0"/>
              </a:rPr>
              <a:t>Criterios de selección cando a demanda de prazas supera a oferta:</a:t>
            </a:r>
            <a:endParaRPr lang="es-ES" sz="2000" b="0" i="0" u="none" strike="noStrike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1º.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da 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modalidade preferente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, 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e coas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  <a:hlinkClick r:id="rId2"/>
              </a:rPr>
              <a:t>materias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 vinculadas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, que se determina no currículo do ciclo. A nota media, de maior a menor, das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materias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vinculadas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empregarase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nos casos de empate da nota media do bacharelato.</a:t>
            </a:r>
          </a:p>
          <a:p>
            <a:pPr marR="0" algn="l" rtl="0"/>
            <a:endParaRPr lang="es-ES" sz="2000" b="0" i="0" u="none" strike="noStrike" baseline="0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2º.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da modalidade preferente, pero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sen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algunha das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materias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vinculadas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, que se determina no currículo do ciclo.</a:t>
            </a:r>
          </a:p>
          <a:p>
            <a:pPr marR="0" algn="l" rtl="0"/>
            <a:endParaRPr lang="es-ES" sz="2000" b="0" i="0" u="none" strike="noStrike" baseline="0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3º.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sen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modalidade preferente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das determinadas no currículo do ciclo.</a:t>
            </a:r>
          </a:p>
        </p:txBody>
      </p:sp>
    </p:spTree>
    <p:extLst>
      <p:ext uri="{BB962C8B-B14F-4D97-AF65-F5344CB8AC3E}">
        <p14:creationId xmlns:p14="http://schemas.microsoft.com/office/powerpoint/2010/main" val="12517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BACHARELATO LOMLOE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400" b="1" dirty="0">
                <a:latin typeface="Sitka Text" pitchFamily="2" charset="0"/>
              </a:rPr>
              <a:t>1º CURSO</a:t>
            </a:r>
          </a:p>
        </p:txBody>
      </p:sp>
    </p:spTree>
    <p:extLst>
      <p:ext uri="{BB962C8B-B14F-4D97-AF65-F5344CB8AC3E}">
        <p14:creationId xmlns:p14="http://schemas.microsoft.com/office/powerpoint/2010/main" val="557812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1941</Words>
  <Application>Microsoft Office PowerPoint</Application>
  <PresentationFormat>Panorámica</PresentationFormat>
  <Paragraphs>287</Paragraphs>
  <Slides>57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Sitka Banner</vt:lpstr>
      <vt:lpstr>Sitka Text</vt:lpstr>
      <vt:lpstr>Source Sans Pro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EDUCACIÓN SECUNDARIA POSTOBRIGATORIA</vt:lpstr>
      <vt:lpstr> CICLOS FORMATIVOS DE FORMACIÓN     PROFESIONAL</vt:lpstr>
      <vt:lpstr>  PROBAS DE ACCESO A CICLOS DE FP:  - CM: Persoas que non cumpran os requisitos académicos esixidos para acceder a un Ciclo Medio (non posúan o título de Graduado en ESO nin o de Ciclo Básico) e teñan dezasete anos ou os fagan no ano natural de realización da proba. https://www.edu.xunta.gal/fp/acceso-grao-medio  - CS: Persoas que non cumpran os requisitos académicos esixidos para acceder a un Ciclo Superior (non posúan o título de Bacharel nin o de Ciclo Medio) e teñan dezanove anos ou os fagan no ano natural de realización da proba. https://www.edu.xunta.gal/fp/acceso-grao-superior  </vt:lpstr>
      <vt:lpstr>Presentación de PowerPoint</vt:lpstr>
      <vt:lpstr> VINCULACIÓN DA MODALIDADE DE BACHARELATO NA ADMISIÓN DE CICLOS SUPERIORES </vt:lpstr>
      <vt:lpstr>BACHARELATO LOMLOE</vt:lpstr>
      <vt:lpstr>Presentación de PowerPoint</vt:lpstr>
      <vt:lpstr>     CARACTERÍSTICAS</vt:lpstr>
      <vt:lpstr>Presentación de PowerPoint</vt:lpstr>
      <vt:lpstr>MATERIAS 1º DE BACHARELATO</vt:lpstr>
      <vt:lpstr>MATERIAS DE MODALIDADE 1º DE BACHARELATO</vt:lpstr>
      <vt:lpstr>MATERIAS DE OPCIÓN E MATERIAS OPTATIVAS</vt:lpstr>
      <vt:lpstr>Presentación de PowerPoint</vt:lpstr>
      <vt:lpstr>            PROMOCIÓN</vt:lpstr>
      <vt:lpstr>MATERIAS PENDENTES</vt:lpstr>
      <vt:lpstr>TÍTULO DE BACHAREL</vt:lpstr>
      <vt:lpstr>Presentación de PowerPoint</vt:lpstr>
      <vt:lpstr>Presentación de PowerPoint</vt:lpstr>
      <vt:lpstr>MATERIAS 2º DE BACHARELATO</vt:lpstr>
      <vt:lpstr>Presentación de PowerPoint</vt:lpstr>
      <vt:lpstr>Presentación de PowerPoint</vt:lpstr>
      <vt:lpstr>VINCULACIÓN DAS MATERIAS DE 2º DE BACHARELATO COAS CARREIRAS UNIVESITARIAS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 LOMLOE</dc:title>
  <dc:creator>Usuario</dc:creator>
  <cp:lastModifiedBy>Pilar Crespo Boullosa</cp:lastModifiedBy>
  <cp:revision>36</cp:revision>
  <cp:lastPrinted>2023-03-01T18:12:02Z</cp:lastPrinted>
  <dcterms:created xsi:type="dcterms:W3CDTF">2023-01-16T16:17:55Z</dcterms:created>
  <dcterms:modified xsi:type="dcterms:W3CDTF">2023-11-26T18:16:24Z</dcterms:modified>
</cp:coreProperties>
</file>