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8"/>
  </p:notesMasterIdLst>
  <p:sldIdLst>
    <p:sldId id="256" r:id="rId3"/>
    <p:sldId id="325" r:id="rId4"/>
    <p:sldId id="434" r:id="rId5"/>
    <p:sldId id="463" r:id="rId6"/>
    <p:sldId id="467" r:id="rId7"/>
    <p:sldId id="464" r:id="rId8"/>
    <p:sldId id="465" r:id="rId9"/>
    <p:sldId id="466" r:id="rId10"/>
    <p:sldId id="323" r:id="rId11"/>
    <p:sldId id="265" r:id="rId12"/>
    <p:sldId id="257" r:id="rId13"/>
    <p:sldId id="436" r:id="rId14"/>
    <p:sldId id="438" r:id="rId15"/>
    <p:sldId id="439" r:id="rId16"/>
    <p:sldId id="488" r:id="rId17"/>
    <p:sldId id="443" r:id="rId18"/>
    <p:sldId id="440" r:id="rId19"/>
    <p:sldId id="441" r:id="rId20"/>
    <p:sldId id="442" r:id="rId21"/>
    <p:sldId id="260" r:id="rId22"/>
    <p:sldId id="261" r:id="rId23"/>
    <p:sldId id="305" r:id="rId24"/>
    <p:sldId id="259" r:id="rId25"/>
    <p:sldId id="462" r:id="rId26"/>
    <p:sldId id="446" r:id="rId27"/>
    <p:sldId id="444" r:id="rId28"/>
    <p:sldId id="445" r:id="rId29"/>
    <p:sldId id="448" r:id="rId30"/>
    <p:sldId id="485" r:id="rId31"/>
    <p:sldId id="487" r:id="rId32"/>
    <p:sldId id="486" r:id="rId33"/>
    <p:sldId id="482" r:id="rId34"/>
    <p:sldId id="449" r:id="rId35"/>
    <p:sldId id="450" r:id="rId36"/>
    <p:sldId id="451" r:id="rId37"/>
    <p:sldId id="452" r:id="rId38"/>
    <p:sldId id="453" r:id="rId39"/>
    <p:sldId id="454" r:id="rId40"/>
    <p:sldId id="483" r:id="rId41"/>
    <p:sldId id="474" r:id="rId42"/>
    <p:sldId id="475" r:id="rId43"/>
    <p:sldId id="476" r:id="rId44"/>
    <p:sldId id="477" r:id="rId45"/>
    <p:sldId id="478" r:id="rId46"/>
    <p:sldId id="280" r:id="rId47"/>
    <p:sldId id="468" r:id="rId48"/>
    <p:sldId id="479" r:id="rId49"/>
    <p:sldId id="480" r:id="rId50"/>
    <p:sldId id="481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2" r:id="rId59"/>
    <p:sldId id="293" r:id="rId60"/>
    <p:sldId id="290" r:id="rId61"/>
    <p:sldId id="291" r:id="rId62"/>
    <p:sldId id="330" r:id="rId63"/>
    <p:sldId id="302" r:id="rId64"/>
    <p:sldId id="471" r:id="rId65"/>
    <p:sldId id="472" r:id="rId66"/>
    <p:sldId id="473" r:id="rId67"/>
  </p:sldIdLst>
  <p:sldSz cx="12192000" cy="6858000"/>
  <p:notesSz cx="6888163" cy="100187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2D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BAC4-D1E2-4CD1-AE5E-C13C6A7AE6D4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852D7-8D68-4FE0-9490-48726500C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64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EAE2E3BA-6207-20BC-FFBA-D87BC62B39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ACCB1818-49C4-4E19-9238-A9B43CC76F2D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3729" name="Rectangle 1">
            <a:extLst>
              <a:ext uri="{FF2B5EF4-FFF2-40B4-BE49-F238E27FC236}">
                <a16:creationId xmlns:a16="http://schemas.microsoft.com/office/drawing/2014/main" id="{EB0A9D06-EAD3-E191-3555-B1A151B0D1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31C16098-53B8-0B38-FDF1-F21D711A82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C813EFE9-4998-B668-7195-2AD6638445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2BBC1E0-0950-4C7A-947D-72ED29C2E90F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4753" name="Rectangle 1">
            <a:extLst>
              <a:ext uri="{FF2B5EF4-FFF2-40B4-BE49-F238E27FC236}">
                <a16:creationId xmlns:a16="http://schemas.microsoft.com/office/drawing/2014/main" id="{07AD3D23-68D7-F831-4263-3DB2DE5B19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63FC9CAD-DD3C-5C34-550B-3AAA69D1C9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19">
            <a:extLst>
              <a:ext uri="{FF2B5EF4-FFF2-40B4-BE49-F238E27FC236}">
                <a16:creationId xmlns:a16="http://schemas.microsoft.com/office/drawing/2014/main" id="{CC6B91DC-FAF3-4C84-84A7-AB7ABB558E2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A8445F9E-08F2-47F6-88B0-6AE50CE34CB0}" type="slidenum">
              <a:t>12</a:t>
            </a:fld>
            <a:endParaRPr lang="es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88D1B64-0BDB-42A6-95D1-2C9BC2A29DD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5112" cy="37211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CC025C-7FDD-4C30-8527-165891E4D0D1}"/>
              </a:ext>
            </a:extLst>
          </p:cNvPr>
          <p:cNvSpPr txBox="1"/>
          <p:nvPr/>
        </p:nvSpPr>
        <p:spPr>
          <a:xfrm>
            <a:off x="679320" y="4714920"/>
            <a:ext cx="5437440" cy="4465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gl-ES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Droid Sans Fallback" pitchFamily="2"/>
              <a:cs typeface="Lohit Devanagari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19">
            <a:extLst>
              <a:ext uri="{FF2B5EF4-FFF2-40B4-BE49-F238E27FC236}">
                <a16:creationId xmlns:a16="http://schemas.microsoft.com/office/drawing/2014/main" id="{42CC6304-7075-4C8B-BCCF-0477670457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D12825D-0F68-430C-A547-D1BB77CA3CB3}" type="slidenum">
              <a:t>13</a:t>
            </a:fld>
            <a:endParaRPr lang="es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2EAFA3A-738B-46BB-8DAC-EE18B8C511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640" y="744480"/>
            <a:ext cx="4956120" cy="371628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81D2F2-D2ED-49FE-B624-6B9C0EA156DE}"/>
              </a:ext>
            </a:extLst>
          </p:cNvPr>
          <p:cNvSpPr txBox="1"/>
          <p:nvPr/>
        </p:nvSpPr>
        <p:spPr>
          <a:xfrm>
            <a:off x="679320" y="4714560"/>
            <a:ext cx="5432400" cy="4460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ctr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gl-ES" sz="1200" b="0" i="0" u="none" strike="noStrike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Droid Sans Fallback" pitchFamily="2"/>
              <a:cs typeface="Lohit Devanagari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177E5-0FF6-2AC7-8186-27371F0A8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BEAAED-F472-F25C-6D26-EB759B0CE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06637E-84F1-4897-07FE-A62E130C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0058B4-0449-8915-5A4D-E3A72945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602BB-EF77-1BF4-F1DA-5E1399A3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07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740CC-29C6-E0CE-2688-D947919F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458A1B-E4F0-0A99-045B-DFC0E0F65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07210-F86C-7972-1CB0-41368BD5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EB486-B828-47C5-41F4-1DED53D4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E6DD6-950D-B707-AA72-BBE7A798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51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2140EB-3786-9435-0676-5B2CF9A54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0C4A9F-6863-B58B-3D10-1D45B43B8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5C1C31-10D9-0473-D59B-176DE703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A82FC-53E0-E08D-B3B3-431575C4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C4416-AA7A-1DBA-7094-9E735DF9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59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841EB-A9D2-A106-EF01-B210873B5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D56200-59B4-F015-29B2-7BB112E67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EC9FB2-C38B-4F22-6FB8-F4301F54E86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A7A960-125A-4411-8A4E-647C0FD4B07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2710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0ADF6-02F7-281A-E9F3-7971AD10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C850E-2630-D966-A05E-BDA597818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F89441-099C-C95C-AF2F-AC6264C13A1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E9044E-9B38-4901-8DD6-30A57C01D0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6779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72E18-AFD8-8F07-8546-B13DA6DE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564A9C-CD8A-706B-C6A8-9ABE1DBB8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AD4FDA-6608-3159-D79A-BBBA733FCC5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63A543-CA0D-4360-B48D-CED71EFDE28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996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BDE09-4EDA-B36D-BBCE-FEC9C420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7BEB1-3164-AC38-6B3B-780853F3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72100" cy="45069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2E294F-A383-69EA-569A-EE398D2F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901" y="1600201"/>
            <a:ext cx="5372100" cy="45069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96D9AB-C24D-3F3C-D532-2C9AA70DEE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727892-2B8B-4312-ACEC-E51FAFBD4D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263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F7684-7435-1D90-B908-F3B9ED9B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FFD159-82B9-49FB-E571-B9CBB07D3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1E8375-7A35-57F9-A810-84090E410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8BC715-1303-C39F-CB93-EB888AE27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2F8329-B4CF-4622-4937-1AFB0ACA7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30B1AA-D5F2-D229-C97E-FA7DC3FB6E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20BF7A-390F-435C-803B-91AB80EBE9E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49641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8E8F2-892C-89AB-3F38-506ED49D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0908F32-E6BA-AD57-E81D-1758CE8E23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830CBC-E306-4A80-88B0-2675F383742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7699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81E15F8-7A90-AB5C-6218-AAD47C9A065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0DF32E-95EE-42C1-8220-7C4CD6FB862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68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19681-3A5C-F1E6-DF59-9BEDB709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8C17-1755-5060-F73A-564A412BB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020ED4-200C-37D3-B23B-7E8F745FB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C1FD36-33D5-7B89-DE19-23327BC1A37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22468C-F169-417C-865F-32883D952E3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849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6510C-5B9E-C4B4-1E51-A1E74105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B60BDF-E498-3292-4617-DD5DF4F8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5D5D11-47B7-4A84-8EEC-8F62FBB7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1C3F9-4E33-3108-F51C-C5391491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7C8E9C-58CE-3D41-1466-8597C719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68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B82AA-B2EA-712C-24E9-B16B10AB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BA2776-A66A-BD68-692E-B220E168E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D3E1F3-DFC6-A586-97C7-7D448D9DA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CE9678-2AD9-7A50-5503-20091905E2A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4E3B23-0070-4DB7-89F4-59A214847E2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11784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EADC4-4A96-4116-383D-487BE2DC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C64BB3-8F3F-9E10-CBF9-7665EF388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AE5C8F-01F1-A3E9-B9AA-66724091E9C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EE2768-E0AF-4A69-B2E5-6555EC9B07A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368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89CAD3-613B-AF7C-AD65-F924843AA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20152" y="274639"/>
            <a:ext cx="2736849" cy="5832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B893F5-4D2F-0670-A70D-483906007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07351" cy="5832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3CBD05-935E-88E9-84EE-A22F0BD77A1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1B39F6-DA82-4457-808E-7B25789A080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2581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A1E92-A1B8-AD53-3E1F-F24C32B2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81987C-4E0A-61B9-F291-94F74862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010C5-630C-2463-FBDB-9DFCE63C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23B90-7E36-5FD2-CC8B-66A1A2FF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80A407-0A69-96D6-C426-0789F064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80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D9E92-A592-C889-DBE4-9F1E3476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5A06AE-252D-A490-51FC-8651E9557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F8D131-386D-0FBE-7936-9F7130D6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66D57B-59DB-18EA-AF64-26A3EB4C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8BE49F-9874-8589-092C-13EA3AEB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43A59B-6F29-258B-B046-E1000B39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88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3D191-F16D-02D6-21D2-D9847210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24E14-4380-C178-979A-050403B9B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C2E7EE-F43F-149E-4B83-E6AD97E89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C66433-3540-6403-D91E-D20FAFF59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10C5EC-331A-737C-992A-5E6DC67EE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BB2438-FFE7-934F-DF66-BA02FBD0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9877AE-1B36-7024-2D54-EE76D0D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463E02-2939-8CF9-C7A3-F36408C9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64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A783C-FE08-FFA8-EA19-1D32EB4A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8EC16F-5AB3-95E3-BA07-E15D3D47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3D60B2-3153-0AE6-D938-B1650CF4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0D0EC0-E00C-77C0-040F-A7CDE063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63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0C5AE7-3E21-EA27-330D-9A817FEE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B44E11-FF5A-4497-DF31-EC299853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80A87E-A789-AE48-1600-C845B798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08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FCF73-5F4F-E7E1-5B90-82BF0E77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F63BFB-218A-87A1-E035-5E4F5BD7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54156A-9A5B-BCC8-1580-A26F737AA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C352E5-470A-D89F-DEAB-91334023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CD7B29-E2F8-F09E-2D5D-AE3A7C7F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03BD05-B9C6-8E83-3FC1-F90DD0E3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88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EE668-4C6E-CB86-DC0E-CE1EC9B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287DE6-A49A-250F-5B46-7D6BD2C64E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DD4E1D-73D6-1D89-0DEE-4938FC7C7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608D54-0551-E643-5896-275F8358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5EBDA-1F1A-414C-B258-D51C711EEA9A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5DB8E3-0736-B2D8-7923-BB528C56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257E2B-207C-8B9F-48AB-D74C434C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54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F0C9B9-0566-616B-2747-2CF906FF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0B4468-9BDD-9C48-F154-CC0B47723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C25CA9-9796-5F4B-0FEF-44CE216A6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5EBDA-1F1A-414C-B258-D51C711EEA9A}" type="datetimeFigureOut">
              <a:rPr lang="es-ES" smtClean="0"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F9D36-85C0-FA51-6315-63EB5539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5605C3-7975-6B79-0E4F-EDF73BB80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8544-3679-4AB4-9AB7-AA07200976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3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C6B23EA7-03D7-9C76-D7E8-6F27F4AE2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474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8A919724-D78C-D845-DF50-9E1E826F5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4740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0980C8A2-43F1-17BD-5C33-BF0B8244F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6356350"/>
            <a:ext cx="2842684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90AD0F81-DE7C-281C-5971-C0F09A48A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z="18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1B3ECA-7E57-A70C-2AE2-B34FABFDD9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1"/>
            <a:ext cx="2819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62F2BDFA-B635-4178-A4B7-3A9B00C8DEE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517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igo.gal/es/ven-uvigo/centros-secundaria/steam/stembach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estudos.udc.es/gl/StudyAtUdc/degree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uvigo.gal/es/estudiar/que-estudiar/estudios-grado" TargetMode="External"/><Relationship Id="rId4" Type="http://schemas.openxmlformats.org/officeDocument/2006/relationships/hyperlink" Target="https://www.usc.gal/es/estudios/grados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cionyfp.gob.es/servicios-al-ciudadano/catalogo/estudiantes/becas-ayudas/para-estudiar.html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E36B4-1BB7-7BB9-8A8F-7CE7420F9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>
                <a:latin typeface="Sitka Text" pitchFamily="2" charset="0"/>
              </a:rPr>
              <a:t>BACHARELATO LOMLOE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0BA37-844D-7729-EAB8-A464EF41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4400" b="1" dirty="0">
                <a:latin typeface="Sitka Text" pitchFamily="2" charset="0"/>
              </a:rPr>
              <a:t>1º CURSO</a:t>
            </a:r>
          </a:p>
        </p:txBody>
      </p:sp>
    </p:spTree>
    <p:extLst>
      <p:ext uri="{BB962C8B-B14F-4D97-AF65-F5344CB8AC3E}">
        <p14:creationId xmlns:p14="http://schemas.microsoft.com/office/powerpoint/2010/main" val="55781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83325-8551-4763-766A-617154EC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1142999"/>
          </a:xfrm>
        </p:spPr>
        <p:txBody>
          <a:bodyPr>
            <a:normAutofit/>
          </a:bodyPr>
          <a:lstStyle/>
          <a:p>
            <a:r>
              <a:rPr lang="es-ES" sz="6000" b="1" dirty="0">
                <a:latin typeface="Sitka Text" pitchFamily="2" charset="0"/>
              </a:rPr>
              <a:t>     CARACTERÍSTICAS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3916278B-7E20-107C-1C38-1875833D5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70888"/>
              </p:ext>
            </p:extLst>
          </p:nvPr>
        </p:nvGraphicFramePr>
        <p:xfrm>
          <a:off x="16933" y="1134534"/>
          <a:ext cx="12022667" cy="560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188">
                  <a:extLst>
                    <a:ext uri="{9D8B030D-6E8A-4147-A177-3AD203B41FA5}">
                      <a16:colId xmlns:a16="http://schemas.microsoft.com/office/drawing/2014/main" val="2237357660"/>
                    </a:ext>
                  </a:extLst>
                </a:gridCol>
                <a:gridCol w="9435479">
                  <a:extLst>
                    <a:ext uri="{9D8B030D-6E8A-4147-A177-3AD203B41FA5}">
                      <a16:colId xmlns:a16="http://schemas.microsoft.com/office/drawing/2014/main" val="803466287"/>
                    </a:ext>
                  </a:extLst>
                </a:gridCol>
              </a:tblGrid>
              <a:tr h="855724">
                <a:tc>
                  <a:txBody>
                    <a:bodyPr/>
                    <a:lstStyle/>
                    <a:p>
                      <a:r>
                        <a:rPr lang="es-ES" sz="1600" dirty="0"/>
                        <a:t>ACCESO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. Co Título ESO</a:t>
                      </a:r>
                    </a:p>
                    <a:p>
                      <a:r>
                        <a:rPr lang="es-ES" sz="1600" dirty="0"/>
                        <a:t>. Co Título de Técnico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Técnico Superior de FP, Técnico de Artes Plásticas e Deseño, Técnico Deportivo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64909"/>
                  </a:ext>
                </a:extLst>
              </a:tr>
              <a:tr h="1112441">
                <a:tc>
                  <a:txBody>
                    <a:bodyPr/>
                    <a:lstStyle/>
                    <a:p>
                      <a:r>
                        <a:rPr lang="es-ES" sz="1600" dirty="0"/>
                        <a:t>MODALIDADES OU VÍAS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/>
                        <a:t>CIENCIAS E TECNOLOXÍA</a:t>
                      </a:r>
                    </a:p>
                    <a:p>
                      <a:r>
                        <a:rPr lang="es-ES" sz="1600" b="1" dirty="0"/>
                        <a:t>HUMANIDADES E CIENCIAS SOCIAIS</a:t>
                      </a:r>
                    </a:p>
                    <a:p>
                      <a:r>
                        <a:rPr lang="es-ES" sz="1600" b="1" dirty="0"/>
                        <a:t>ARTES : ARTES PLÁSTICA, IMAXE E DESEÑO/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MÚSICA E ARTES ESCÉNICAS</a:t>
                      </a:r>
                      <a:endParaRPr lang="es-ES" sz="1600" b="1" dirty="0"/>
                    </a:p>
                    <a:p>
                      <a:r>
                        <a:rPr lang="es-ES" sz="1600" b="1" dirty="0"/>
                        <a:t>XERAL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038985"/>
                  </a:ext>
                </a:extLst>
              </a:tr>
              <a:tr h="855724">
                <a:tc>
                  <a:txBody>
                    <a:bodyPr/>
                    <a:lstStyle/>
                    <a:p>
                      <a:r>
                        <a:rPr lang="es-ES" sz="1600" dirty="0"/>
                        <a:t>DURACIÓN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1º e 2º que </a:t>
                      </a:r>
                      <a:r>
                        <a:rPr lang="es-ES" sz="1600" dirty="0" err="1"/>
                        <a:t>poderán</a:t>
                      </a:r>
                      <a:r>
                        <a:rPr lang="es-ES" sz="1600" dirty="0"/>
                        <a:t> cursarse polo </a:t>
                      </a:r>
                      <a:r>
                        <a:rPr lang="es-ES" sz="1600" dirty="0" err="1"/>
                        <a:t>réxime</a:t>
                      </a:r>
                      <a:r>
                        <a:rPr lang="es-ES" sz="1600" dirty="0"/>
                        <a:t> ordinario  en 4 anos (consecutivos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non)</a:t>
                      </a:r>
                    </a:p>
                    <a:p>
                      <a:r>
                        <a:rPr lang="es-ES" sz="1600" dirty="0" err="1"/>
                        <a:t>Poderá</a:t>
                      </a:r>
                      <a:r>
                        <a:rPr lang="es-ES" sz="1600" dirty="0"/>
                        <a:t> flexibilizarse en 3 cursos en determinadas condición: deportista alto nivel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alto </a:t>
                      </a:r>
                      <a:r>
                        <a:rPr lang="es-ES" sz="1600" dirty="0" err="1"/>
                        <a:t>rendimento</a:t>
                      </a:r>
                      <a:r>
                        <a:rPr lang="es-ES" sz="1600" dirty="0"/>
                        <a:t>, simultaneade con </a:t>
                      </a:r>
                      <a:r>
                        <a:rPr lang="es-ES" sz="1600" dirty="0" err="1"/>
                        <a:t>estudos</a:t>
                      </a:r>
                      <a:r>
                        <a:rPr lang="es-ES" sz="1600" dirty="0"/>
                        <a:t> de Música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Danza, NEAE, otras…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10566"/>
                  </a:ext>
                </a:extLst>
              </a:tr>
              <a:tr h="855724">
                <a:tc>
                  <a:txBody>
                    <a:bodyPr/>
                    <a:lstStyle/>
                    <a:p>
                      <a:r>
                        <a:rPr lang="es-ES" sz="1600" dirty="0"/>
                        <a:t>RÉXIMES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ORDINARIO</a:t>
                      </a:r>
                    </a:p>
                    <a:p>
                      <a:r>
                        <a:rPr lang="es-ES" sz="1600" dirty="0"/>
                        <a:t>ADULTOS (Presencial, Semipresencial </a:t>
                      </a:r>
                      <a:r>
                        <a:rPr lang="es-ES" sz="1600" dirty="0" err="1"/>
                        <a:t>ou</a:t>
                      </a:r>
                      <a:r>
                        <a:rPr lang="es-ES" sz="1600" dirty="0"/>
                        <a:t> Distancia)</a:t>
                      </a:r>
                    </a:p>
                    <a:p>
                      <a:r>
                        <a:rPr lang="es-ES" sz="1600" dirty="0"/>
                        <a:t>Proba libre (</a:t>
                      </a:r>
                      <a:r>
                        <a:rPr lang="es-ES" sz="1600" dirty="0" err="1"/>
                        <a:t>maiores</a:t>
                      </a:r>
                      <a:r>
                        <a:rPr lang="es-ES" sz="1600" dirty="0"/>
                        <a:t> de 20 anos de </a:t>
                      </a:r>
                      <a:r>
                        <a:rPr lang="es-ES" sz="1600" dirty="0" err="1"/>
                        <a:t>idade</a:t>
                      </a:r>
                      <a:r>
                        <a:rPr lang="es-E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31113"/>
                  </a:ext>
                </a:extLst>
              </a:tr>
              <a:tr h="855724">
                <a:tc>
                  <a:txBody>
                    <a:bodyPr/>
                    <a:lstStyle/>
                    <a:p>
                      <a:r>
                        <a:rPr lang="es-ES" sz="1600" dirty="0"/>
                        <a:t>TIPO DE MATERIAS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Materias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comúns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materias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 específicas da modalidade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elixida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obrigatorias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 e de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opción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, e </a:t>
                      </a:r>
                      <a:r>
                        <a:rPr lang="pt-BR" sz="1600" dirty="0" err="1">
                          <a:effectLst/>
                          <a:latin typeface="Arial" panose="020B0604020202020204" pitchFamily="34" charset="0"/>
                        </a:rPr>
                        <a:t>materias</a:t>
                      </a:r>
                      <a:r>
                        <a:rPr lang="pt-BR" sz="1600" dirty="0">
                          <a:effectLst/>
                          <a:latin typeface="Arial" panose="020B0604020202020204" pitchFamily="34" charset="0"/>
                        </a:rPr>
                        <a:t> optativas.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919336"/>
                  </a:ext>
                </a:extLst>
              </a:tr>
              <a:tr h="1061127">
                <a:tc>
                  <a:txBody>
                    <a:bodyPr/>
                    <a:lstStyle/>
                    <a:p>
                      <a:r>
                        <a:rPr lang="es-ES" sz="1600" dirty="0"/>
                        <a:t>SAÍDAS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Graos universitarios</a:t>
                      </a:r>
                    </a:p>
                    <a:p>
                      <a:r>
                        <a:rPr lang="es-ES" sz="1600" dirty="0"/>
                        <a:t>Ciclos Superiores</a:t>
                      </a:r>
                    </a:p>
                    <a:p>
                      <a:r>
                        <a:rPr lang="es-ES" sz="1600" dirty="0" err="1"/>
                        <a:t>Estudos</a:t>
                      </a:r>
                      <a:r>
                        <a:rPr lang="es-ES" sz="1600" dirty="0"/>
                        <a:t> superiores de </a:t>
                      </a:r>
                      <a:r>
                        <a:rPr lang="es-ES" sz="1600" dirty="0" err="1"/>
                        <a:t>Ensinanzas</a:t>
                      </a:r>
                      <a:r>
                        <a:rPr lang="es-ES" sz="1600" dirty="0"/>
                        <a:t> de </a:t>
                      </a:r>
                      <a:r>
                        <a:rPr lang="es-ES" sz="1600" dirty="0" err="1"/>
                        <a:t>Réxime</a:t>
                      </a:r>
                      <a:r>
                        <a:rPr lang="es-ES" sz="1600" dirty="0"/>
                        <a:t> Especial e </a:t>
                      </a:r>
                      <a:r>
                        <a:rPr lang="es-ES" sz="1600" dirty="0" err="1"/>
                        <a:t>Ensinanzas</a:t>
                      </a:r>
                      <a:r>
                        <a:rPr lang="es-ES" sz="1600" dirty="0"/>
                        <a:t> Deportivas</a:t>
                      </a:r>
                    </a:p>
                    <a:p>
                      <a:r>
                        <a:rPr lang="es-ES" sz="1600" dirty="0" err="1"/>
                        <a:t>Outros</a:t>
                      </a:r>
                      <a:r>
                        <a:rPr lang="es-ES" sz="1600" dirty="0"/>
                        <a:t>: </a:t>
                      </a:r>
                      <a:r>
                        <a:rPr lang="es-ES" sz="1600" dirty="0" err="1"/>
                        <a:t>Forzas</a:t>
                      </a:r>
                      <a:r>
                        <a:rPr lang="es-ES" sz="1600" dirty="0"/>
                        <a:t> e </a:t>
                      </a:r>
                      <a:r>
                        <a:rPr lang="es-ES" sz="1600" dirty="0" err="1"/>
                        <a:t>corpos</a:t>
                      </a:r>
                      <a:r>
                        <a:rPr lang="es-ES" sz="1600" dirty="0"/>
                        <a:t> da </a:t>
                      </a:r>
                      <a:r>
                        <a:rPr lang="es-ES" sz="1600" dirty="0" err="1"/>
                        <a:t>seguridade</a:t>
                      </a:r>
                      <a:r>
                        <a:rPr lang="es-ES" sz="1600" dirty="0"/>
                        <a:t>, </a:t>
                      </a:r>
                      <a:r>
                        <a:rPr lang="es-ES" sz="1600" dirty="0" err="1"/>
                        <a:t>Oposicións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0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05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>
            <a:extLst>
              <a:ext uri="{FF2B5EF4-FFF2-40B4-BE49-F238E27FC236}">
                <a16:creationId xmlns:a16="http://schemas.microsoft.com/office/drawing/2014/main" id="{0FE96B15-FAB4-483B-96FD-0C9292736D0E}"/>
              </a:ext>
            </a:extLst>
          </p:cNvPr>
          <p:cNvSpPr/>
          <p:nvPr/>
        </p:nvSpPr>
        <p:spPr>
          <a:xfrm>
            <a:off x="1602298" y="2256639"/>
            <a:ext cx="2533474" cy="1652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CIENCIA E</a:t>
            </a:r>
          </a:p>
          <a:p>
            <a:pPr algn="ctr"/>
            <a:r>
              <a:rPr lang="es-ES" dirty="0"/>
              <a:t>TECNOLOXÍA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BE9CEED-EF46-4968-9092-218F5515E5EA}"/>
              </a:ext>
            </a:extLst>
          </p:cNvPr>
          <p:cNvSpPr/>
          <p:nvPr/>
        </p:nvSpPr>
        <p:spPr>
          <a:xfrm>
            <a:off x="4462944" y="2164360"/>
            <a:ext cx="2457974" cy="1652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HUMANIDADES E </a:t>
            </a:r>
          </a:p>
          <a:p>
            <a:pPr algn="ctr"/>
            <a:r>
              <a:rPr lang="es-ES" dirty="0"/>
              <a:t>CIENCIAS SOCIAIS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207CDB9-4A7D-469D-86D0-9FFDB4A3F037}"/>
              </a:ext>
            </a:extLst>
          </p:cNvPr>
          <p:cNvSpPr/>
          <p:nvPr/>
        </p:nvSpPr>
        <p:spPr>
          <a:xfrm>
            <a:off x="7541703" y="2164360"/>
            <a:ext cx="2130803" cy="1551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XERAL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B65CCB47-0758-43E7-8120-CA0D84305593}"/>
              </a:ext>
            </a:extLst>
          </p:cNvPr>
          <p:cNvSpPr/>
          <p:nvPr/>
        </p:nvSpPr>
        <p:spPr>
          <a:xfrm>
            <a:off x="4739780" y="4295163"/>
            <a:ext cx="2181138" cy="1551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ARTES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1DE0339-F129-4797-82B8-DFE38528D985}"/>
              </a:ext>
            </a:extLst>
          </p:cNvPr>
          <p:cNvSpPr/>
          <p:nvPr/>
        </p:nvSpPr>
        <p:spPr>
          <a:xfrm>
            <a:off x="1794617" y="615297"/>
            <a:ext cx="769976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IMODALIDADES DE BACHARELATO LOMLOE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901EF4-B3B4-438B-8090-BFD179D108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5160" y="593641"/>
            <a:ext cx="8572320" cy="566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0911320-475C-46D9-A819-122F62916AFD}"/>
              </a:ext>
            </a:extLst>
          </p:cNvPr>
          <p:cNvSpPr txBox="1"/>
          <p:nvPr/>
        </p:nvSpPr>
        <p:spPr>
          <a:xfrm>
            <a:off x="1803633" y="337943"/>
            <a:ext cx="73382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dirty="0"/>
              <a:t>O IES A </a:t>
            </a:r>
            <a:r>
              <a:rPr lang="pt-BR" dirty="0" err="1"/>
              <a:t>Xunqueira</a:t>
            </a:r>
            <a:r>
              <a:rPr lang="pt-BR" dirty="0"/>
              <a:t> II (Pontevedra), o </a:t>
            </a:r>
            <a:r>
              <a:rPr lang="es-ES" dirty="0"/>
              <a:t>IES María </a:t>
            </a:r>
            <a:r>
              <a:rPr lang="es-ES" dirty="0" err="1"/>
              <a:t>Soliño</a:t>
            </a:r>
            <a:r>
              <a:rPr lang="es-ES" dirty="0"/>
              <a:t> (Cangas) o CPR Santiago Apóstol</a:t>
            </a:r>
            <a:r>
              <a:rPr lang="pt-BR" dirty="0"/>
              <a:t> (</a:t>
            </a:r>
            <a:r>
              <a:rPr lang="pt-BR" dirty="0" err="1"/>
              <a:t>Soutomaior</a:t>
            </a:r>
            <a:r>
              <a:rPr lang="pt-BR" dirty="0"/>
              <a:t>) e outros centros de  Galicia </a:t>
            </a:r>
            <a:r>
              <a:rPr lang="pt-BR" dirty="0" err="1"/>
              <a:t>son</a:t>
            </a:r>
            <a:r>
              <a:rPr lang="pt-BR" dirty="0"/>
              <a:t> centros de bacharelato de </a:t>
            </a:r>
            <a:r>
              <a:rPr lang="pt-BR" dirty="0" err="1"/>
              <a:t>excelencia</a:t>
            </a:r>
            <a:r>
              <a:rPr lang="pt-BR" dirty="0"/>
              <a:t> em </a:t>
            </a:r>
            <a:r>
              <a:rPr lang="pt-BR" dirty="0" err="1"/>
              <a:t>Ciencias</a:t>
            </a:r>
            <a:r>
              <a:rPr lang="pt-BR" dirty="0"/>
              <a:t> e </a:t>
            </a:r>
            <a:r>
              <a:rPr lang="pt-BR" dirty="0" err="1"/>
              <a:t>Tecnoloxía</a:t>
            </a:r>
            <a:r>
              <a:rPr lang="pt-BR" dirty="0"/>
              <a:t> (</a:t>
            </a:r>
            <a:r>
              <a:rPr lang="pt-BR" dirty="0" err="1"/>
              <a:t>STEMbach</a:t>
            </a:r>
            <a:r>
              <a:rPr lang="pt-BR" dirty="0"/>
              <a:t>). O </a:t>
            </a:r>
            <a:r>
              <a:rPr lang="pt-BR" dirty="0" err="1"/>
              <a:t>obxectivo</a:t>
            </a:r>
            <a:r>
              <a:rPr lang="pt-BR" dirty="0"/>
              <a:t> deste bacharelato impulsado </a:t>
            </a:r>
            <a:r>
              <a:rPr lang="pt-BR" dirty="0" err="1"/>
              <a:t>pola</a:t>
            </a:r>
            <a:r>
              <a:rPr lang="pt-BR" dirty="0"/>
              <a:t> </a:t>
            </a:r>
            <a:r>
              <a:rPr lang="pt-BR" dirty="0" err="1"/>
              <a:t>Xunta</a:t>
            </a:r>
            <a:r>
              <a:rPr lang="pt-BR" dirty="0"/>
              <a:t> de Galicia ao amparo da </a:t>
            </a:r>
            <a:r>
              <a:rPr lang="pt-BR" dirty="0" err="1"/>
              <a:t>Estratexia</a:t>
            </a:r>
            <a:r>
              <a:rPr lang="pt-BR" dirty="0"/>
              <a:t> Galega de </a:t>
            </a:r>
            <a:r>
              <a:rPr lang="pt-BR" dirty="0" err="1"/>
              <a:t>Educación</a:t>
            </a:r>
            <a:r>
              <a:rPr lang="pt-BR" dirty="0"/>
              <a:t> </a:t>
            </a:r>
            <a:r>
              <a:rPr lang="pt-BR" dirty="0" err="1"/>
              <a:t>Dixital</a:t>
            </a:r>
            <a:r>
              <a:rPr lang="pt-BR" dirty="0"/>
              <a:t> é espertar no </a:t>
            </a:r>
            <a:r>
              <a:rPr lang="pt-BR" dirty="0" err="1"/>
              <a:t>alumnado</a:t>
            </a:r>
            <a:r>
              <a:rPr lang="pt-BR" dirty="0"/>
              <a:t> deste </a:t>
            </a:r>
            <a:r>
              <a:rPr lang="pt-BR" dirty="0" err="1"/>
              <a:t>nivel</a:t>
            </a:r>
            <a:r>
              <a:rPr lang="pt-BR" dirty="0"/>
              <a:t> educativo o </a:t>
            </a:r>
            <a:r>
              <a:rPr lang="pt-BR" dirty="0" err="1"/>
              <a:t>interese</a:t>
            </a:r>
            <a:r>
              <a:rPr lang="pt-BR" dirty="0"/>
              <a:t> </a:t>
            </a:r>
            <a:r>
              <a:rPr lang="pt-BR" dirty="0" err="1"/>
              <a:t>pola</a:t>
            </a:r>
            <a:r>
              <a:rPr lang="pt-BR" dirty="0"/>
              <a:t> </a:t>
            </a:r>
            <a:r>
              <a:rPr lang="pt-BR" dirty="0" err="1"/>
              <a:t>investigación</a:t>
            </a:r>
            <a:r>
              <a:rPr lang="pt-BR" dirty="0"/>
              <a:t>. </a:t>
            </a:r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pt-BR" dirty="0"/>
          </a:p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dirty="0"/>
              <a:t>Grupos de estudantes de diferentes institutos </a:t>
            </a:r>
            <a:r>
              <a:rPr lang="pt-BR" dirty="0" err="1"/>
              <a:t>levan</a:t>
            </a:r>
            <a:r>
              <a:rPr lang="pt-BR" dirty="0"/>
              <a:t> a cabo, ao longo de </a:t>
            </a:r>
            <a:r>
              <a:rPr lang="pt-BR" dirty="0" err="1"/>
              <a:t>dous</a:t>
            </a:r>
            <a:r>
              <a:rPr lang="pt-BR" dirty="0"/>
              <a:t> cursos, unha serie de </a:t>
            </a:r>
            <a:r>
              <a:rPr lang="pt-BR" dirty="0" err="1"/>
              <a:t>investigacións</a:t>
            </a:r>
            <a:r>
              <a:rPr lang="pt-BR" dirty="0"/>
              <a:t> baixo a </a:t>
            </a:r>
            <a:r>
              <a:rPr lang="pt-BR" dirty="0" err="1"/>
              <a:t>titoría</a:t>
            </a:r>
            <a:r>
              <a:rPr lang="pt-BR" dirty="0"/>
              <a:t> de </a:t>
            </a:r>
            <a:r>
              <a:rPr lang="pt-BR" dirty="0" err="1"/>
              <a:t>profesorado</a:t>
            </a:r>
            <a:r>
              <a:rPr lang="pt-BR" dirty="0"/>
              <a:t> do seu centro e de docentes </a:t>
            </a:r>
            <a:r>
              <a:rPr lang="pt-BR" dirty="0" err="1"/>
              <a:t>universitarios</a:t>
            </a:r>
            <a:r>
              <a:rPr lang="pt-BR" dirty="0"/>
              <a:t>. Por exemplo </a:t>
            </a:r>
            <a:r>
              <a:rPr lang="es-ES" b="0" i="0" dirty="0">
                <a:solidFill>
                  <a:srgbClr val="000000"/>
                </a:solidFill>
                <a:effectLst/>
                <a:latin typeface="Red Hat Display"/>
              </a:rPr>
              <a:t>tres alumnas del IES A Xunqueira II </a:t>
            </a:r>
            <a:r>
              <a:rPr lang="pt-BR" dirty="0"/>
              <a:t>da rama de </a:t>
            </a:r>
            <a:r>
              <a:rPr lang="pt-BR" dirty="0" err="1"/>
              <a:t>ciencias</a:t>
            </a:r>
            <a:r>
              <a:rPr lang="pt-BR" dirty="0"/>
              <a:t> </a:t>
            </a:r>
            <a:r>
              <a:rPr lang="pt-BR" dirty="0" err="1"/>
              <a:t>finalizaron</a:t>
            </a:r>
            <a:r>
              <a:rPr lang="pt-BR" dirty="0"/>
              <a:t> unha </a:t>
            </a:r>
            <a:r>
              <a:rPr lang="pt-BR" dirty="0" err="1"/>
              <a:t>investigación</a:t>
            </a:r>
            <a:r>
              <a:rPr lang="pt-BR" dirty="0"/>
              <a:t>  sobre a </a:t>
            </a:r>
            <a:r>
              <a:rPr lang="pt-BR" dirty="0" err="1"/>
              <a:t>actividade</a:t>
            </a:r>
            <a:r>
              <a:rPr lang="pt-BR" dirty="0"/>
              <a:t> física e de saúde na </a:t>
            </a:r>
            <a:r>
              <a:rPr lang="pt-BR" dirty="0" err="1"/>
              <a:t>infancia</a:t>
            </a:r>
            <a:r>
              <a:rPr lang="pt-BR" dirty="0"/>
              <a:t> e mocidade e </a:t>
            </a:r>
            <a:r>
              <a:rPr lang="pt-BR" dirty="0" err="1"/>
              <a:t>defenderon</a:t>
            </a:r>
            <a:r>
              <a:rPr lang="pt-BR" dirty="0"/>
              <a:t> seu </a:t>
            </a:r>
            <a:r>
              <a:rPr lang="pt-BR" dirty="0" err="1"/>
              <a:t>traballo</a:t>
            </a:r>
            <a:r>
              <a:rPr lang="pt-BR" dirty="0"/>
              <a:t> na </a:t>
            </a:r>
            <a:r>
              <a:rPr lang="pt-BR" dirty="0" err="1"/>
              <a:t>facultade</a:t>
            </a:r>
            <a:r>
              <a:rPr lang="pt-BR" dirty="0"/>
              <a:t> de </a:t>
            </a:r>
            <a:r>
              <a:rPr lang="pt-BR" dirty="0" err="1"/>
              <a:t>Ciencias</a:t>
            </a:r>
            <a:r>
              <a:rPr lang="pt-BR" dirty="0"/>
              <a:t> de </a:t>
            </a:r>
            <a:r>
              <a:rPr lang="pt-BR" dirty="0" err="1"/>
              <a:t>Educación</a:t>
            </a:r>
            <a:r>
              <a:rPr lang="pt-BR" dirty="0"/>
              <a:t> e do Deporte . O </a:t>
            </a:r>
            <a:r>
              <a:rPr lang="pt-BR" dirty="0" err="1"/>
              <a:t>alumnado</a:t>
            </a:r>
            <a:r>
              <a:rPr lang="pt-BR" dirty="0"/>
              <a:t> cursa unha </a:t>
            </a:r>
            <a:r>
              <a:rPr lang="pt-BR" dirty="0" err="1"/>
              <a:t>materia</a:t>
            </a:r>
            <a:r>
              <a:rPr lang="pt-BR" dirty="0"/>
              <a:t> extracurricular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proxecto</a:t>
            </a:r>
            <a:r>
              <a:rPr lang="pt-BR" dirty="0"/>
              <a:t> de </a:t>
            </a:r>
            <a:r>
              <a:rPr lang="pt-BR" dirty="0" err="1"/>
              <a:t>investigación</a:t>
            </a:r>
            <a:r>
              <a:rPr lang="pt-BR" dirty="0"/>
              <a:t> e </a:t>
            </a:r>
            <a:r>
              <a:rPr lang="pt-BR" dirty="0" err="1"/>
              <a:t>actividades</a:t>
            </a:r>
            <a:r>
              <a:rPr lang="pt-BR" dirty="0"/>
              <a:t> </a:t>
            </a:r>
            <a:r>
              <a:rPr lang="pt-BR" dirty="0" err="1"/>
              <a:t>complamentarias</a:t>
            </a:r>
            <a:r>
              <a:rPr lang="pt-BR" dirty="0"/>
              <a:t> </a:t>
            </a:r>
            <a:r>
              <a:rPr lang="pt-BR" dirty="0">
                <a:hlinkClick r:id="rId2"/>
              </a:rPr>
              <a:t>https://www.uvigo.gal/es/ven-uvigo/centros-secundaria/steam/stembach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90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3F522-A135-4DB7-AFFC-779D11AC35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b="1" dirty="0"/>
              <a:t>OFERTA DE BACHARELATO DE ARTES </a:t>
            </a:r>
            <a:br>
              <a:rPr lang="es-ES" b="1" dirty="0"/>
            </a:br>
            <a:r>
              <a:rPr lang="es-ES" b="1" dirty="0"/>
              <a:t>(centros públicos)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2F76B8-6005-4CB8-83E3-7790CB0CC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i="0" dirty="0">
                <a:solidFill>
                  <a:srgbClr val="444444"/>
                </a:solidFill>
                <a:effectLst/>
                <a:latin typeface="Poppins" panose="020B0502040204020203" pitchFamily="2" charset="0"/>
              </a:rPr>
              <a:t> </a:t>
            </a:r>
            <a:r>
              <a:rPr lang="pt-BR" sz="4000" b="1" i="0" dirty="0">
                <a:solidFill>
                  <a:srgbClr val="444444"/>
                </a:solidFill>
                <a:effectLst/>
                <a:latin typeface="Poppins" panose="020B0502040204020203" pitchFamily="2" charset="0"/>
              </a:rPr>
              <a:t>IES A </a:t>
            </a:r>
            <a:r>
              <a:rPr lang="pt-BR" sz="4000" b="1" i="0" dirty="0" err="1">
                <a:solidFill>
                  <a:srgbClr val="444444"/>
                </a:solidFill>
                <a:effectLst/>
                <a:latin typeface="Poppins" panose="020B0502040204020203" pitchFamily="2" charset="0"/>
              </a:rPr>
              <a:t>Xunqueira</a:t>
            </a:r>
            <a:r>
              <a:rPr lang="pt-BR" sz="4000" b="1" i="0" dirty="0">
                <a:solidFill>
                  <a:srgbClr val="444444"/>
                </a:solidFill>
                <a:effectLst/>
                <a:latin typeface="Poppins" panose="020B0502040204020203" pitchFamily="2" charset="0"/>
              </a:rPr>
              <a:t> I (Pontevedra)</a:t>
            </a:r>
          </a:p>
          <a:p>
            <a:r>
              <a:rPr lang="pt-BR" sz="4000" b="1" i="0" dirty="0">
                <a:solidFill>
                  <a:srgbClr val="444444"/>
                </a:solidFill>
                <a:effectLst/>
                <a:latin typeface="Poppins" panose="020B0502040204020203" pitchFamily="2" charset="0"/>
              </a:rPr>
              <a:t>IES FREI MARTÍN SARMIENTO (Politécnico) Pontevedra</a:t>
            </a:r>
          </a:p>
          <a:p>
            <a:r>
              <a:rPr lang="pt-BR" sz="4000" b="1" i="0" dirty="0">
                <a:solidFill>
                  <a:srgbClr val="444444"/>
                </a:solidFill>
                <a:effectLst/>
                <a:latin typeface="Poppins" panose="020B0502040204020203" pitchFamily="2" charset="0"/>
              </a:rPr>
              <a:t>IES PEDRO FLORIANI (</a:t>
            </a:r>
            <a:r>
              <a:rPr lang="pt-BR" sz="4000" b="1" i="0" dirty="0" err="1">
                <a:solidFill>
                  <a:srgbClr val="444444"/>
                </a:solidFill>
                <a:effectLst/>
                <a:latin typeface="Poppins" panose="020B0502040204020203" pitchFamily="2" charset="0"/>
              </a:rPr>
              <a:t>Redondela</a:t>
            </a:r>
            <a:r>
              <a:rPr lang="pt-BR" sz="4000" b="1" i="0" dirty="0">
                <a:solidFill>
                  <a:srgbClr val="444444"/>
                </a:solidFill>
                <a:effectLst/>
                <a:latin typeface="Poppins" panose="020B0502040204020203" pitchFamily="2" charset="0"/>
              </a:rPr>
              <a:t>)</a:t>
            </a:r>
          </a:p>
          <a:p>
            <a:r>
              <a:rPr lang="pt-BR" sz="4000" b="1" i="0" dirty="0">
                <a:solidFill>
                  <a:srgbClr val="444444"/>
                </a:solidFill>
                <a:effectLst/>
                <a:latin typeface="Poppins" panose="020B0502040204020203" pitchFamily="2" charset="0"/>
              </a:rPr>
              <a:t>IES MARÍA SOLIÑO (Cangas)</a:t>
            </a:r>
          </a:p>
          <a:p>
            <a:endParaRPr lang="pt-BR" b="1" i="0" dirty="0">
              <a:solidFill>
                <a:srgbClr val="444444"/>
              </a:solidFill>
              <a:effectLst/>
              <a:latin typeface="Poppins" panose="020B0502040204020203" pitchFamily="2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066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º Bachillerato – Orientación – IES Celia Viñas">
            <a:extLst>
              <a:ext uri="{FF2B5EF4-FFF2-40B4-BE49-F238E27FC236}">
                <a16:creationId xmlns:a16="http://schemas.microsoft.com/office/drawing/2014/main" id="{15B2B31C-D730-4C7D-92DF-AC8BAF5D0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25" y="1268666"/>
            <a:ext cx="5964571" cy="431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94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9905BEBD-56B9-45D0-ADD1-1923F50A5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095648"/>
              </p:ext>
            </p:extLst>
          </p:nvPr>
        </p:nvGraphicFramePr>
        <p:xfrm>
          <a:off x="612396" y="719666"/>
          <a:ext cx="10796632" cy="42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264">
                  <a:extLst>
                    <a:ext uri="{9D8B030D-6E8A-4147-A177-3AD203B41FA5}">
                      <a16:colId xmlns:a16="http://schemas.microsoft.com/office/drawing/2014/main" val="1638315562"/>
                    </a:ext>
                  </a:extLst>
                </a:gridCol>
                <a:gridCol w="2289871">
                  <a:extLst>
                    <a:ext uri="{9D8B030D-6E8A-4147-A177-3AD203B41FA5}">
                      <a16:colId xmlns:a16="http://schemas.microsoft.com/office/drawing/2014/main" val="4155917642"/>
                    </a:ext>
                  </a:extLst>
                </a:gridCol>
                <a:gridCol w="2565809">
                  <a:extLst>
                    <a:ext uri="{9D8B030D-6E8A-4147-A177-3AD203B41FA5}">
                      <a16:colId xmlns:a16="http://schemas.microsoft.com/office/drawing/2014/main" val="4074777381"/>
                    </a:ext>
                  </a:extLst>
                </a:gridCol>
                <a:gridCol w="2214722">
                  <a:extLst>
                    <a:ext uri="{9D8B030D-6E8A-4147-A177-3AD203B41FA5}">
                      <a16:colId xmlns:a16="http://schemas.microsoft.com/office/drawing/2014/main" val="3335209646"/>
                    </a:ext>
                  </a:extLst>
                </a:gridCol>
                <a:gridCol w="1702966">
                  <a:extLst>
                    <a:ext uri="{9D8B030D-6E8A-4147-A177-3AD203B41FA5}">
                      <a16:colId xmlns:a16="http://schemas.microsoft.com/office/drawing/2014/main" val="3784669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CIENCIA E TECNOLOXÍA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HUMANIDADES E CCAS SOCIAIS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XERAL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ARTES</a:t>
                      </a:r>
                    </a:p>
                    <a:p>
                      <a:pPr algn="ctr"/>
                      <a:r>
                        <a:rPr lang="es-ES" sz="1400" dirty="0"/>
                        <a:t>MÚSICA E ARTES ESCÉNICAS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ARTES PLÁSTICAS-IMAXE E DESEÑO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544574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highlight>
                            <a:srgbClr val="FFFF00"/>
                          </a:highlight>
                        </a:rPr>
                        <a:t>MATERIAS COMÚNS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47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Castelá</a:t>
                      </a:r>
                      <a:r>
                        <a:rPr lang="es-ES" sz="1400" dirty="0"/>
                        <a:t> e </a:t>
                      </a:r>
                      <a:r>
                        <a:rPr lang="es-ES" sz="1400" dirty="0" err="1"/>
                        <a:t>Lª</a:t>
                      </a:r>
                      <a:r>
                        <a:rPr lang="es-ES" sz="1400" dirty="0"/>
                        <a:t> I 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Castelá</a:t>
                      </a:r>
                      <a:r>
                        <a:rPr lang="es-ES" sz="1400" dirty="0"/>
                        <a:t> e </a:t>
                      </a:r>
                      <a:r>
                        <a:rPr lang="es-ES" sz="1400" dirty="0" err="1"/>
                        <a:t>Lª</a:t>
                      </a:r>
                      <a:r>
                        <a:rPr lang="es-ES" sz="1400" dirty="0"/>
                        <a:t> I</a:t>
                      </a:r>
                    </a:p>
                    <a:p>
                      <a:pPr algn="ctr"/>
                      <a:r>
                        <a:rPr lang="es-ES" sz="1400" dirty="0"/>
                        <a:t>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Castelá</a:t>
                      </a:r>
                      <a:r>
                        <a:rPr lang="es-ES" sz="1400" dirty="0"/>
                        <a:t> e </a:t>
                      </a:r>
                      <a:r>
                        <a:rPr lang="es-ES" sz="1400" dirty="0" err="1"/>
                        <a:t>Lª</a:t>
                      </a:r>
                      <a:r>
                        <a:rPr lang="es-ES" sz="1400" dirty="0"/>
                        <a:t> I</a:t>
                      </a:r>
                    </a:p>
                    <a:p>
                      <a:pPr algn="ctr"/>
                      <a:r>
                        <a:rPr lang="es-ES" sz="1400" dirty="0"/>
                        <a:t>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Castelá</a:t>
                      </a:r>
                      <a:r>
                        <a:rPr lang="es-ES" sz="1400" dirty="0"/>
                        <a:t> e </a:t>
                      </a:r>
                      <a:r>
                        <a:rPr lang="es-ES" sz="1400" dirty="0" err="1"/>
                        <a:t>Lª</a:t>
                      </a:r>
                      <a:r>
                        <a:rPr lang="es-ES" sz="1400" dirty="0"/>
                        <a:t> I</a:t>
                      </a:r>
                    </a:p>
                    <a:p>
                      <a:pPr algn="ctr"/>
                      <a:r>
                        <a:rPr lang="es-ES" sz="1400" dirty="0"/>
                        <a:t>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Castelá</a:t>
                      </a:r>
                      <a:r>
                        <a:rPr lang="es-ES" sz="1400" dirty="0"/>
                        <a:t> e </a:t>
                      </a:r>
                      <a:r>
                        <a:rPr lang="es-ES" sz="1400" dirty="0" err="1"/>
                        <a:t>Lª</a:t>
                      </a:r>
                      <a:r>
                        <a:rPr lang="es-ES" sz="1400" dirty="0"/>
                        <a:t> I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78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Galega e </a:t>
                      </a:r>
                      <a:r>
                        <a:rPr lang="es-ES" sz="1400" dirty="0" err="1"/>
                        <a:t>Lª</a:t>
                      </a:r>
                      <a:r>
                        <a:rPr lang="es-ES" sz="1400" dirty="0"/>
                        <a:t> I</a:t>
                      </a:r>
                    </a:p>
                    <a:p>
                      <a:pPr algn="ctr"/>
                      <a:r>
                        <a:rPr lang="es-ES" sz="1400" dirty="0"/>
                        <a:t>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Galega e </a:t>
                      </a:r>
                      <a:r>
                        <a:rPr lang="es-ES" sz="1400" dirty="0" err="1"/>
                        <a:t>Lª</a:t>
                      </a:r>
                      <a:r>
                        <a:rPr lang="es-ES" sz="1400" dirty="0"/>
                        <a:t> I</a:t>
                      </a:r>
                    </a:p>
                    <a:p>
                      <a:pPr algn="ctr"/>
                      <a:r>
                        <a:rPr lang="es-ES" sz="1400" dirty="0"/>
                        <a:t>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Galega e </a:t>
                      </a:r>
                      <a:r>
                        <a:rPr lang="es-ES" sz="1400" dirty="0" err="1"/>
                        <a:t>Lª</a:t>
                      </a:r>
                      <a:r>
                        <a:rPr lang="es-ES" sz="1400" dirty="0"/>
                        <a:t> I</a:t>
                      </a:r>
                    </a:p>
                    <a:p>
                      <a:pPr algn="ctr"/>
                      <a:r>
                        <a:rPr lang="es-ES" sz="1400" dirty="0"/>
                        <a:t>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Galega e </a:t>
                      </a:r>
                      <a:r>
                        <a:rPr lang="es-ES" sz="1400" dirty="0" err="1"/>
                        <a:t>Lª</a:t>
                      </a:r>
                      <a:r>
                        <a:rPr lang="es-ES" sz="1400" dirty="0"/>
                        <a:t> I</a:t>
                      </a:r>
                    </a:p>
                    <a:p>
                      <a:pPr algn="ctr"/>
                      <a:r>
                        <a:rPr lang="es-ES" sz="1400" dirty="0"/>
                        <a:t>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Galega e </a:t>
                      </a:r>
                      <a:r>
                        <a:rPr lang="es-ES" sz="1400" dirty="0" err="1"/>
                        <a:t>Lª</a:t>
                      </a:r>
                      <a:r>
                        <a:rPr lang="es-ES" sz="1400" dirty="0"/>
                        <a:t> I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79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1ª </a:t>
                      </a:r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Estranxeira</a:t>
                      </a:r>
                      <a:r>
                        <a:rPr lang="es-ES" sz="1400" dirty="0"/>
                        <a:t> I 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1ª </a:t>
                      </a:r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Estranxeira</a:t>
                      </a:r>
                      <a:r>
                        <a:rPr lang="es-ES" sz="1400" dirty="0"/>
                        <a:t> I</a:t>
                      </a:r>
                    </a:p>
                    <a:p>
                      <a:pPr algn="ctr"/>
                      <a:r>
                        <a:rPr lang="es-ES" sz="1400" dirty="0"/>
                        <a:t>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1ª </a:t>
                      </a:r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Estranxeira</a:t>
                      </a:r>
                      <a:endParaRPr lang="es-ES" sz="1400" dirty="0"/>
                    </a:p>
                    <a:p>
                      <a:pPr algn="ctr"/>
                      <a:r>
                        <a:rPr lang="es-ES" sz="1400" dirty="0"/>
                        <a:t>(3h.)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1ª </a:t>
                      </a:r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Estranxeira</a:t>
                      </a:r>
                      <a:r>
                        <a:rPr lang="es-ES" sz="1400" dirty="0"/>
                        <a:t> I 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1ª  </a:t>
                      </a:r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Estranxeira</a:t>
                      </a:r>
                      <a:r>
                        <a:rPr lang="es-ES" sz="1400" dirty="0"/>
                        <a:t> I </a:t>
                      </a:r>
                    </a:p>
                    <a:p>
                      <a:pPr algn="ctr"/>
                      <a:r>
                        <a:rPr lang="es-ES" sz="1400" dirty="0"/>
                        <a:t>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83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Filosofía</a:t>
                      </a:r>
                    </a:p>
                    <a:p>
                      <a:pPr algn="ctr"/>
                      <a:r>
                        <a:rPr lang="es-ES" sz="1400" dirty="0"/>
                        <a:t>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Filosofía</a:t>
                      </a:r>
                    </a:p>
                    <a:p>
                      <a:pPr algn="ctr"/>
                      <a:r>
                        <a:rPr lang="es-ES" sz="1400" dirty="0"/>
                        <a:t>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Filosofía</a:t>
                      </a:r>
                    </a:p>
                    <a:p>
                      <a:pPr algn="ctr"/>
                      <a:r>
                        <a:rPr lang="es-ES" sz="1400" dirty="0"/>
                        <a:t>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Filosofía</a:t>
                      </a:r>
                    </a:p>
                    <a:p>
                      <a:pPr algn="ctr"/>
                      <a:r>
                        <a:rPr lang="es-ES" sz="1400" dirty="0"/>
                        <a:t>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Filosofía</a:t>
                      </a:r>
                    </a:p>
                    <a:p>
                      <a:pPr algn="ctr"/>
                      <a:r>
                        <a:rPr lang="es-ES" sz="1400" dirty="0"/>
                        <a:t>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50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E. Física 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E. Física 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E.Física</a:t>
                      </a:r>
                      <a:r>
                        <a:rPr lang="es-ES" sz="1400" dirty="0"/>
                        <a:t> (3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E. Física (3 h.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E. Física (3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99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Relixión</a:t>
                      </a:r>
                      <a:r>
                        <a:rPr lang="es-ES" sz="1400" dirty="0"/>
                        <a:t>/Disposición de centro (1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Relixión</a:t>
                      </a:r>
                      <a:r>
                        <a:rPr lang="es-ES" sz="1400" dirty="0"/>
                        <a:t>/Disposición de centro (1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Relixión</a:t>
                      </a:r>
                      <a:r>
                        <a:rPr lang="es-ES" sz="1400" dirty="0"/>
                        <a:t>/Disposición de centro (1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Relixión</a:t>
                      </a:r>
                      <a:r>
                        <a:rPr lang="es-ES" sz="1400" dirty="0"/>
                        <a:t>/Disposición do centro (1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Relixión</a:t>
                      </a:r>
                      <a:r>
                        <a:rPr lang="es-ES" sz="1400" dirty="0"/>
                        <a:t>/Disposición de centro (1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173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4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280F3F9-5BE6-433C-9342-EE3A15423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96064"/>
              </p:ext>
            </p:extLst>
          </p:nvPr>
        </p:nvGraphicFramePr>
        <p:xfrm>
          <a:off x="578840" y="218114"/>
          <a:ext cx="11055992" cy="6517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867">
                  <a:extLst>
                    <a:ext uri="{9D8B030D-6E8A-4147-A177-3AD203B41FA5}">
                      <a16:colId xmlns:a16="http://schemas.microsoft.com/office/drawing/2014/main" val="2482827144"/>
                    </a:ext>
                  </a:extLst>
                </a:gridCol>
                <a:gridCol w="2344879">
                  <a:extLst>
                    <a:ext uri="{9D8B030D-6E8A-4147-A177-3AD203B41FA5}">
                      <a16:colId xmlns:a16="http://schemas.microsoft.com/office/drawing/2014/main" val="1161909878"/>
                    </a:ext>
                  </a:extLst>
                </a:gridCol>
                <a:gridCol w="2627445">
                  <a:extLst>
                    <a:ext uri="{9D8B030D-6E8A-4147-A177-3AD203B41FA5}">
                      <a16:colId xmlns:a16="http://schemas.microsoft.com/office/drawing/2014/main" val="2570590073"/>
                    </a:ext>
                  </a:extLst>
                </a:gridCol>
                <a:gridCol w="2267925">
                  <a:extLst>
                    <a:ext uri="{9D8B030D-6E8A-4147-A177-3AD203B41FA5}">
                      <a16:colId xmlns:a16="http://schemas.microsoft.com/office/drawing/2014/main" val="939302311"/>
                    </a:ext>
                  </a:extLst>
                </a:gridCol>
                <a:gridCol w="1743876">
                  <a:extLst>
                    <a:ext uri="{9D8B030D-6E8A-4147-A177-3AD203B41FA5}">
                      <a16:colId xmlns:a16="http://schemas.microsoft.com/office/drawing/2014/main" val="2341558169"/>
                    </a:ext>
                  </a:extLst>
                </a:gridCol>
              </a:tblGrid>
              <a:tr h="91080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CIENCIA E TECNOLOXÍA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HUMANIDADES E CCAS SOCIAIS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XERAL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ARTES</a:t>
                      </a:r>
                    </a:p>
                    <a:p>
                      <a:pPr algn="ctr"/>
                      <a:r>
                        <a:rPr lang="es-ES" sz="1400" dirty="0"/>
                        <a:t>MÚSICA E ARTES ESCÉNICAS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ARTES PLÁSTICAS-IMAXE E DESEÑO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169489"/>
                  </a:ext>
                </a:extLst>
              </a:tr>
              <a:tr h="461724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MATERIAS  ESPECÍFICA </a:t>
                      </a:r>
                      <a:r>
                        <a:rPr lang="es-ES" sz="1400" b="1" dirty="0">
                          <a:highlight>
                            <a:srgbClr val="FF00FF"/>
                          </a:highlight>
                        </a:rPr>
                        <a:t>DE MODALIDADE OBRIGATORIA </a:t>
                      </a:r>
                      <a:r>
                        <a:rPr lang="es-ES" sz="1400" b="1" dirty="0"/>
                        <a:t>(1 materia de 4 h.) *Mínimo 5 alumnos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930956"/>
                  </a:ext>
                </a:extLst>
              </a:tr>
              <a:tr h="730107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Matemáticas I (4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Matemáticas aplicadas </a:t>
                      </a:r>
                      <a:r>
                        <a:rPr lang="es-ES" sz="1400" dirty="0" err="1"/>
                        <a:t>ás</a:t>
                      </a:r>
                      <a:r>
                        <a:rPr lang="es-ES" sz="1400" dirty="0"/>
                        <a:t> Ciencias </a:t>
                      </a:r>
                      <a:r>
                        <a:rPr lang="es-ES" sz="1400" dirty="0" err="1"/>
                        <a:t>Sociais</a:t>
                      </a:r>
                      <a:r>
                        <a:rPr lang="es-ES" sz="1400" dirty="0"/>
                        <a:t> I /Latín I (4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Matemáticas </a:t>
                      </a:r>
                      <a:r>
                        <a:rPr lang="es-ES" sz="1400" dirty="0" err="1"/>
                        <a:t>Xerais</a:t>
                      </a:r>
                      <a:r>
                        <a:rPr lang="es-ES" sz="1400" dirty="0"/>
                        <a:t> (4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Análise</a:t>
                      </a:r>
                      <a:r>
                        <a:rPr lang="es-ES" sz="1400" dirty="0"/>
                        <a:t> musical I/Artes Escénicas ( 4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Debuxo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Artísitico</a:t>
                      </a:r>
                      <a:r>
                        <a:rPr lang="es-ES" sz="1400" dirty="0"/>
                        <a:t> I ( 4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281012"/>
                  </a:ext>
                </a:extLst>
              </a:tr>
              <a:tr h="363047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MATERIAS DE MODALIDADE </a:t>
                      </a:r>
                      <a:r>
                        <a:rPr lang="es-ES" sz="1400" b="1" dirty="0">
                          <a:highlight>
                            <a:srgbClr val="00FF00"/>
                          </a:highlight>
                        </a:rPr>
                        <a:t>DE OPCIÓN  </a:t>
                      </a:r>
                      <a:r>
                        <a:rPr lang="es-ES" sz="1400" b="1" dirty="0"/>
                        <a:t>(2 materias de 4 h.) *Mínimo 5 alumnos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570374"/>
                  </a:ext>
                </a:extLst>
              </a:tr>
              <a:tr h="91080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Bioloxía</a:t>
                      </a:r>
                      <a:r>
                        <a:rPr lang="es-ES" sz="1400" dirty="0"/>
                        <a:t>, </a:t>
                      </a:r>
                      <a:r>
                        <a:rPr lang="es-ES" sz="1400" dirty="0" err="1"/>
                        <a:t>Xeoloxía</a:t>
                      </a:r>
                      <a:r>
                        <a:rPr lang="es-ES" sz="1400" dirty="0"/>
                        <a:t> e Ciencias </a:t>
                      </a:r>
                      <a:r>
                        <a:rPr lang="es-ES" sz="1400" dirty="0" err="1"/>
                        <a:t>Ambientais</a:t>
                      </a:r>
                      <a:r>
                        <a:rPr lang="es-ES" sz="1400" dirty="0"/>
                        <a:t>  ( 4 h.)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Grego</a:t>
                      </a:r>
                      <a:r>
                        <a:rPr lang="es-ES" sz="1400" dirty="0"/>
                        <a:t> I ( 4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Economía, </a:t>
                      </a:r>
                      <a:r>
                        <a:rPr lang="es-ES" sz="1400" dirty="0" err="1"/>
                        <a:t>Emprendemento</a:t>
                      </a:r>
                      <a:r>
                        <a:rPr lang="es-ES" sz="1400" dirty="0"/>
                        <a:t> e  </a:t>
                      </a:r>
                      <a:r>
                        <a:rPr lang="es-ES" sz="1400" dirty="0" err="1"/>
                        <a:t>Actividade</a:t>
                      </a:r>
                      <a:r>
                        <a:rPr lang="es-ES" sz="1400" dirty="0"/>
                        <a:t> Empresarial ( 4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Coral e Técnica </a:t>
                      </a:r>
                      <a:r>
                        <a:rPr lang="es-ES" sz="1400" dirty="0" err="1"/>
                        <a:t>Vogal</a:t>
                      </a:r>
                      <a:r>
                        <a:rPr lang="es-ES" sz="1400" dirty="0"/>
                        <a:t> (4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Volume</a:t>
                      </a:r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120304"/>
                  </a:ext>
                </a:extLst>
              </a:tr>
              <a:tr h="730107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Tecnoloxía</a:t>
                      </a:r>
                      <a:r>
                        <a:rPr lang="es-ES" sz="1400" dirty="0"/>
                        <a:t> e </a:t>
                      </a:r>
                      <a:r>
                        <a:rPr lang="es-ES" sz="1400" dirty="0" err="1"/>
                        <a:t>Enxeñaría</a:t>
                      </a:r>
                      <a:r>
                        <a:rPr lang="es-ES" sz="1400" dirty="0"/>
                        <a:t> I (4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Economía ( 4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Materias </a:t>
                      </a:r>
                      <a:r>
                        <a:rPr lang="es-ES" sz="1400" dirty="0" err="1"/>
                        <a:t>doutras</a:t>
                      </a:r>
                      <a:r>
                        <a:rPr lang="es-ES" sz="1400" dirty="0"/>
                        <a:t> modalidades (4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Linguaxe</a:t>
                      </a:r>
                      <a:r>
                        <a:rPr lang="es-ES" sz="1400" dirty="0"/>
                        <a:t> e Práctica Musical ( 4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Cultura Audiovisual (4 h.)</a:t>
                      </a:r>
                    </a:p>
                    <a:p>
                      <a:pPr algn="ctr"/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494816"/>
                  </a:ext>
                </a:extLst>
              </a:tr>
              <a:tr h="51715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Debuxo</a:t>
                      </a:r>
                      <a:r>
                        <a:rPr lang="es-ES" sz="1400" dirty="0"/>
                        <a:t> Técnico I (4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Hª</a:t>
                      </a:r>
                      <a:r>
                        <a:rPr lang="es-ES" sz="1400" dirty="0"/>
                        <a:t> do Mundo Contemporáneo ( 4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Cultura Audiovisual (4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Proxectos</a:t>
                      </a:r>
                      <a:r>
                        <a:rPr lang="es-ES" sz="1400" dirty="0"/>
                        <a:t> Artísticos (4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124378"/>
                  </a:ext>
                </a:extLst>
              </a:tr>
              <a:tr h="94305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Física e Química (4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Literatura Universal (4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Análise</a:t>
                      </a:r>
                      <a:r>
                        <a:rPr lang="es-ES" sz="1400" dirty="0"/>
                        <a:t> musical I/Artes Escénicas (4 h.)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Debuxo</a:t>
                      </a:r>
                      <a:r>
                        <a:rPr lang="es-ES" sz="1400" dirty="0"/>
                        <a:t> Técnico aplicado </a:t>
                      </a:r>
                      <a:r>
                        <a:rPr lang="es-ES" sz="1400" dirty="0" err="1"/>
                        <a:t>ás</a:t>
                      </a:r>
                      <a:r>
                        <a:rPr lang="es-ES" sz="1400" dirty="0"/>
                        <a:t> Artes Plásticas e Deseño (4 h.)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971105"/>
                  </a:ext>
                </a:extLst>
              </a:tr>
              <a:tr h="943055"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Matemáticas aplicadas </a:t>
                      </a:r>
                      <a:r>
                        <a:rPr kumimoji="0" lang="es-E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ás</a:t>
                      </a: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Ciencias </a:t>
                      </a:r>
                      <a:r>
                        <a:rPr kumimoji="0" lang="es-E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Sociais</a:t>
                      </a: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 /Latín I (4 h.)</a:t>
                      </a:r>
                    </a:p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056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24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8C55A00-FD5A-484E-9264-E0D415334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10415"/>
              </p:ext>
            </p:extLst>
          </p:nvPr>
        </p:nvGraphicFramePr>
        <p:xfrm>
          <a:off x="838200" y="830512"/>
          <a:ext cx="11055992" cy="5254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867">
                  <a:extLst>
                    <a:ext uri="{9D8B030D-6E8A-4147-A177-3AD203B41FA5}">
                      <a16:colId xmlns:a16="http://schemas.microsoft.com/office/drawing/2014/main" val="2672046760"/>
                    </a:ext>
                  </a:extLst>
                </a:gridCol>
                <a:gridCol w="2344879">
                  <a:extLst>
                    <a:ext uri="{9D8B030D-6E8A-4147-A177-3AD203B41FA5}">
                      <a16:colId xmlns:a16="http://schemas.microsoft.com/office/drawing/2014/main" val="470816826"/>
                    </a:ext>
                  </a:extLst>
                </a:gridCol>
                <a:gridCol w="2627445">
                  <a:extLst>
                    <a:ext uri="{9D8B030D-6E8A-4147-A177-3AD203B41FA5}">
                      <a16:colId xmlns:a16="http://schemas.microsoft.com/office/drawing/2014/main" val="968926265"/>
                    </a:ext>
                  </a:extLst>
                </a:gridCol>
                <a:gridCol w="2267925">
                  <a:extLst>
                    <a:ext uri="{9D8B030D-6E8A-4147-A177-3AD203B41FA5}">
                      <a16:colId xmlns:a16="http://schemas.microsoft.com/office/drawing/2014/main" val="2405488052"/>
                    </a:ext>
                  </a:extLst>
                </a:gridCol>
                <a:gridCol w="1743876">
                  <a:extLst>
                    <a:ext uri="{9D8B030D-6E8A-4147-A177-3AD203B41FA5}">
                      <a16:colId xmlns:a16="http://schemas.microsoft.com/office/drawing/2014/main" val="1164343641"/>
                    </a:ext>
                  </a:extLst>
                </a:gridCol>
              </a:tblGrid>
              <a:tr h="98590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CIENCIA E TECNOLOXÍA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HUMANIDADES E CCAS SOCIAIS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XERAL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ARTES</a:t>
                      </a:r>
                    </a:p>
                    <a:p>
                      <a:pPr algn="ctr"/>
                      <a:r>
                        <a:rPr lang="es-ES" sz="1400" dirty="0"/>
                        <a:t>MÚSICA E ARTES ESCÉNICAS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ARTES PLÁSTICAS-IMAXE E DESEÑO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48144"/>
                  </a:ext>
                </a:extLst>
              </a:tr>
              <a:tr h="499798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MATERIAS  </a:t>
                      </a:r>
                      <a:r>
                        <a:rPr lang="es-ES" sz="1400" b="1" dirty="0">
                          <a:highlight>
                            <a:srgbClr val="FF3300"/>
                          </a:highlight>
                        </a:rPr>
                        <a:t>OPTATIVAS</a:t>
                      </a:r>
                      <a:r>
                        <a:rPr lang="es-ES" sz="1400" b="1" dirty="0"/>
                        <a:t> ( 1 materia de 4 h.) *Mínimo 10 alumnos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448551"/>
                  </a:ext>
                </a:extLst>
              </a:tr>
              <a:tr h="397112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Anatomía Aplicada  (4 h.)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91120"/>
                  </a:ext>
                </a:extLst>
              </a:tr>
              <a:tr h="441162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Cultura Científica (4 h.)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597101"/>
                  </a:ext>
                </a:extLst>
              </a:tr>
              <a:tr h="504186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Antropoloxía</a:t>
                      </a:r>
                      <a:r>
                        <a:rPr lang="es-ES" sz="1400" dirty="0"/>
                        <a:t> (4 h.)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990776"/>
                  </a:ext>
                </a:extLst>
              </a:tr>
              <a:tr h="378139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2ª </a:t>
                      </a:r>
                      <a:r>
                        <a:rPr lang="es-ES" sz="1400" dirty="0" err="1"/>
                        <a:t>Lingua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Estranxeira</a:t>
                      </a:r>
                      <a:r>
                        <a:rPr lang="es-ES" sz="1400" dirty="0"/>
                        <a:t> I (4 h.)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071179"/>
                  </a:ext>
                </a:extLst>
              </a:tr>
              <a:tr h="464797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Literatura Galega do </a:t>
                      </a:r>
                      <a:r>
                        <a:rPr lang="es-ES" sz="1400" dirty="0" err="1"/>
                        <a:t>Século</a:t>
                      </a:r>
                      <a:r>
                        <a:rPr lang="es-ES" sz="1400" dirty="0"/>
                        <a:t> XX e da </a:t>
                      </a:r>
                      <a:r>
                        <a:rPr lang="es-ES" sz="1400" dirty="0" err="1"/>
                        <a:t>Actualidade</a:t>
                      </a:r>
                      <a:r>
                        <a:rPr lang="es-ES" sz="1400" dirty="0"/>
                        <a:t> ( 4 h.)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70443"/>
                  </a:ext>
                </a:extLst>
              </a:tr>
              <a:tr h="791842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Tecnoloxías</a:t>
                      </a:r>
                      <a:r>
                        <a:rPr lang="es-ES" sz="1400" dirty="0"/>
                        <a:t> da Información e Comunicación I (4 h.)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288795"/>
                  </a:ext>
                </a:extLst>
              </a:tr>
              <a:tr h="791842">
                <a:tc gridSpan="5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Materia troncal de opción de </a:t>
                      </a:r>
                      <a:r>
                        <a:rPr lang="es-ES" sz="1400" dirty="0" err="1"/>
                        <a:t>calquera</a:t>
                      </a:r>
                      <a:r>
                        <a:rPr lang="es-ES" sz="1400" dirty="0"/>
                        <a:t> </a:t>
                      </a:r>
                      <a:r>
                        <a:rPr lang="es-ES" sz="1400" dirty="0" err="1"/>
                        <a:t>modalidade</a:t>
                      </a:r>
                      <a:r>
                        <a:rPr lang="es-ES" sz="1400" dirty="0"/>
                        <a:t> (4 h.)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368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79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3B65E646-36D3-A614-412E-9459D6D18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836614"/>
            <a:ext cx="860425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87196-6361-4844-65EF-AC91F57E3D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6000" dirty="0">
                <a:latin typeface="Sitka Text" pitchFamily="2" charset="0"/>
              </a:rPr>
              <a:t>            PROMOCIÓN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9ECD0-FE60-737F-398E-E7AA32FF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>
                <a:latin typeface="Sitka Text" pitchFamily="2" charset="0"/>
              </a:rPr>
              <a:t>As alumnas e os alumnos </a:t>
            </a:r>
            <a:r>
              <a:rPr lang="es-ES" sz="3200" dirty="0" err="1">
                <a:latin typeface="Sitka Text" pitchFamily="2" charset="0"/>
              </a:rPr>
              <a:t>acadarán</a:t>
            </a:r>
            <a:r>
              <a:rPr lang="es-ES" sz="3200" dirty="0">
                <a:latin typeface="Sitka Text" pitchFamily="2" charset="0"/>
              </a:rPr>
              <a:t> a promoción de </a:t>
            </a:r>
            <a:r>
              <a:rPr lang="es-ES" sz="3200" dirty="0" err="1">
                <a:latin typeface="Sitka Text" pitchFamily="2" charset="0"/>
              </a:rPr>
              <a:t>primeiro</a:t>
            </a:r>
            <a:r>
              <a:rPr lang="es-ES" sz="3200" dirty="0">
                <a:latin typeface="Sitka Text" pitchFamily="2" charset="0"/>
              </a:rPr>
              <a:t> a segundo de </a:t>
            </a:r>
            <a:r>
              <a:rPr lang="es-ES" sz="3200" dirty="0" err="1">
                <a:latin typeface="Sitka Text" pitchFamily="2" charset="0"/>
              </a:rPr>
              <a:t>bacharelato</a:t>
            </a:r>
            <a:r>
              <a:rPr lang="es-ES" sz="3200" dirty="0">
                <a:latin typeface="Sitka Text" pitchFamily="2" charset="0"/>
              </a:rPr>
              <a:t> cando superen as materias cursadas </a:t>
            </a:r>
            <a:r>
              <a:rPr lang="es-ES" sz="3200" dirty="0" err="1">
                <a:latin typeface="Sitka Text" pitchFamily="2" charset="0"/>
              </a:rPr>
              <a:t>ou</a:t>
            </a:r>
            <a:r>
              <a:rPr lang="es-ES" sz="3200" dirty="0">
                <a:latin typeface="Sitka Text" pitchFamily="2" charset="0"/>
              </a:rPr>
              <a:t> </a:t>
            </a:r>
            <a:r>
              <a:rPr lang="es-ES" sz="3200" dirty="0" err="1">
                <a:latin typeface="Sitka Text" pitchFamily="2" charset="0"/>
              </a:rPr>
              <a:t>teñan</a:t>
            </a:r>
            <a:r>
              <a:rPr lang="es-ES" sz="3200" dirty="0">
                <a:latin typeface="Sitka Text" pitchFamily="2" charset="0"/>
              </a:rPr>
              <a:t> </a:t>
            </a:r>
            <a:r>
              <a:rPr lang="es-ES" sz="3200" dirty="0" err="1">
                <a:latin typeface="Sitka Text" pitchFamily="2" charset="0"/>
              </a:rPr>
              <a:t>avaliación</a:t>
            </a:r>
            <a:r>
              <a:rPr lang="es-ES" sz="3200" dirty="0">
                <a:latin typeface="Sitka Text" pitchFamily="2" charset="0"/>
              </a:rPr>
              <a:t> negativa en </a:t>
            </a:r>
            <a:r>
              <a:rPr lang="es-ES" sz="3200" dirty="0">
                <a:highlight>
                  <a:srgbClr val="FF0000"/>
                </a:highlight>
                <a:latin typeface="Sitka Text" pitchFamily="2" charset="0"/>
              </a:rPr>
              <a:t>dúas materias </a:t>
            </a:r>
            <a:r>
              <a:rPr lang="es-ES" sz="3200" dirty="0">
                <a:latin typeface="Sitka Text" pitchFamily="2" charset="0"/>
              </a:rPr>
              <a:t>como máximo.</a:t>
            </a:r>
            <a:r>
              <a:rPr lang="pt-BR" sz="3200" dirty="0"/>
              <a:t> </a:t>
            </a:r>
          </a:p>
          <a:p>
            <a:pPr algn="just"/>
            <a:r>
              <a:rPr lang="pt-BR" sz="3200" dirty="0"/>
              <a:t>As </a:t>
            </a:r>
            <a:r>
              <a:rPr lang="pt-BR" sz="3200" dirty="0" err="1"/>
              <a:t>alumnas</a:t>
            </a:r>
            <a:r>
              <a:rPr lang="pt-BR" sz="3200" dirty="0"/>
              <a:t> e os </a:t>
            </a:r>
            <a:r>
              <a:rPr lang="pt-BR" sz="3200" dirty="0" err="1"/>
              <a:t>alumnos</a:t>
            </a:r>
            <a:r>
              <a:rPr lang="pt-BR" sz="3200" dirty="0"/>
              <a:t> do primeiro curso de bacharelato que non </a:t>
            </a:r>
            <a:r>
              <a:rPr lang="pt-BR" sz="3200" dirty="0" err="1"/>
              <a:t>cumpran</a:t>
            </a:r>
            <a:r>
              <a:rPr lang="pt-BR" sz="3200" dirty="0"/>
              <a:t> as </a:t>
            </a:r>
            <a:r>
              <a:rPr lang="pt-BR" sz="3200" dirty="0" err="1"/>
              <a:t>condicións</a:t>
            </a:r>
            <a:r>
              <a:rPr lang="pt-BR" sz="3200" dirty="0"/>
              <a:t> de </a:t>
            </a:r>
            <a:r>
              <a:rPr lang="pt-BR" sz="3200" dirty="0" err="1"/>
              <a:t>promoción</a:t>
            </a:r>
            <a:r>
              <a:rPr lang="pt-BR" sz="3200" dirty="0"/>
              <a:t> </a:t>
            </a:r>
            <a:r>
              <a:rPr lang="pt-BR" sz="3200" dirty="0" err="1"/>
              <a:t>establecidas</a:t>
            </a:r>
            <a:r>
              <a:rPr lang="pt-BR" sz="3200" dirty="0"/>
              <a:t> </a:t>
            </a:r>
            <a:r>
              <a:rPr lang="pt-BR" sz="3200" dirty="0" err="1"/>
              <a:t>deberán</a:t>
            </a:r>
            <a:r>
              <a:rPr lang="pt-BR" sz="3200" dirty="0"/>
              <a:t> </a:t>
            </a:r>
            <a:r>
              <a:rPr lang="pt-BR" sz="3200" dirty="0" err="1"/>
              <a:t>matricularse</a:t>
            </a:r>
            <a:r>
              <a:rPr lang="pt-BR" sz="3200" dirty="0"/>
              <a:t> de todas as </a:t>
            </a:r>
            <a:r>
              <a:rPr lang="pt-BR" sz="3200" dirty="0" err="1"/>
              <a:t>materias</a:t>
            </a:r>
            <a:r>
              <a:rPr lang="pt-BR" sz="3200" dirty="0"/>
              <a:t> e repetir o curso na </a:t>
            </a:r>
            <a:r>
              <a:rPr lang="pt-BR" sz="3200" dirty="0" err="1"/>
              <a:t>súa</a:t>
            </a:r>
            <a:r>
              <a:rPr lang="pt-BR" sz="3200" dirty="0"/>
              <a:t> totalidade.</a:t>
            </a:r>
            <a:endParaRPr lang="es-ES" sz="32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05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BC785-E2D3-EC53-C094-E58A22E7F1B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6000" b="1" dirty="0">
                <a:latin typeface="Sitka Text" pitchFamily="2" charset="0"/>
              </a:rPr>
              <a:t>MATERIAS PENDENTES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D2072-9DC6-E016-E8AF-97F3EDE19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 </a:t>
            </a:r>
            <a:r>
              <a:rPr lang="pt-BR" dirty="0" err="1"/>
              <a:t>alumnado</a:t>
            </a:r>
            <a:r>
              <a:rPr lang="pt-BR" dirty="0"/>
              <a:t> que </a:t>
            </a:r>
            <a:r>
              <a:rPr lang="pt-BR" dirty="0" err="1"/>
              <a:t>acade</a:t>
            </a:r>
            <a:r>
              <a:rPr lang="pt-BR" dirty="0"/>
              <a:t> a </a:t>
            </a:r>
            <a:r>
              <a:rPr lang="pt-BR" dirty="0" err="1"/>
              <a:t>promoción</a:t>
            </a:r>
            <a:r>
              <a:rPr lang="pt-BR" dirty="0"/>
              <a:t> ao segundo curso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materias</a:t>
            </a:r>
            <a:r>
              <a:rPr lang="pt-BR" dirty="0"/>
              <a:t> pendentes </a:t>
            </a:r>
            <a:r>
              <a:rPr lang="pt-BR" dirty="0" err="1"/>
              <a:t>deberá</a:t>
            </a:r>
            <a:r>
              <a:rPr lang="pt-BR" dirty="0"/>
              <a:t> </a:t>
            </a:r>
            <a:r>
              <a:rPr lang="pt-BR" dirty="0" err="1"/>
              <a:t>matricularse</a:t>
            </a:r>
            <a:r>
              <a:rPr lang="pt-BR" dirty="0"/>
              <a:t> delas e </a:t>
            </a:r>
            <a:r>
              <a:rPr lang="pt-BR" dirty="0" err="1"/>
              <a:t>cursalas</a:t>
            </a:r>
            <a:r>
              <a:rPr lang="pt-BR" dirty="0"/>
              <a:t> ao longo do curso.</a:t>
            </a:r>
          </a:p>
          <a:p>
            <a:r>
              <a:rPr lang="pt-BR" dirty="0"/>
              <a:t>A </a:t>
            </a:r>
            <a:r>
              <a:rPr lang="pt-BR" dirty="0" err="1"/>
              <a:t>avaliación</a:t>
            </a:r>
            <a:r>
              <a:rPr lang="pt-BR" dirty="0"/>
              <a:t> destas </a:t>
            </a:r>
            <a:r>
              <a:rPr lang="pt-BR" dirty="0" err="1"/>
              <a:t>materias</a:t>
            </a:r>
            <a:r>
              <a:rPr lang="pt-BR" dirty="0"/>
              <a:t> terá que ser anterior á das </a:t>
            </a:r>
            <a:r>
              <a:rPr lang="pt-BR" dirty="0" err="1"/>
              <a:t>materias</a:t>
            </a:r>
            <a:r>
              <a:rPr lang="pt-BR" dirty="0"/>
              <a:t> de segundo curso.</a:t>
            </a:r>
          </a:p>
          <a:p>
            <a:pPr algn="just"/>
            <a:r>
              <a:rPr lang="pt-BR" dirty="0"/>
              <a:t>Continuidade entre </a:t>
            </a:r>
            <a:r>
              <a:rPr lang="pt-BR" dirty="0" err="1"/>
              <a:t>materias</a:t>
            </a:r>
            <a:r>
              <a:rPr lang="pt-BR" dirty="0"/>
              <a:t> de bacharelato: por exemplo </a:t>
            </a:r>
            <a:r>
              <a:rPr lang="es-ES" dirty="0"/>
              <a:t> </a:t>
            </a:r>
            <a:r>
              <a:rPr lang="es-ES" dirty="0" err="1"/>
              <a:t>Debuxo</a:t>
            </a:r>
            <a:r>
              <a:rPr lang="es-ES" dirty="0"/>
              <a:t> Artístico I e </a:t>
            </a:r>
            <a:r>
              <a:rPr lang="es-ES" dirty="0" err="1"/>
              <a:t>Debuxo</a:t>
            </a:r>
            <a:r>
              <a:rPr lang="es-ES" dirty="0"/>
              <a:t> Artístico II… Física e Química ( de 1º) e Física (2º) </a:t>
            </a:r>
            <a:r>
              <a:rPr lang="es-ES" dirty="0" err="1"/>
              <a:t>ou</a:t>
            </a:r>
            <a:r>
              <a:rPr lang="es-ES" dirty="0"/>
              <a:t> Química (2º), </a:t>
            </a:r>
            <a:r>
              <a:rPr lang="pt-BR" dirty="0" err="1"/>
              <a:t>Bioloxía</a:t>
            </a:r>
            <a:r>
              <a:rPr lang="pt-BR" dirty="0"/>
              <a:t>, </a:t>
            </a:r>
            <a:r>
              <a:rPr lang="pt-BR" dirty="0" err="1"/>
              <a:t>Xeoloxía</a:t>
            </a:r>
            <a:r>
              <a:rPr lang="pt-BR" dirty="0"/>
              <a:t> e </a:t>
            </a:r>
            <a:r>
              <a:rPr lang="pt-BR" dirty="0" err="1"/>
              <a:t>Ciencias</a:t>
            </a:r>
            <a:r>
              <a:rPr lang="pt-BR" dirty="0"/>
              <a:t> Ambientais (de 1º) e </a:t>
            </a:r>
            <a:r>
              <a:rPr lang="pt-BR" dirty="0" err="1"/>
              <a:t>Bioloxía</a:t>
            </a:r>
            <a:r>
              <a:rPr lang="pt-BR" dirty="0"/>
              <a:t> (2º) ou </a:t>
            </a:r>
            <a:r>
              <a:rPr lang="pt-BR" dirty="0" err="1"/>
              <a:t>Ciencias</a:t>
            </a:r>
            <a:r>
              <a:rPr lang="pt-BR" dirty="0"/>
              <a:t> Ambientais (2º). A </a:t>
            </a:r>
            <a:r>
              <a:rPr lang="pt-BR" dirty="0" err="1"/>
              <a:t>superación</a:t>
            </a:r>
            <a:r>
              <a:rPr lang="pt-BR" dirty="0"/>
              <a:t> das </a:t>
            </a:r>
            <a:r>
              <a:rPr lang="pt-BR" dirty="0" err="1"/>
              <a:t>materias</a:t>
            </a:r>
            <a:r>
              <a:rPr lang="pt-BR" dirty="0"/>
              <a:t> de segundo curso que se </a:t>
            </a:r>
            <a:r>
              <a:rPr lang="pt-BR" dirty="0" err="1"/>
              <a:t>indican</a:t>
            </a:r>
            <a:r>
              <a:rPr lang="pt-BR" dirty="0"/>
              <a:t>  estará condicionada á </a:t>
            </a:r>
            <a:r>
              <a:rPr lang="pt-BR" dirty="0" err="1"/>
              <a:t>superación</a:t>
            </a:r>
            <a:r>
              <a:rPr lang="pt-BR" dirty="0"/>
              <a:t> das correspondentes </a:t>
            </a:r>
            <a:r>
              <a:rPr lang="pt-BR" dirty="0" err="1"/>
              <a:t>materias</a:t>
            </a:r>
            <a:r>
              <a:rPr lang="pt-BR" dirty="0"/>
              <a:t> de primeiro curso indicadas  por implicar continuidade.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5531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B3B8CCD-B593-7BC7-CF8D-97737B987F7F}"/>
              </a:ext>
            </a:extLst>
          </p:cNvPr>
          <p:cNvSpPr txBox="1"/>
          <p:nvPr/>
        </p:nvSpPr>
        <p:spPr>
          <a:xfrm>
            <a:off x="2109457" y="841973"/>
            <a:ext cx="8374457" cy="40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tka Text" pitchFamily="2" charset="0"/>
                <a:ea typeface="+mj-ea"/>
                <a:cs typeface="+mj-cs"/>
              </a:rPr>
              <a:t>BACHARELATO LOMLOE</a:t>
            </a:r>
          </a:p>
          <a:p>
            <a:pPr algn="ctr"/>
            <a:r>
              <a:rPr lang="es-ES" sz="6000" b="1" dirty="0">
                <a:solidFill>
                  <a:prstClr val="black"/>
                </a:solidFill>
                <a:latin typeface="Sitka Text" pitchFamily="2" charset="0"/>
                <a:ea typeface="+mj-ea"/>
                <a:cs typeface="+mj-cs"/>
              </a:rPr>
              <a:t>2º CURSO</a:t>
            </a:r>
          </a:p>
          <a:p>
            <a:pPr algn="ctr"/>
            <a:endParaRPr lang="es-ES" sz="6000" b="1" dirty="0">
              <a:solidFill>
                <a:prstClr val="black"/>
              </a:solidFill>
              <a:latin typeface="Sitka Text" pitchFamily="2" charset="0"/>
              <a:ea typeface="+mj-ea"/>
              <a:cs typeface="+mj-cs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9721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licia mantiene las notas numéricas porque &quot;no es lo mismo un 1 que un 4&quot;  pese a los cambios por la LOMLOE">
            <a:extLst>
              <a:ext uri="{FF2B5EF4-FFF2-40B4-BE49-F238E27FC236}">
                <a16:creationId xmlns:a16="http://schemas.microsoft.com/office/drawing/2014/main" id="{95223528-C981-C189-161A-F63FD1A1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7" y="-93132"/>
            <a:ext cx="8017933" cy="684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4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16D12-EE58-C91D-4EC5-95503DB6AB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7200" b="1" dirty="0">
                <a:latin typeface="Sitka Banner" pitchFamily="2" charset="0"/>
              </a:rPr>
              <a:t>TÍTULO DE BACHAREL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16CD8-663A-5193-9B06-D26ADA6D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/>
              <a:t>Para obter o título de bacharel cumprirá a </a:t>
            </a:r>
            <a:r>
              <a:rPr lang="pt-BR" dirty="0" err="1"/>
              <a:t>avaliación</a:t>
            </a:r>
            <a:r>
              <a:rPr lang="pt-BR" dirty="0"/>
              <a:t> positiva </a:t>
            </a:r>
            <a:r>
              <a:rPr lang="pt-BR" dirty="0" err="1"/>
              <a:t>en</a:t>
            </a:r>
            <a:r>
              <a:rPr lang="pt-BR" dirty="0"/>
              <a:t> todas as </a:t>
            </a:r>
            <a:r>
              <a:rPr lang="pt-BR" dirty="0" err="1"/>
              <a:t>materias</a:t>
            </a:r>
            <a:r>
              <a:rPr lang="pt-BR" dirty="0"/>
              <a:t> dos </a:t>
            </a:r>
            <a:r>
              <a:rPr lang="pt-BR" dirty="0" err="1"/>
              <a:t>dous</a:t>
            </a:r>
            <a:r>
              <a:rPr lang="pt-BR" dirty="0"/>
              <a:t> cursos de bacharelato.</a:t>
            </a:r>
          </a:p>
          <a:p>
            <a:pPr algn="just"/>
            <a:r>
              <a:rPr lang="pt-BR" dirty="0">
                <a:highlight>
                  <a:srgbClr val="FFFF00"/>
                </a:highlight>
              </a:rPr>
              <a:t>Excepcionalmente</a:t>
            </a:r>
            <a:r>
              <a:rPr lang="pt-BR" dirty="0"/>
              <a:t>, o equipo docente poderá decidir a </a:t>
            </a:r>
            <a:r>
              <a:rPr lang="pt-BR" dirty="0" err="1"/>
              <a:t>obtención</a:t>
            </a:r>
            <a:r>
              <a:rPr lang="pt-BR" dirty="0"/>
              <a:t> do título de bacharel por unha </a:t>
            </a:r>
            <a:r>
              <a:rPr lang="pt-BR" dirty="0" err="1"/>
              <a:t>alumna</a:t>
            </a:r>
            <a:r>
              <a:rPr lang="pt-BR" dirty="0"/>
              <a:t> ou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alumno</a:t>
            </a:r>
            <a:r>
              <a:rPr lang="pt-BR" dirty="0"/>
              <a:t> que </a:t>
            </a:r>
            <a:r>
              <a:rPr lang="pt-BR" dirty="0" err="1"/>
              <a:t>superase</a:t>
            </a:r>
            <a:r>
              <a:rPr lang="pt-BR" dirty="0"/>
              <a:t> todas as </a:t>
            </a:r>
            <a:r>
              <a:rPr lang="pt-BR" dirty="0" err="1"/>
              <a:t>materias</a:t>
            </a:r>
            <a:r>
              <a:rPr lang="pt-BR" dirty="0"/>
              <a:t>, </a:t>
            </a:r>
            <a:r>
              <a:rPr lang="pt-BR" dirty="0">
                <a:highlight>
                  <a:srgbClr val="FFFF00"/>
                </a:highlight>
              </a:rPr>
              <a:t>agás unha, sempre que se </a:t>
            </a:r>
            <a:r>
              <a:rPr lang="pt-BR" dirty="0" err="1">
                <a:highlight>
                  <a:srgbClr val="FFFF00"/>
                </a:highlight>
              </a:rPr>
              <a:t>cumpran</a:t>
            </a:r>
            <a:r>
              <a:rPr lang="pt-BR" dirty="0">
                <a:highlight>
                  <a:srgbClr val="FFFF00"/>
                </a:highlight>
              </a:rPr>
              <a:t> ademais todas as </a:t>
            </a:r>
            <a:r>
              <a:rPr lang="pt-BR" dirty="0" err="1">
                <a:highlight>
                  <a:srgbClr val="FFFF00"/>
                </a:highlight>
              </a:rPr>
              <a:t>condicións</a:t>
            </a:r>
            <a:r>
              <a:rPr lang="pt-BR" dirty="0">
                <a:highlight>
                  <a:srgbClr val="FFFF00"/>
                </a:highlight>
              </a:rPr>
              <a:t> seguintes</a:t>
            </a:r>
            <a:r>
              <a:rPr lang="pt-BR" dirty="0"/>
              <a:t>:</a:t>
            </a:r>
          </a:p>
          <a:p>
            <a:pPr marL="0" indent="0" algn="just">
              <a:buNone/>
            </a:pPr>
            <a:r>
              <a:rPr lang="pt-BR" dirty="0"/>
              <a:t>a) Que o equipo docente considere que a </a:t>
            </a:r>
            <a:r>
              <a:rPr lang="pt-BR" dirty="0" err="1"/>
              <a:t>alumna</a:t>
            </a:r>
            <a:r>
              <a:rPr lang="pt-BR" dirty="0"/>
              <a:t> ou o </a:t>
            </a:r>
            <a:r>
              <a:rPr lang="pt-BR" dirty="0" err="1"/>
              <a:t>alumno</a:t>
            </a:r>
            <a:r>
              <a:rPr lang="pt-BR" dirty="0"/>
              <a:t> </a:t>
            </a:r>
            <a:r>
              <a:rPr lang="pt-BR" dirty="0" err="1"/>
              <a:t>alcanzou</a:t>
            </a:r>
            <a:r>
              <a:rPr lang="pt-BR" dirty="0"/>
              <a:t> as </a:t>
            </a:r>
            <a:r>
              <a:rPr lang="pt-BR" dirty="0" err="1"/>
              <a:t>competencias</a:t>
            </a:r>
            <a:r>
              <a:rPr lang="pt-BR" dirty="0"/>
              <a:t> clave e os </a:t>
            </a:r>
            <a:r>
              <a:rPr lang="pt-BR" dirty="0" err="1"/>
              <a:t>obxectivos</a:t>
            </a:r>
            <a:r>
              <a:rPr lang="pt-BR" dirty="0"/>
              <a:t> vinculados a </a:t>
            </a:r>
            <a:r>
              <a:rPr lang="pt-BR" dirty="0" err="1"/>
              <a:t>ese</a:t>
            </a:r>
            <a:r>
              <a:rPr lang="pt-BR" dirty="0"/>
              <a:t> título. </a:t>
            </a:r>
          </a:p>
          <a:p>
            <a:pPr marL="0" indent="0" algn="just">
              <a:buNone/>
            </a:pPr>
            <a:r>
              <a:rPr lang="pt-BR" dirty="0"/>
              <a:t>b) Que non se </a:t>
            </a:r>
            <a:r>
              <a:rPr lang="pt-BR" dirty="0" err="1"/>
              <a:t>produciu</a:t>
            </a:r>
            <a:r>
              <a:rPr lang="pt-BR" dirty="0"/>
              <a:t> unha </a:t>
            </a:r>
            <a:r>
              <a:rPr lang="pt-BR" dirty="0" err="1"/>
              <a:t>inasistencia</a:t>
            </a:r>
            <a:r>
              <a:rPr lang="pt-BR" dirty="0"/>
              <a:t> continuada e non </a:t>
            </a:r>
            <a:r>
              <a:rPr lang="pt-BR" dirty="0" err="1"/>
              <a:t>xustificada</a:t>
            </a:r>
            <a:r>
              <a:rPr lang="pt-BR" dirty="0"/>
              <a:t> por parte da </a:t>
            </a:r>
            <a:r>
              <a:rPr lang="pt-BR" dirty="0" err="1"/>
              <a:t>alumna</a:t>
            </a:r>
            <a:r>
              <a:rPr lang="pt-BR" dirty="0"/>
              <a:t> ou do </a:t>
            </a:r>
            <a:r>
              <a:rPr lang="pt-BR" dirty="0" err="1"/>
              <a:t>alumno</a:t>
            </a:r>
            <a:r>
              <a:rPr lang="pt-BR" dirty="0"/>
              <a:t> na </a:t>
            </a:r>
            <a:r>
              <a:rPr lang="pt-BR" dirty="0" err="1"/>
              <a:t>materia</a:t>
            </a:r>
            <a:r>
              <a:rPr lang="pt-BR" dirty="0"/>
              <a:t>. </a:t>
            </a:r>
          </a:p>
          <a:p>
            <a:pPr marL="0" indent="0" algn="just">
              <a:buNone/>
            </a:pPr>
            <a:r>
              <a:rPr lang="pt-BR" dirty="0"/>
              <a:t>c) Que a </a:t>
            </a:r>
            <a:r>
              <a:rPr lang="pt-BR" dirty="0" err="1"/>
              <a:t>alumna</a:t>
            </a:r>
            <a:r>
              <a:rPr lang="pt-BR" dirty="0"/>
              <a:t> ou o </a:t>
            </a:r>
            <a:r>
              <a:rPr lang="pt-BR" dirty="0" err="1"/>
              <a:t>alumno</a:t>
            </a:r>
            <a:r>
              <a:rPr lang="pt-BR" dirty="0"/>
              <a:t> se presentou ás probas e realizou as </a:t>
            </a:r>
            <a:r>
              <a:rPr lang="pt-BR" dirty="0" err="1"/>
              <a:t>actividades</a:t>
            </a:r>
            <a:r>
              <a:rPr lang="pt-BR" dirty="0"/>
              <a:t> </a:t>
            </a:r>
            <a:r>
              <a:rPr lang="pt-BR" dirty="0" err="1"/>
              <a:t>necesarias</a:t>
            </a:r>
            <a:r>
              <a:rPr lang="pt-BR" dirty="0"/>
              <a:t> para a </a:t>
            </a:r>
            <a:r>
              <a:rPr lang="pt-BR" dirty="0" err="1"/>
              <a:t>súa</a:t>
            </a:r>
            <a:r>
              <a:rPr lang="pt-BR" dirty="0"/>
              <a:t> </a:t>
            </a:r>
            <a:r>
              <a:rPr lang="pt-BR" dirty="0" err="1"/>
              <a:t>avaliación</a:t>
            </a:r>
            <a:r>
              <a:rPr lang="pt-BR" dirty="0"/>
              <a:t>, incluídas as da </a:t>
            </a:r>
            <a:r>
              <a:rPr lang="pt-BR" dirty="0" err="1"/>
              <a:t>convocatoria</a:t>
            </a:r>
            <a:r>
              <a:rPr lang="pt-BR" dirty="0"/>
              <a:t> </a:t>
            </a:r>
            <a:r>
              <a:rPr lang="pt-BR" dirty="0" err="1"/>
              <a:t>extraordinaria</a:t>
            </a:r>
            <a:r>
              <a:rPr lang="pt-BR" dirty="0"/>
              <a:t>. </a:t>
            </a:r>
          </a:p>
          <a:p>
            <a:pPr marL="0" indent="0" algn="just">
              <a:buNone/>
            </a:pPr>
            <a:r>
              <a:rPr lang="pt-BR" dirty="0"/>
              <a:t>d) Que a media aritmética das </a:t>
            </a:r>
            <a:r>
              <a:rPr lang="pt-BR" dirty="0" err="1"/>
              <a:t>cualificacións</a:t>
            </a:r>
            <a:r>
              <a:rPr lang="pt-BR" dirty="0"/>
              <a:t> obtidas </a:t>
            </a:r>
            <a:r>
              <a:rPr lang="pt-BR" dirty="0" err="1"/>
              <a:t>en</a:t>
            </a:r>
            <a:r>
              <a:rPr lang="pt-BR" dirty="0"/>
              <a:t> todas as </a:t>
            </a:r>
            <a:r>
              <a:rPr lang="pt-BR" dirty="0" err="1"/>
              <a:t>materias</a:t>
            </a:r>
            <a:r>
              <a:rPr lang="pt-BR" dirty="0"/>
              <a:t> da etapa cursadas que, como mínimo, se </a:t>
            </a:r>
            <a:r>
              <a:rPr lang="pt-BR" dirty="0" err="1"/>
              <a:t>requiran</a:t>
            </a:r>
            <a:r>
              <a:rPr lang="pt-BR" dirty="0"/>
              <a:t> para a </a:t>
            </a:r>
            <a:r>
              <a:rPr lang="pt-BR" dirty="0" err="1"/>
              <a:t>obtención</a:t>
            </a:r>
            <a:r>
              <a:rPr lang="pt-BR" dirty="0"/>
              <a:t> do título </a:t>
            </a:r>
            <a:r>
              <a:rPr lang="pt-BR" dirty="0" err="1"/>
              <a:t>pola</a:t>
            </a:r>
            <a:r>
              <a:rPr lang="pt-BR" dirty="0"/>
              <a:t> modalidade </a:t>
            </a:r>
            <a:r>
              <a:rPr lang="pt-BR" dirty="0" err="1"/>
              <a:t>pola</a:t>
            </a:r>
            <a:r>
              <a:rPr lang="pt-BR" dirty="0"/>
              <a:t> que se remata sexa igual ou superior a cinco. </a:t>
            </a:r>
          </a:p>
          <a:p>
            <a:pPr marL="0" indent="0" algn="just">
              <a:buNone/>
            </a:pPr>
            <a:r>
              <a:rPr lang="pt-BR" dirty="0">
                <a:highlight>
                  <a:srgbClr val="FFFF00"/>
                </a:highlight>
              </a:rPr>
              <a:t>Neste caso, para os </a:t>
            </a:r>
            <a:r>
              <a:rPr lang="pt-BR" dirty="0" err="1">
                <a:highlight>
                  <a:srgbClr val="FFFF00"/>
                </a:highlight>
              </a:rPr>
              <a:t>efectos</a:t>
            </a:r>
            <a:r>
              <a:rPr lang="pt-BR" dirty="0">
                <a:highlight>
                  <a:srgbClr val="FFFF00"/>
                </a:highlight>
              </a:rPr>
              <a:t> do cálculo da </a:t>
            </a:r>
            <a:r>
              <a:rPr lang="pt-BR" dirty="0" err="1">
                <a:highlight>
                  <a:srgbClr val="FFFF00"/>
                </a:highlight>
              </a:rPr>
              <a:t>cualificación</a:t>
            </a:r>
            <a:r>
              <a:rPr lang="pt-BR" dirty="0">
                <a:highlight>
                  <a:srgbClr val="FFFF00"/>
                </a:highlight>
              </a:rPr>
              <a:t> final da etapa, </a:t>
            </a:r>
            <a:r>
              <a:rPr lang="pt-BR" dirty="0" err="1">
                <a:highlight>
                  <a:srgbClr val="FFFF00"/>
                </a:highlight>
              </a:rPr>
              <a:t>considerarase</a:t>
            </a:r>
            <a:r>
              <a:rPr lang="pt-BR" dirty="0">
                <a:highlight>
                  <a:srgbClr val="FFFF00"/>
                </a:highlight>
              </a:rPr>
              <a:t> a nota numérica obtida na </a:t>
            </a:r>
            <a:r>
              <a:rPr lang="pt-BR" dirty="0" err="1">
                <a:highlight>
                  <a:srgbClr val="FFFF00"/>
                </a:highlight>
              </a:rPr>
              <a:t>materia</a:t>
            </a:r>
            <a:r>
              <a:rPr lang="pt-BR" dirty="0">
                <a:highlight>
                  <a:srgbClr val="FFFF00"/>
                </a:highlight>
              </a:rPr>
              <a:t> non superada.</a:t>
            </a:r>
            <a:endParaRPr lang="es-E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51295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A4004-5E95-4224-8006-2C76878701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PAU:ESTRUTURA DA PROBA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304E81-24C4-45C2-98BD-D25D95B09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</a:t>
            </a:r>
            <a:r>
              <a:rPr lang="pt-BR" sz="3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Obrigatoria</a:t>
            </a:r>
            <a:r>
              <a:rPr lang="pt-BR" dirty="0"/>
              <a:t>:</a:t>
            </a:r>
          </a:p>
          <a:p>
            <a:r>
              <a:rPr lang="pt-BR" dirty="0" err="1"/>
              <a:t>Lingua</a:t>
            </a:r>
            <a:r>
              <a:rPr lang="pt-BR" dirty="0"/>
              <a:t> </a:t>
            </a:r>
            <a:r>
              <a:rPr lang="pt-BR" dirty="0" err="1"/>
              <a:t>Castelá</a:t>
            </a:r>
            <a:r>
              <a:rPr lang="pt-BR" dirty="0"/>
              <a:t> e Literatura.</a:t>
            </a:r>
          </a:p>
          <a:p>
            <a:r>
              <a:rPr lang="pt-BR" dirty="0" err="1"/>
              <a:t>Lingua</a:t>
            </a:r>
            <a:r>
              <a:rPr lang="pt-BR" dirty="0"/>
              <a:t> Galega e Literatura.</a:t>
            </a:r>
          </a:p>
          <a:p>
            <a:r>
              <a:rPr lang="pt-BR" dirty="0"/>
              <a:t>Primeira </a:t>
            </a:r>
            <a:r>
              <a:rPr lang="pt-BR" dirty="0" err="1"/>
              <a:t>Lingua</a:t>
            </a:r>
            <a:r>
              <a:rPr lang="pt-BR" dirty="0"/>
              <a:t> </a:t>
            </a:r>
            <a:r>
              <a:rPr lang="pt-BR" dirty="0" err="1"/>
              <a:t>Estranxeira</a:t>
            </a:r>
            <a:r>
              <a:rPr lang="pt-BR" dirty="0"/>
              <a:t> (</a:t>
            </a:r>
            <a:r>
              <a:rPr lang="pt-BR" dirty="0" err="1"/>
              <a:t>inglés</a:t>
            </a:r>
            <a:r>
              <a:rPr lang="pt-BR" dirty="0"/>
              <a:t>, </a:t>
            </a:r>
            <a:r>
              <a:rPr lang="pt-BR" dirty="0" err="1"/>
              <a:t>francés</a:t>
            </a:r>
            <a:r>
              <a:rPr lang="pt-BR" dirty="0"/>
              <a:t>, </a:t>
            </a:r>
            <a:r>
              <a:rPr lang="pt-BR" dirty="0" err="1"/>
              <a:t>alemán</a:t>
            </a:r>
            <a:r>
              <a:rPr lang="pt-BR" dirty="0"/>
              <a:t>, </a:t>
            </a:r>
            <a:r>
              <a:rPr lang="pt-BR" dirty="0" err="1"/>
              <a:t>portugués</a:t>
            </a:r>
            <a:r>
              <a:rPr lang="pt-BR" dirty="0"/>
              <a:t>, ou italiano).</a:t>
            </a:r>
          </a:p>
          <a:p>
            <a:r>
              <a:rPr lang="pt-BR" dirty="0"/>
              <a:t>Historia de </a:t>
            </a:r>
            <a:r>
              <a:rPr lang="pt-BR" dirty="0" err="1"/>
              <a:t>España</a:t>
            </a:r>
            <a:r>
              <a:rPr lang="pt-BR" dirty="0"/>
              <a:t> ou Historia da </a:t>
            </a:r>
            <a:r>
              <a:rPr lang="pt-BR" dirty="0" err="1"/>
              <a:t>Filosofía</a:t>
            </a:r>
            <a:r>
              <a:rPr lang="pt-BR" dirty="0"/>
              <a:t>.</a:t>
            </a:r>
          </a:p>
          <a:p>
            <a:r>
              <a:rPr lang="pt-BR" dirty="0"/>
              <a:t>A </a:t>
            </a:r>
            <a:r>
              <a:rPr lang="pt-BR" dirty="0" err="1"/>
              <a:t>materia</a:t>
            </a:r>
            <a:r>
              <a:rPr lang="pt-BR" dirty="0"/>
              <a:t> </a:t>
            </a:r>
            <a:r>
              <a:rPr lang="pt-BR" dirty="0" err="1"/>
              <a:t>troncal</a:t>
            </a:r>
            <a:r>
              <a:rPr lang="pt-BR" dirty="0"/>
              <a:t> de modalidade </a:t>
            </a:r>
            <a:r>
              <a:rPr lang="pt-BR" dirty="0" err="1"/>
              <a:t>obrigatoria</a:t>
            </a:r>
            <a:r>
              <a:rPr lang="pt-BR" dirty="0"/>
              <a:t> (segundo o </a:t>
            </a:r>
            <a:r>
              <a:rPr lang="pt-BR" dirty="0" err="1"/>
              <a:t>itinerario</a:t>
            </a:r>
            <a:r>
              <a:rPr lang="pt-BR" dirty="0"/>
              <a:t> de Bacharelato: Matemáticas II, Matemáticas aplicadas ás </a:t>
            </a:r>
            <a:r>
              <a:rPr lang="pt-BR" dirty="0" err="1"/>
              <a:t>ciencias</a:t>
            </a:r>
            <a:r>
              <a:rPr lang="pt-BR" dirty="0"/>
              <a:t> sociais II, </a:t>
            </a:r>
            <a:r>
              <a:rPr lang="pt-BR" dirty="0" err="1"/>
              <a:t>Latín</a:t>
            </a:r>
            <a:r>
              <a:rPr lang="pt-BR" dirty="0"/>
              <a:t> II , Análise Musical II ou Artes </a:t>
            </a:r>
            <a:r>
              <a:rPr lang="pt-BR" dirty="0" err="1"/>
              <a:t>Escénicas</a:t>
            </a:r>
            <a:r>
              <a:rPr lang="pt-BR" dirty="0"/>
              <a:t>, Debuxo Artístico II.</a:t>
            </a:r>
          </a:p>
          <a:p>
            <a:r>
              <a:rPr lang="pt-BR" dirty="0" err="1"/>
              <a:t>Obxectivo</a:t>
            </a:r>
            <a:r>
              <a:rPr lang="pt-BR" dirty="0"/>
              <a:t>: Obter unha nota de </a:t>
            </a:r>
            <a:r>
              <a:rPr lang="pt-BR" dirty="0" err="1"/>
              <a:t>acceso</a:t>
            </a:r>
            <a:r>
              <a:rPr lang="pt-BR" dirty="0"/>
              <a:t> válida para </a:t>
            </a:r>
            <a:r>
              <a:rPr lang="pt-BR" dirty="0" err="1"/>
              <a:t>ingresar</a:t>
            </a:r>
            <a:r>
              <a:rPr lang="pt-BR" dirty="0"/>
              <a:t> á universidade, </a:t>
            </a:r>
            <a:r>
              <a:rPr lang="pt-BR" dirty="0" err="1"/>
              <a:t>cun</a:t>
            </a:r>
            <a:r>
              <a:rPr lang="pt-BR" dirty="0"/>
              <a:t> peso do 40% na </a:t>
            </a:r>
            <a:r>
              <a:rPr lang="pt-BR" dirty="0" err="1"/>
              <a:t>cualificación</a:t>
            </a:r>
            <a:r>
              <a:rPr lang="pt-BR" dirty="0"/>
              <a:t> final.</a:t>
            </a:r>
          </a:p>
          <a:p>
            <a:r>
              <a:rPr lang="pt-B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Voluntaria</a:t>
            </a:r>
            <a:r>
              <a:rPr lang="pt-BR" sz="3800" b="1" dirty="0"/>
              <a:t>:</a:t>
            </a:r>
          </a:p>
          <a:p>
            <a:r>
              <a:rPr lang="pt-BR" dirty="0"/>
              <a:t>Nesta fase, os estudantes </a:t>
            </a:r>
            <a:r>
              <a:rPr lang="pt-BR" dirty="0" err="1"/>
              <a:t>poden</a:t>
            </a:r>
            <a:r>
              <a:rPr lang="pt-BR" dirty="0"/>
              <a:t> </a:t>
            </a:r>
            <a:r>
              <a:rPr lang="pt-BR" dirty="0" err="1"/>
              <a:t>presentarse</a:t>
            </a:r>
            <a:r>
              <a:rPr lang="pt-BR" dirty="0"/>
              <a:t> a </a:t>
            </a:r>
            <a:r>
              <a:rPr lang="pt-BR" dirty="0" err="1"/>
              <a:t>materias</a:t>
            </a:r>
            <a:r>
              <a:rPr lang="pt-BR" dirty="0"/>
              <a:t> adicionais para subir nota.</a:t>
            </a:r>
          </a:p>
          <a:p>
            <a:r>
              <a:rPr lang="pt-BR" dirty="0" err="1"/>
              <a:t>Poden</a:t>
            </a:r>
            <a:r>
              <a:rPr lang="pt-BR" dirty="0"/>
              <a:t> elixir ata </a:t>
            </a:r>
            <a:r>
              <a:rPr lang="pt-BR" dirty="0" err="1"/>
              <a:t>tres</a:t>
            </a:r>
            <a:r>
              <a:rPr lang="pt-BR" dirty="0"/>
              <a:t> </a:t>
            </a:r>
            <a:r>
              <a:rPr lang="pt-BR" dirty="0" err="1"/>
              <a:t>materias</a:t>
            </a:r>
            <a:r>
              <a:rPr lang="pt-BR" dirty="0"/>
              <a:t> das ofertadas, relacionadas cos </a:t>
            </a:r>
            <a:r>
              <a:rPr lang="pt-BR" dirty="0" err="1"/>
              <a:t>graos</a:t>
            </a:r>
            <a:r>
              <a:rPr lang="pt-BR" dirty="0"/>
              <a:t> </a:t>
            </a:r>
            <a:r>
              <a:rPr lang="pt-BR" dirty="0" err="1"/>
              <a:t>universitarios</a:t>
            </a:r>
            <a:r>
              <a:rPr lang="pt-BR" dirty="0"/>
              <a:t> de </a:t>
            </a:r>
            <a:r>
              <a:rPr lang="pt-BR" dirty="0" err="1"/>
              <a:t>interese</a:t>
            </a:r>
            <a:r>
              <a:rPr lang="pt-BR" dirty="0"/>
              <a:t>.</a:t>
            </a:r>
          </a:p>
          <a:p>
            <a:r>
              <a:rPr lang="pt-BR" dirty="0"/>
              <a:t>As notas obtidas nesta fase </a:t>
            </a:r>
            <a:r>
              <a:rPr lang="pt-BR" dirty="0" err="1"/>
              <a:t>teñen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peso específico de ata 4 </a:t>
            </a:r>
            <a:r>
              <a:rPr lang="pt-BR" dirty="0" err="1"/>
              <a:t>puntos</a:t>
            </a:r>
            <a:r>
              <a:rPr lang="pt-BR" dirty="0"/>
              <a:t> adicionais, dependendo do coeficiente de </a:t>
            </a:r>
            <a:r>
              <a:rPr lang="pt-BR" dirty="0" err="1"/>
              <a:t>ponderación</a:t>
            </a:r>
            <a:r>
              <a:rPr lang="pt-BR" dirty="0"/>
              <a:t> </a:t>
            </a:r>
            <a:r>
              <a:rPr lang="pt-BR" dirty="0" err="1"/>
              <a:t>asignado</a:t>
            </a:r>
            <a:r>
              <a:rPr lang="pt-BR" dirty="0"/>
              <a:t> a cada </a:t>
            </a:r>
            <a:r>
              <a:rPr lang="pt-BR" dirty="0" err="1"/>
              <a:t>materia</a:t>
            </a:r>
            <a:r>
              <a:rPr lang="pt-BR" dirty="0"/>
              <a:t> </a:t>
            </a:r>
            <a:r>
              <a:rPr lang="pt-BR" dirty="0" err="1"/>
              <a:t>pola</a:t>
            </a:r>
            <a:r>
              <a:rPr lang="pt-BR" dirty="0"/>
              <a:t> universidade.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4332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E4ED8-83BC-47C8-9EC1-290B39AA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/>
          <a:lstStyle/>
          <a:p>
            <a:pPr algn="ctr"/>
            <a:r>
              <a:rPr lang="pt-BR" b="1" dirty="0"/>
              <a:t>PARTE</a:t>
            </a:r>
            <a:r>
              <a:rPr lang="pt-BR" dirty="0"/>
              <a:t> </a:t>
            </a:r>
            <a:r>
              <a:rPr lang="pt-BR" b="1" dirty="0"/>
              <a:t>OBRIGATORIA</a:t>
            </a:r>
            <a:endParaRPr lang="es-ES" b="1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23B91CCB-AD72-45AC-A03D-C290A3618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17117"/>
              </p:ext>
            </p:extLst>
          </p:nvPr>
        </p:nvGraphicFramePr>
        <p:xfrm>
          <a:off x="838200" y="1501629"/>
          <a:ext cx="10515600" cy="471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8681214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96318184"/>
                    </a:ext>
                  </a:extLst>
                </a:gridCol>
                <a:gridCol w="1814818">
                  <a:extLst>
                    <a:ext uri="{9D8B030D-6E8A-4147-A177-3AD203B41FA5}">
                      <a16:colId xmlns:a16="http://schemas.microsoft.com/office/drawing/2014/main" val="2229538872"/>
                    </a:ext>
                  </a:extLst>
                </a:gridCol>
                <a:gridCol w="1803633">
                  <a:extLst>
                    <a:ext uri="{9D8B030D-6E8A-4147-A177-3AD203B41FA5}">
                      <a16:colId xmlns:a16="http://schemas.microsoft.com/office/drawing/2014/main" val="1432188553"/>
                    </a:ext>
                  </a:extLst>
                </a:gridCol>
                <a:gridCol w="1639349">
                  <a:extLst>
                    <a:ext uri="{9D8B030D-6E8A-4147-A177-3AD203B41FA5}">
                      <a16:colId xmlns:a16="http://schemas.microsoft.com/office/drawing/2014/main" val="2067887290"/>
                    </a:ext>
                  </a:extLst>
                </a:gridCol>
              </a:tblGrid>
              <a:tr h="395503">
                <a:tc gridSpan="5">
                  <a:txBody>
                    <a:bodyPr/>
                    <a:lstStyle/>
                    <a:p>
                      <a:pPr algn="ctr"/>
                      <a:r>
                        <a:rPr lang="es-ES" dirty="0"/>
                        <a:t>MATERIAS COMÚNS 2º BACH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342492"/>
                  </a:ext>
                </a:extLst>
              </a:tr>
              <a:tr h="1391352">
                <a:tc gridSpan="5">
                  <a:txBody>
                    <a:bodyPr/>
                    <a:lstStyle/>
                    <a:p>
                      <a:r>
                        <a:rPr lang="es-ES" dirty="0" err="1"/>
                        <a:t>Hª</a:t>
                      </a:r>
                      <a:r>
                        <a:rPr lang="es-ES" dirty="0"/>
                        <a:t> de España </a:t>
                      </a:r>
                      <a:r>
                        <a:rPr lang="es-ES" dirty="0" err="1"/>
                        <a:t>ou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Hª</a:t>
                      </a:r>
                      <a:r>
                        <a:rPr lang="es-ES" dirty="0"/>
                        <a:t> da Filosofía (a </a:t>
                      </a:r>
                      <a:r>
                        <a:rPr lang="es-ES" dirty="0" err="1"/>
                        <a:t>elexir</a:t>
                      </a:r>
                      <a:r>
                        <a:rPr lang="es-ES" dirty="0"/>
                        <a:t>)</a:t>
                      </a:r>
                    </a:p>
                    <a:p>
                      <a:r>
                        <a:rPr lang="es-ES" dirty="0" err="1"/>
                        <a:t>Lingua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Castelá</a:t>
                      </a:r>
                      <a:r>
                        <a:rPr lang="es-ES" dirty="0"/>
                        <a:t> e </a:t>
                      </a:r>
                      <a:r>
                        <a:rPr lang="es-ES" dirty="0" err="1"/>
                        <a:t>Lª</a:t>
                      </a:r>
                      <a:r>
                        <a:rPr lang="es-ES" dirty="0"/>
                        <a:t> II</a:t>
                      </a:r>
                    </a:p>
                    <a:p>
                      <a:r>
                        <a:rPr lang="es-ES" dirty="0" err="1"/>
                        <a:t>Lingua</a:t>
                      </a:r>
                      <a:r>
                        <a:rPr lang="es-ES" dirty="0"/>
                        <a:t> Galega e </a:t>
                      </a:r>
                      <a:r>
                        <a:rPr lang="es-ES" dirty="0" err="1"/>
                        <a:t>Lª</a:t>
                      </a:r>
                      <a:r>
                        <a:rPr lang="es-ES" dirty="0"/>
                        <a:t> II</a:t>
                      </a:r>
                    </a:p>
                    <a:p>
                      <a:r>
                        <a:rPr lang="es-ES" dirty="0"/>
                        <a:t>1ª </a:t>
                      </a:r>
                      <a:r>
                        <a:rPr lang="es-ES" dirty="0" err="1"/>
                        <a:t>Lingua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Estranxeira</a:t>
                      </a:r>
                      <a:r>
                        <a:rPr lang="es-ES" dirty="0"/>
                        <a:t> II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357479"/>
                  </a:ext>
                </a:extLst>
              </a:tr>
              <a:tr h="395503">
                <a:tc gridSpan="5"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MATERIA OBRIGATORIA DE MODALIDADE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83978"/>
                  </a:ext>
                </a:extLst>
              </a:tr>
              <a:tr h="1267776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CIENCIA E TECNOLOXÍA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HUMANIDADES E CIENCIAS SOCIAIS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XERAL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ARTES</a:t>
                      </a:r>
                    </a:p>
                    <a:p>
                      <a:pPr algn="ctr"/>
                      <a:r>
                        <a:rPr lang="es-ES" b="1" dirty="0"/>
                        <a:t>PLÁSTICAS IMAXE E DESEÑO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ARTES</a:t>
                      </a:r>
                    </a:p>
                    <a:p>
                      <a:pPr algn="ctr"/>
                      <a:r>
                        <a:rPr lang="es-ES" b="1" dirty="0"/>
                        <a:t>MÚSICA E ARTES ESCÉNICAS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45505"/>
                  </a:ext>
                </a:extLst>
              </a:tr>
              <a:tr h="1267776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Matemáticas II ou Matemáticas Aplicadas ás </a:t>
                      </a:r>
                      <a:r>
                        <a:rPr lang="pt-BR" dirty="0" err="1"/>
                        <a:t>Ciencias</a:t>
                      </a:r>
                      <a:r>
                        <a:rPr lang="pt-BR" dirty="0"/>
                        <a:t> Sociais II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Latín</a:t>
                      </a:r>
                      <a:r>
                        <a:rPr lang="pt-BR" dirty="0"/>
                        <a:t> II ou Matemáticas Aplicadas ás </a:t>
                      </a:r>
                      <a:r>
                        <a:rPr lang="pt-BR" dirty="0" err="1"/>
                        <a:t>Ciencias</a:t>
                      </a:r>
                      <a:r>
                        <a:rPr lang="pt-BR" dirty="0"/>
                        <a:t> Sociais II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Ciencias </a:t>
                      </a:r>
                      <a:r>
                        <a:rPr lang="es-ES" dirty="0" err="1"/>
                        <a:t>Xerais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Debuxo</a:t>
                      </a:r>
                      <a:r>
                        <a:rPr lang="es-ES" dirty="0"/>
                        <a:t> Artístico II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Análise Musical II ou Artes </a:t>
                      </a:r>
                      <a:r>
                        <a:rPr lang="pt-BR" dirty="0" err="1"/>
                        <a:t>Escénicas</a:t>
                      </a:r>
                      <a:r>
                        <a:rPr lang="pt-BR" dirty="0"/>
                        <a:t> II</a:t>
                      </a:r>
                      <a:endParaRPr lang="es-E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6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418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D2A62-5B51-4C32-93F9-FF632680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PARTE</a:t>
            </a:r>
            <a:r>
              <a:rPr lang="pt-BR" dirty="0"/>
              <a:t> </a:t>
            </a:r>
            <a:r>
              <a:rPr lang="pt-BR" b="1" dirty="0"/>
              <a:t>VOLUNTARIA</a:t>
            </a:r>
            <a:endParaRPr lang="es-ES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B7C3F7E-DC89-46D0-8E1B-44BB1B1B1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407961"/>
              </p:ext>
            </p:extLst>
          </p:nvPr>
        </p:nvGraphicFramePr>
        <p:xfrm>
          <a:off x="838200" y="1468073"/>
          <a:ext cx="10515597" cy="7314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775461304"/>
                    </a:ext>
                  </a:extLst>
                </a:gridCol>
                <a:gridCol w="4280484">
                  <a:extLst>
                    <a:ext uri="{9D8B030D-6E8A-4147-A177-3AD203B41FA5}">
                      <a16:colId xmlns:a16="http://schemas.microsoft.com/office/drawing/2014/main" val="2055309494"/>
                    </a:ext>
                  </a:extLst>
                </a:gridCol>
                <a:gridCol w="2729914">
                  <a:extLst>
                    <a:ext uri="{9D8B030D-6E8A-4147-A177-3AD203B41FA5}">
                      <a16:colId xmlns:a16="http://schemas.microsoft.com/office/drawing/2014/main" val="3103811269"/>
                    </a:ext>
                  </a:extLst>
                </a:gridCol>
              </a:tblGrid>
              <a:tr h="1187611">
                <a:tc>
                  <a:txBody>
                    <a:bodyPr/>
                    <a:lstStyle/>
                    <a:p>
                      <a:r>
                        <a:rPr lang="es-ES" dirty="0"/>
                        <a:t>Materia común (a non </a:t>
                      </a:r>
                      <a:r>
                        <a:rPr lang="es-ES" dirty="0" err="1"/>
                        <a:t>elixida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na</a:t>
                      </a:r>
                      <a:r>
                        <a:rPr lang="es-ES" dirty="0"/>
                        <a:t> parte </a:t>
                      </a:r>
                      <a:r>
                        <a:rPr lang="es-ES" dirty="0" err="1"/>
                        <a:t>obrigatoria</a:t>
                      </a:r>
                      <a:r>
                        <a:rPr lang="es-E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Materias</a:t>
                      </a:r>
                      <a:r>
                        <a:rPr lang="pt-BR" dirty="0"/>
                        <a:t> de modalidade </a:t>
                      </a:r>
                      <a:r>
                        <a:rPr lang="pt-BR" dirty="0" err="1">
                          <a:highlight>
                            <a:srgbClr val="FF00FF"/>
                          </a:highlight>
                        </a:rPr>
                        <a:t>obrigatorias</a:t>
                      </a:r>
                      <a:r>
                        <a:rPr lang="pt-BR" dirty="0">
                          <a:highlight>
                            <a:srgbClr val="FF00FF"/>
                          </a:highlight>
                        </a:rPr>
                        <a:t> </a:t>
                      </a:r>
                      <a:r>
                        <a:rPr lang="pt-BR" dirty="0"/>
                        <a:t>(agás a realizada na parte </a:t>
                      </a:r>
                      <a:r>
                        <a:rPr lang="pt-BR" dirty="0" err="1"/>
                        <a:t>obrigatoria</a:t>
                      </a:r>
                      <a:r>
                        <a:rPr lang="pt-BR" dirty="0"/>
                        <a:t>) </a:t>
                      </a:r>
                      <a:r>
                        <a:rPr lang="pt-BR" dirty="0">
                          <a:highlight>
                            <a:srgbClr val="00FF00"/>
                          </a:highlight>
                        </a:rPr>
                        <a:t>e de </a:t>
                      </a:r>
                      <a:r>
                        <a:rPr lang="pt-BR" dirty="0" err="1">
                          <a:highlight>
                            <a:srgbClr val="00FF00"/>
                          </a:highlight>
                        </a:rPr>
                        <a:t>opción</a:t>
                      </a:r>
                      <a:r>
                        <a:rPr lang="pt-BR" dirty="0"/>
                        <a:t> (cursadas ou non cursadas)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Materia</a:t>
                      </a:r>
                      <a:r>
                        <a:rPr lang="pt-BR" dirty="0"/>
                        <a:t> optativa (cursada ou non cursada)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9451"/>
                  </a:ext>
                </a:extLst>
              </a:tr>
              <a:tr h="4202316">
                <a:tc>
                  <a:txBody>
                    <a:bodyPr/>
                    <a:lstStyle/>
                    <a:p>
                      <a:r>
                        <a:rPr lang="pt-BR" dirty="0"/>
                        <a:t>Historia de </a:t>
                      </a:r>
                      <a:r>
                        <a:rPr lang="pt-BR" dirty="0" err="1"/>
                        <a:t>España</a:t>
                      </a:r>
                      <a:r>
                        <a:rPr lang="pt-BR" dirty="0"/>
                        <a:t> ou Historia da </a:t>
                      </a:r>
                      <a:r>
                        <a:rPr lang="pt-BR" dirty="0" err="1"/>
                        <a:t>Filosofía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– </a:t>
                      </a:r>
                      <a:r>
                        <a:rPr lang="pt-BR" dirty="0">
                          <a:highlight>
                            <a:srgbClr val="FF00FF"/>
                          </a:highlight>
                        </a:rPr>
                        <a:t>Análise Musical II </a:t>
                      </a:r>
                      <a:r>
                        <a:rPr lang="pt-BR" dirty="0"/>
                        <a:t>– Fundamentos Artísticos – Grego II – Química – Historia da Arte – Hª da Música e da </a:t>
                      </a:r>
                      <a:r>
                        <a:rPr lang="pt-BR" dirty="0" err="1"/>
                        <a:t>Danza</a:t>
                      </a:r>
                      <a:r>
                        <a:rPr lang="pt-BR" dirty="0"/>
                        <a:t> – </a:t>
                      </a:r>
                      <a:r>
                        <a:rPr lang="pt-BR" dirty="0" err="1">
                          <a:highlight>
                            <a:srgbClr val="FF00FF"/>
                          </a:highlight>
                        </a:rPr>
                        <a:t>Latín</a:t>
                      </a:r>
                      <a:r>
                        <a:rPr lang="pt-BR" dirty="0">
                          <a:highlight>
                            <a:srgbClr val="FF00FF"/>
                          </a:highlight>
                        </a:rPr>
                        <a:t> II </a:t>
                      </a:r>
                      <a:r>
                        <a:rPr lang="pt-BR" dirty="0"/>
                        <a:t>– Literatura Dramática – </a:t>
                      </a:r>
                      <a:r>
                        <a:rPr lang="pt-BR" dirty="0">
                          <a:highlight>
                            <a:srgbClr val="FF00FF"/>
                          </a:highlight>
                        </a:rPr>
                        <a:t>Matemáticas II </a:t>
                      </a:r>
                      <a:r>
                        <a:rPr lang="pt-BR" dirty="0"/>
                        <a:t>–</a:t>
                      </a:r>
                      <a:r>
                        <a:rPr lang="pt-BR" dirty="0">
                          <a:highlight>
                            <a:srgbClr val="FF00FF"/>
                          </a:highlight>
                        </a:rPr>
                        <a:t>Matemáticas Aplicadas ás </a:t>
                      </a:r>
                      <a:r>
                        <a:rPr lang="pt-BR" dirty="0" err="1">
                          <a:highlight>
                            <a:srgbClr val="FF00FF"/>
                          </a:highlight>
                        </a:rPr>
                        <a:t>Ciencias</a:t>
                      </a:r>
                      <a:r>
                        <a:rPr lang="pt-BR" dirty="0">
                          <a:highlight>
                            <a:srgbClr val="FF00FF"/>
                          </a:highlight>
                        </a:rPr>
                        <a:t> Sociais II </a:t>
                      </a:r>
                      <a:r>
                        <a:rPr lang="pt-BR" dirty="0"/>
                        <a:t>– </a:t>
                      </a:r>
                      <a:r>
                        <a:rPr lang="pt-BR" dirty="0" err="1"/>
                        <a:t>Movementos</a:t>
                      </a:r>
                      <a:r>
                        <a:rPr lang="pt-BR" dirty="0"/>
                        <a:t> Culturais e Artísticos – </a:t>
                      </a:r>
                      <a:r>
                        <a:rPr lang="pt-BR" dirty="0" err="1"/>
                        <a:t>Tecnoloxía</a:t>
                      </a:r>
                      <a:r>
                        <a:rPr lang="pt-BR" dirty="0"/>
                        <a:t> e </a:t>
                      </a:r>
                      <a:r>
                        <a:rPr lang="pt-BR" dirty="0" err="1"/>
                        <a:t>Enxeñaría</a:t>
                      </a:r>
                      <a:r>
                        <a:rPr lang="pt-BR" dirty="0"/>
                        <a:t> II – Técnicas de </a:t>
                      </a:r>
                      <a:r>
                        <a:rPr lang="pt-BR" dirty="0" err="1"/>
                        <a:t>Expresión</a:t>
                      </a:r>
                      <a:r>
                        <a:rPr lang="pt-BR" dirty="0"/>
                        <a:t> Gráfico-Plástica</a:t>
                      </a:r>
                    </a:p>
                    <a:p>
                      <a:r>
                        <a:rPr lang="pt-BR" dirty="0"/>
                        <a:t>– </a:t>
                      </a:r>
                      <a:r>
                        <a:rPr lang="pt-BR" dirty="0">
                          <a:highlight>
                            <a:srgbClr val="FF00FF"/>
                          </a:highlight>
                        </a:rPr>
                        <a:t>Artes </a:t>
                      </a:r>
                      <a:r>
                        <a:rPr lang="pt-BR" dirty="0" err="1">
                          <a:highlight>
                            <a:srgbClr val="FF00FF"/>
                          </a:highlight>
                        </a:rPr>
                        <a:t>Escénicas</a:t>
                      </a:r>
                      <a:r>
                        <a:rPr lang="pt-BR" dirty="0">
                          <a:highlight>
                            <a:srgbClr val="FF00FF"/>
                          </a:highlight>
                        </a:rPr>
                        <a:t> II </a:t>
                      </a:r>
                    </a:p>
                    <a:p>
                      <a:r>
                        <a:rPr lang="pt-BR" dirty="0"/>
                        <a:t>– </a:t>
                      </a:r>
                      <a:r>
                        <a:rPr lang="pt-BR" dirty="0" err="1"/>
                        <a:t>Bioloxía</a:t>
                      </a:r>
                      <a:endParaRPr lang="pt-BR" dirty="0"/>
                    </a:p>
                    <a:p>
                      <a:r>
                        <a:rPr lang="pt-BR" dirty="0"/>
                        <a:t> </a:t>
                      </a:r>
                      <a:r>
                        <a:rPr lang="pt-BR" dirty="0">
                          <a:highlight>
                            <a:srgbClr val="FF00FF"/>
                          </a:highlight>
                        </a:rPr>
                        <a:t>– </a:t>
                      </a:r>
                      <a:r>
                        <a:rPr lang="pt-BR" dirty="0" err="1">
                          <a:highlight>
                            <a:srgbClr val="FF00FF"/>
                          </a:highlight>
                        </a:rPr>
                        <a:t>Ciencias</a:t>
                      </a:r>
                      <a:r>
                        <a:rPr lang="pt-BR" dirty="0">
                          <a:highlight>
                            <a:srgbClr val="FF00FF"/>
                          </a:highlight>
                        </a:rPr>
                        <a:t> </a:t>
                      </a:r>
                      <a:r>
                        <a:rPr lang="pt-BR" dirty="0" err="1">
                          <a:highlight>
                            <a:srgbClr val="FF00FF"/>
                          </a:highlight>
                        </a:rPr>
                        <a:t>Xerais</a:t>
                      </a:r>
                      <a:r>
                        <a:rPr lang="pt-BR" dirty="0">
                          <a:highlight>
                            <a:srgbClr val="FF00FF"/>
                          </a:highlight>
                        </a:rPr>
                        <a:t> </a:t>
                      </a:r>
                    </a:p>
                    <a:p>
                      <a:r>
                        <a:rPr lang="pt-BR" dirty="0"/>
                        <a:t>– Coro e Técnica Vocal II </a:t>
                      </a:r>
                    </a:p>
                    <a:p>
                      <a:r>
                        <a:rPr lang="pt-BR" dirty="0"/>
                        <a:t>– </a:t>
                      </a:r>
                      <a:r>
                        <a:rPr lang="pt-BR" dirty="0">
                          <a:highlight>
                            <a:srgbClr val="FF00FF"/>
                          </a:highlight>
                        </a:rPr>
                        <a:t>Debuxo artístico II</a:t>
                      </a:r>
                    </a:p>
                    <a:p>
                      <a:r>
                        <a:rPr lang="pt-BR" dirty="0"/>
                        <a:t> – Debuxo Técnico Aplicado ás Artes Plásticas e ao </a:t>
                      </a:r>
                      <a:r>
                        <a:rPr lang="pt-BR" dirty="0" err="1"/>
                        <a:t>Deseño</a:t>
                      </a:r>
                      <a:r>
                        <a:rPr lang="pt-BR" dirty="0"/>
                        <a:t> II </a:t>
                      </a:r>
                    </a:p>
                    <a:p>
                      <a:r>
                        <a:rPr lang="pt-BR" dirty="0"/>
                        <a:t>– Debuxo Técnico II</a:t>
                      </a:r>
                    </a:p>
                    <a:p>
                      <a:r>
                        <a:rPr lang="pt-BR" dirty="0"/>
                        <a:t> – </a:t>
                      </a:r>
                      <a:r>
                        <a:rPr lang="pt-BR" dirty="0" err="1"/>
                        <a:t>Deseño</a:t>
                      </a:r>
                      <a:r>
                        <a:rPr lang="pt-BR" dirty="0"/>
                        <a:t> </a:t>
                      </a:r>
                    </a:p>
                    <a:p>
                      <a:r>
                        <a:rPr lang="pt-BR" dirty="0"/>
                        <a:t>– Empresa e </a:t>
                      </a:r>
                      <a:r>
                        <a:rPr lang="pt-BR" dirty="0" err="1"/>
                        <a:t>Deseño</a:t>
                      </a:r>
                      <a:r>
                        <a:rPr lang="pt-BR" dirty="0"/>
                        <a:t> de Modelos de Negocio</a:t>
                      </a:r>
                    </a:p>
                    <a:p>
                      <a:r>
                        <a:rPr lang="pt-BR" dirty="0"/>
                        <a:t> – Física </a:t>
                      </a:r>
                    </a:p>
                    <a:p>
                      <a:r>
                        <a:rPr lang="pt-BR" dirty="0"/>
                        <a:t>– </a:t>
                      </a:r>
                      <a:r>
                        <a:rPr lang="pt-BR" dirty="0" err="1"/>
                        <a:t>Xeografía</a:t>
                      </a:r>
                      <a:r>
                        <a:rPr lang="pt-BR" dirty="0"/>
                        <a:t> </a:t>
                      </a:r>
                    </a:p>
                    <a:p>
                      <a:r>
                        <a:rPr lang="pt-BR" dirty="0"/>
                        <a:t>– </a:t>
                      </a:r>
                      <a:r>
                        <a:rPr lang="pt-BR" dirty="0" err="1"/>
                        <a:t>Xeoloxía</a:t>
                      </a:r>
                      <a:r>
                        <a:rPr lang="pt-BR" dirty="0"/>
                        <a:t> e </a:t>
                      </a:r>
                      <a:r>
                        <a:rPr lang="pt-BR" dirty="0" err="1"/>
                        <a:t>Ciencias</a:t>
                      </a:r>
                      <a:r>
                        <a:rPr lang="pt-BR" dirty="0"/>
                        <a:t> Ambientais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– Segunda </a:t>
                      </a:r>
                      <a:r>
                        <a:rPr lang="es-ES" dirty="0" err="1"/>
                        <a:t>Lingua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Estranxeira</a:t>
                      </a:r>
                      <a:r>
                        <a:rPr lang="es-ES" dirty="0"/>
                        <a:t>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62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719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1F8D4-1406-412F-8C39-A37901A09C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CUALIFICACIÓN PAU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8786C-65C6-46A5-964F-2B30E8C6DE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/>
              <a:t>Será a </a:t>
            </a:r>
            <a:r>
              <a:rPr lang="es-ES" dirty="0">
                <a:highlight>
                  <a:srgbClr val="00FF00"/>
                </a:highlight>
              </a:rPr>
              <a:t>media aritmética </a:t>
            </a:r>
            <a:r>
              <a:rPr lang="es-ES" dirty="0"/>
              <a:t>das </a:t>
            </a:r>
            <a:r>
              <a:rPr lang="es-ES" dirty="0" err="1"/>
              <a:t>cualificacións</a:t>
            </a:r>
            <a:r>
              <a:rPr lang="es-ES" dirty="0"/>
              <a:t> numéricas </a:t>
            </a:r>
            <a:r>
              <a:rPr lang="es-ES" dirty="0" err="1"/>
              <a:t>obtidas</a:t>
            </a:r>
            <a:r>
              <a:rPr lang="es-ES" dirty="0"/>
              <a:t> en cada </a:t>
            </a:r>
            <a:r>
              <a:rPr lang="es-ES" dirty="0" err="1"/>
              <a:t>unha</a:t>
            </a:r>
            <a:r>
              <a:rPr lang="es-ES" dirty="0"/>
              <a:t> das probas realizadas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es-ES" dirty="0">
                <a:highlight>
                  <a:srgbClr val="00FF00"/>
                </a:highlight>
              </a:rPr>
              <a:t>fase </a:t>
            </a:r>
            <a:r>
              <a:rPr lang="es-ES" dirty="0" err="1">
                <a:highlight>
                  <a:srgbClr val="00FF00"/>
                </a:highlight>
              </a:rPr>
              <a:t>xeral</a:t>
            </a:r>
            <a:r>
              <a:rPr lang="es-ES" dirty="0"/>
              <a:t>, expresada </a:t>
            </a:r>
            <a:r>
              <a:rPr lang="es-ES" dirty="0" err="1"/>
              <a:t>nunha</a:t>
            </a:r>
            <a:r>
              <a:rPr lang="es-ES" dirty="0"/>
              <a:t> escala de 0 a 10 con tres cifras </a:t>
            </a:r>
            <a:r>
              <a:rPr lang="es-ES" dirty="0" err="1"/>
              <a:t>decimais</a:t>
            </a:r>
            <a:r>
              <a:rPr lang="es-ES" dirty="0"/>
              <a:t>. Esta cualificación deberá ser </a:t>
            </a:r>
            <a:r>
              <a:rPr lang="es-ES" b="1" dirty="0">
                <a:highlight>
                  <a:srgbClr val="00FF00"/>
                </a:highlight>
              </a:rPr>
              <a:t>igual </a:t>
            </a:r>
            <a:r>
              <a:rPr lang="es-ES" b="1" dirty="0" err="1">
                <a:highlight>
                  <a:srgbClr val="00FF00"/>
                </a:highlight>
              </a:rPr>
              <a:t>ou</a:t>
            </a:r>
            <a:r>
              <a:rPr lang="es-ES" b="1" dirty="0">
                <a:highlight>
                  <a:srgbClr val="00FF00"/>
                </a:highlight>
              </a:rPr>
              <a:t> superior a 4 puntos.</a:t>
            </a:r>
          </a:p>
          <a:p>
            <a:r>
              <a:rPr lang="es-ES" b="1" dirty="0"/>
              <a:t>A cualificación final </a:t>
            </a:r>
            <a:r>
              <a:rPr lang="es-ES" dirty="0"/>
              <a:t>de acceso á </a:t>
            </a:r>
            <a:r>
              <a:rPr lang="es-ES" dirty="0" err="1"/>
              <a:t>Universidade</a:t>
            </a:r>
            <a:r>
              <a:rPr lang="es-ES" dirty="0"/>
              <a:t> </a:t>
            </a:r>
            <a:r>
              <a:rPr lang="es-ES" dirty="0" err="1"/>
              <a:t>calcularase</a:t>
            </a:r>
            <a:r>
              <a:rPr lang="es-ES" dirty="0"/>
              <a:t> </a:t>
            </a:r>
            <a:r>
              <a:rPr lang="es-ES" b="1" dirty="0"/>
              <a:t>ponderando un </a:t>
            </a:r>
            <a:r>
              <a:rPr lang="es-ES" b="1" dirty="0">
                <a:highlight>
                  <a:srgbClr val="FFFF00"/>
                </a:highlight>
              </a:rPr>
              <a:t>40% a cualificación da PAU</a:t>
            </a:r>
            <a:r>
              <a:rPr lang="es-ES" b="1" dirty="0"/>
              <a:t>, e un </a:t>
            </a:r>
            <a:r>
              <a:rPr lang="es-ES" b="1" dirty="0">
                <a:highlight>
                  <a:srgbClr val="FF0000"/>
                </a:highlight>
              </a:rPr>
              <a:t>60%</a:t>
            </a:r>
            <a:r>
              <a:rPr lang="es-ES" b="1" dirty="0"/>
              <a:t> a  </a:t>
            </a:r>
            <a:r>
              <a:rPr lang="es-ES" b="1" dirty="0">
                <a:highlight>
                  <a:srgbClr val="FF0000"/>
                </a:highlight>
              </a:rPr>
              <a:t>nota media </a:t>
            </a:r>
            <a:r>
              <a:rPr lang="es-ES" b="1" dirty="0"/>
              <a:t>de </a:t>
            </a:r>
            <a:r>
              <a:rPr lang="es-ES" b="1" dirty="0" err="1">
                <a:highlight>
                  <a:srgbClr val="FF0000"/>
                </a:highlight>
              </a:rPr>
              <a:t>Bacharelato</a:t>
            </a:r>
            <a:r>
              <a:rPr lang="es-ES" dirty="0"/>
              <a:t>.</a:t>
            </a:r>
          </a:p>
          <a:p>
            <a:r>
              <a:rPr lang="es-ES" dirty="0"/>
              <a:t> Superarán a proba </a:t>
            </a:r>
            <a:r>
              <a:rPr lang="es-ES" b="1" dirty="0"/>
              <a:t>cando o resultado </a:t>
            </a:r>
            <a:r>
              <a:rPr lang="es-ES" b="1" dirty="0" err="1"/>
              <a:t>desta</a:t>
            </a:r>
            <a:r>
              <a:rPr lang="es-ES" b="1" dirty="0"/>
              <a:t> ponderación sexa igual </a:t>
            </a:r>
            <a:r>
              <a:rPr lang="es-ES" b="1" dirty="0" err="1"/>
              <a:t>ou</a:t>
            </a:r>
            <a:r>
              <a:rPr lang="es-ES" b="1" dirty="0"/>
              <a:t> superior a cinco puntos.</a:t>
            </a:r>
          </a:p>
        </p:txBody>
      </p:sp>
    </p:spTree>
    <p:extLst>
      <p:ext uri="{BB962C8B-B14F-4D97-AF65-F5344CB8AC3E}">
        <p14:creationId xmlns:p14="http://schemas.microsoft.com/office/powerpoint/2010/main" val="468729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9EADD-0B1D-4823-9A19-52306FF083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b="1" dirty="0"/>
              <a:t>EXEMPLO DE OBTENCIÓN DA NOTA DA PAU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9AFD30-BB7A-45A2-8CEC-6543A0D5D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LC  e </a:t>
            </a:r>
            <a:r>
              <a:rPr lang="es-ES" dirty="0" err="1"/>
              <a:t>Lª</a:t>
            </a:r>
            <a:r>
              <a:rPr lang="es-ES" dirty="0"/>
              <a:t>: 6</a:t>
            </a:r>
          </a:p>
          <a:p>
            <a:r>
              <a:rPr lang="es-ES" dirty="0"/>
              <a:t>LG e </a:t>
            </a:r>
            <a:r>
              <a:rPr lang="es-ES" dirty="0" err="1"/>
              <a:t>Lª</a:t>
            </a:r>
            <a:r>
              <a:rPr lang="es-ES" dirty="0"/>
              <a:t>: 5</a:t>
            </a:r>
          </a:p>
          <a:p>
            <a:r>
              <a:rPr lang="es-ES" dirty="0"/>
              <a:t>1ª LINGUA ESTRANXEIRA II: 4</a:t>
            </a:r>
          </a:p>
          <a:p>
            <a:r>
              <a:rPr lang="es-ES" dirty="0"/>
              <a:t>HISTORIA DE ESPAÑA: 3,75</a:t>
            </a:r>
          </a:p>
          <a:p>
            <a:r>
              <a:rPr lang="es-ES" dirty="0"/>
              <a:t>MATEMÁTICAS APLICADAS ÁS CIENCIAS SOCIAIS: 5</a:t>
            </a:r>
          </a:p>
          <a:p>
            <a:r>
              <a:rPr lang="es-ES" dirty="0"/>
              <a:t>TOTAL  </a:t>
            </a:r>
            <a:r>
              <a:rPr lang="es-ES" dirty="0">
                <a:highlight>
                  <a:srgbClr val="00FF00"/>
                </a:highlight>
              </a:rPr>
              <a:t>FASE XERAL</a:t>
            </a:r>
            <a:r>
              <a:rPr lang="es-ES" dirty="0"/>
              <a:t>: 23,75. NOTA MEDIA: 4,75</a:t>
            </a:r>
            <a:r>
              <a:rPr lang="es-ES" dirty="0">
                <a:solidFill>
                  <a:srgbClr val="FF0000"/>
                </a:solidFill>
              </a:rPr>
              <a:t>    </a:t>
            </a:r>
            <a:r>
              <a:rPr lang="es-ES" dirty="0"/>
              <a:t>Ponderación 40%= </a:t>
            </a:r>
            <a:r>
              <a:rPr lang="es-ES" dirty="0">
                <a:solidFill>
                  <a:srgbClr val="FF0000"/>
                </a:solidFill>
              </a:rPr>
              <a:t>1,9</a:t>
            </a:r>
          </a:p>
          <a:p>
            <a:r>
              <a:rPr lang="es-ES" dirty="0"/>
              <a:t>NOTA  </a:t>
            </a:r>
            <a:r>
              <a:rPr lang="es-ES" dirty="0">
                <a:highlight>
                  <a:srgbClr val="00FFFF"/>
                </a:highlight>
              </a:rPr>
              <a:t>MEDIA DE BACHARELATO</a:t>
            </a:r>
            <a:r>
              <a:rPr lang="es-ES" dirty="0"/>
              <a:t>: 5,30 Ponderación    60%=</a:t>
            </a:r>
            <a:r>
              <a:rPr lang="es-ES" dirty="0">
                <a:solidFill>
                  <a:srgbClr val="FF0000"/>
                </a:solidFill>
              </a:rPr>
              <a:t>3,18</a:t>
            </a:r>
          </a:p>
          <a:p>
            <a:r>
              <a:rPr lang="es-ES" dirty="0">
                <a:highlight>
                  <a:srgbClr val="FFFF00"/>
                </a:highlight>
              </a:rPr>
              <a:t>NOTA DA PAU</a:t>
            </a:r>
            <a:r>
              <a:rPr lang="es-ES" dirty="0"/>
              <a:t>: </a:t>
            </a:r>
            <a:r>
              <a:rPr lang="es-ES" dirty="0">
                <a:solidFill>
                  <a:srgbClr val="FF0000"/>
                </a:solidFill>
              </a:rPr>
              <a:t>1,9</a:t>
            </a:r>
            <a:r>
              <a:rPr lang="es-ES" dirty="0"/>
              <a:t>+</a:t>
            </a:r>
            <a:r>
              <a:rPr lang="es-ES" dirty="0">
                <a:solidFill>
                  <a:srgbClr val="FF0000"/>
                </a:solidFill>
              </a:rPr>
              <a:t>3,18</a:t>
            </a:r>
            <a:r>
              <a:rPr lang="es-ES" dirty="0"/>
              <a:t>= </a:t>
            </a:r>
            <a:r>
              <a:rPr lang="es-ES" dirty="0">
                <a:highlight>
                  <a:srgbClr val="FFFF00"/>
                </a:highlight>
              </a:rPr>
              <a:t>5,08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367FB5C7-6CC5-4A8F-9335-08288FE417DA}"/>
              </a:ext>
            </a:extLst>
          </p:cNvPr>
          <p:cNvSpPr/>
          <p:nvPr/>
        </p:nvSpPr>
        <p:spPr>
          <a:xfrm>
            <a:off x="7793372" y="4337108"/>
            <a:ext cx="201336" cy="167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0736B130-49AD-47B9-A72A-7E72578409B2}"/>
              </a:ext>
            </a:extLst>
          </p:cNvPr>
          <p:cNvSpPr/>
          <p:nvPr/>
        </p:nvSpPr>
        <p:spPr>
          <a:xfrm>
            <a:off x="8531604" y="5117284"/>
            <a:ext cx="218113" cy="159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31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EDECCA-C110-115D-E209-78D11A4EA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3" y="662609"/>
            <a:ext cx="8092100" cy="53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28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3A956-E6FE-4AE7-A209-FCB02F49EE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b="1" dirty="0"/>
              <a:t>GRADO DE EDUCACIÓN PRIMARIA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FC6280-748B-468B-B3B0-4E34C6CD6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5784"/>
          </a:xfrm>
        </p:spPr>
        <p:txBody>
          <a:bodyPr>
            <a:normAutofit fontScale="55000" lnSpcReduction="20000"/>
          </a:bodyPr>
          <a:lstStyle/>
          <a:p>
            <a:r>
              <a:rPr lang="es-ES" sz="4800" b="1" dirty="0">
                <a:solidFill>
                  <a:srgbClr val="FF0000"/>
                </a:solidFill>
              </a:rPr>
              <a:t>Materias con ponderación 0,2: FASE VOLUNTARIA</a:t>
            </a:r>
          </a:p>
          <a:p>
            <a:r>
              <a:rPr lang="es-ES" sz="3300" b="1" dirty="0">
                <a:highlight>
                  <a:srgbClr val="00FF00"/>
                </a:highlight>
              </a:rPr>
              <a:t>BACHARELATO CIENTÍFICO-TECNOLÓXICO</a:t>
            </a:r>
          </a:p>
          <a:p>
            <a:r>
              <a:rPr lang="es-ES" sz="3300" dirty="0" err="1"/>
              <a:t>Bioloxía</a:t>
            </a:r>
            <a:r>
              <a:rPr lang="es-ES" sz="3300" dirty="0"/>
              <a:t> -Física -Matemáticas II-Química- </a:t>
            </a:r>
            <a:r>
              <a:rPr lang="es-ES" sz="3300" dirty="0" err="1"/>
              <a:t>Xeoloxía</a:t>
            </a:r>
            <a:r>
              <a:rPr lang="es-ES" sz="3300" dirty="0"/>
              <a:t> e Ciencias </a:t>
            </a:r>
            <a:r>
              <a:rPr lang="es-ES" sz="3300" dirty="0" err="1"/>
              <a:t>Ambientais-Tecnoloxía</a:t>
            </a:r>
            <a:r>
              <a:rPr lang="es-ES" sz="3300" dirty="0"/>
              <a:t> e </a:t>
            </a:r>
            <a:r>
              <a:rPr lang="es-ES" sz="3300" dirty="0" err="1"/>
              <a:t>Enxeñaría</a:t>
            </a:r>
            <a:r>
              <a:rPr lang="es-ES" sz="3300" dirty="0"/>
              <a:t> II</a:t>
            </a:r>
          </a:p>
          <a:p>
            <a:r>
              <a:rPr lang="es-ES" sz="3300" b="1" dirty="0">
                <a:highlight>
                  <a:srgbClr val="00FFFF"/>
                </a:highlight>
              </a:rPr>
              <a:t>BACHARELATO DE HUMANIDADES E CIENCIAS SOCIAIS</a:t>
            </a:r>
          </a:p>
          <a:p>
            <a:r>
              <a:rPr lang="es-ES" sz="3300" dirty="0"/>
              <a:t>Historia da Arte- Matemáticas aplicadas </a:t>
            </a:r>
            <a:r>
              <a:rPr lang="es-ES" sz="3300" dirty="0" err="1"/>
              <a:t>ás</a:t>
            </a:r>
            <a:r>
              <a:rPr lang="es-ES" sz="3300" dirty="0"/>
              <a:t> Ciencias </a:t>
            </a:r>
            <a:r>
              <a:rPr lang="es-ES" sz="3300" dirty="0" err="1"/>
              <a:t>Sociais</a:t>
            </a:r>
            <a:r>
              <a:rPr lang="es-ES" sz="3300" dirty="0"/>
              <a:t> –</a:t>
            </a:r>
            <a:r>
              <a:rPr lang="es-ES" sz="3300" dirty="0" err="1"/>
              <a:t>Xeografía</a:t>
            </a:r>
            <a:endParaRPr lang="es-ES" sz="3300" dirty="0"/>
          </a:p>
          <a:p>
            <a:r>
              <a:rPr lang="es-ES" sz="3300" b="1" dirty="0">
                <a:highlight>
                  <a:srgbClr val="FFFF00"/>
                </a:highlight>
              </a:rPr>
              <a:t>BACHARELATO XERAL</a:t>
            </a:r>
          </a:p>
          <a:p>
            <a:r>
              <a:rPr lang="es-ES" sz="3300" dirty="0"/>
              <a:t>Ciencias </a:t>
            </a:r>
            <a:r>
              <a:rPr lang="es-ES" sz="3300" dirty="0" err="1"/>
              <a:t>Xerais</a:t>
            </a:r>
            <a:r>
              <a:rPr lang="es-ES" sz="3300" dirty="0"/>
              <a:t>- </a:t>
            </a:r>
            <a:r>
              <a:rPr lang="es-ES" sz="3300" dirty="0" err="1"/>
              <a:t>Movementos</a:t>
            </a:r>
            <a:r>
              <a:rPr lang="es-ES" sz="3300" dirty="0"/>
              <a:t> </a:t>
            </a:r>
            <a:r>
              <a:rPr lang="es-ES" sz="3300" dirty="0" err="1"/>
              <a:t>culturais</a:t>
            </a:r>
            <a:r>
              <a:rPr lang="es-ES" sz="3300" dirty="0"/>
              <a:t> e artísticos</a:t>
            </a:r>
          </a:p>
          <a:p>
            <a:r>
              <a:rPr lang="es-ES" sz="3300" b="1" dirty="0">
                <a:highlight>
                  <a:srgbClr val="FF00FF"/>
                </a:highlight>
              </a:rPr>
              <a:t>BACHARELATO DE ARTES PLÁSTICAS </a:t>
            </a:r>
          </a:p>
          <a:p>
            <a:r>
              <a:rPr lang="es-ES" sz="3300" dirty="0"/>
              <a:t>Fundamentos artísticos –</a:t>
            </a:r>
            <a:r>
              <a:rPr lang="es-ES" sz="3300" dirty="0" err="1"/>
              <a:t>Debuxo</a:t>
            </a:r>
            <a:r>
              <a:rPr lang="es-ES" sz="3300" dirty="0"/>
              <a:t> Artístico II- </a:t>
            </a:r>
            <a:r>
              <a:rPr lang="es-ES" sz="3300" dirty="0" err="1"/>
              <a:t>Debuxo</a:t>
            </a:r>
            <a:r>
              <a:rPr lang="es-ES" sz="3300" dirty="0"/>
              <a:t> Técnico aplicado </a:t>
            </a:r>
            <a:r>
              <a:rPr lang="es-ES" sz="3300" dirty="0" err="1"/>
              <a:t>ás</a:t>
            </a:r>
            <a:r>
              <a:rPr lang="es-ES" sz="3300" dirty="0"/>
              <a:t> artes plásticas e deseño-Técnicas de expresión  gráfico-plástica</a:t>
            </a:r>
          </a:p>
          <a:p>
            <a:r>
              <a:rPr lang="es-ES" sz="3300" b="1" dirty="0">
                <a:highlight>
                  <a:srgbClr val="FF00FF"/>
                </a:highlight>
              </a:rPr>
              <a:t>BACHARELATO DE ARTES DE MÚSICA</a:t>
            </a:r>
          </a:p>
          <a:p>
            <a:r>
              <a:rPr lang="es-ES" sz="3300" dirty="0"/>
              <a:t>Coro e técnica vocal II - </a:t>
            </a:r>
            <a:r>
              <a:rPr lang="es-ES" sz="3300" dirty="0" err="1"/>
              <a:t>Análise</a:t>
            </a:r>
            <a:r>
              <a:rPr lang="es-ES" sz="3300" dirty="0"/>
              <a:t> musical II- Historia da música e da danza-Literatura dramática</a:t>
            </a:r>
          </a:p>
          <a:p>
            <a:r>
              <a:rPr lang="es-ES" sz="3300" b="1" dirty="0">
                <a:solidFill>
                  <a:srgbClr val="A162D0"/>
                </a:solidFill>
              </a:rPr>
              <a:t>MATERIA OPTATIVA</a:t>
            </a:r>
          </a:p>
          <a:p>
            <a:r>
              <a:rPr lang="es-ES" sz="3300" dirty="0"/>
              <a:t>2ª </a:t>
            </a:r>
            <a:r>
              <a:rPr lang="es-ES" sz="3300" dirty="0" err="1"/>
              <a:t>Lingua</a:t>
            </a:r>
            <a:r>
              <a:rPr lang="es-ES" sz="3300" dirty="0"/>
              <a:t> </a:t>
            </a:r>
            <a:r>
              <a:rPr lang="es-ES" sz="3300" dirty="0" err="1"/>
              <a:t>Estranxeira</a:t>
            </a:r>
            <a:r>
              <a:rPr lang="es-ES" sz="3300" dirty="0"/>
              <a:t> (optativa)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5926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6FB1F-FE42-41EC-B553-92D65D406F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ES" b="1" dirty="0"/>
              <a:t>EXEMPLO OBTENCIÓN DA NOTA DE ADMISIÓN Á UNIVERSIDADE E. PRIMARIA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80B591-4AC3-41B4-A417-0B6AF7BF3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ighlight>
                  <a:srgbClr val="FFFF00"/>
                </a:highlight>
              </a:rPr>
              <a:t>NOTA DA PAU</a:t>
            </a:r>
            <a:r>
              <a:rPr lang="es-ES" dirty="0"/>
              <a:t>: </a:t>
            </a:r>
            <a:r>
              <a:rPr lang="es-ES" dirty="0">
                <a:solidFill>
                  <a:srgbClr val="FF0000"/>
                </a:solidFill>
              </a:rPr>
              <a:t>1,9</a:t>
            </a:r>
            <a:r>
              <a:rPr lang="es-ES" dirty="0"/>
              <a:t>+</a:t>
            </a:r>
            <a:r>
              <a:rPr lang="es-ES" dirty="0">
                <a:solidFill>
                  <a:srgbClr val="FF0000"/>
                </a:solidFill>
              </a:rPr>
              <a:t>3,18</a:t>
            </a:r>
            <a:r>
              <a:rPr lang="es-ES" dirty="0"/>
              <a:t>= </a:t>
            </a:r>
            <a:r>
              <a:rPr lang="es-ES" dirty="0">
                <a:highlight>
                  <a:srgbClr val="FFFF00"/>
                </a:highlight>
              </a:rPr>
              <a:t>5,08 </a:t>
            </a:r>
            <a:r>
              <a:rPr lang="es-ES" dirty="0"/>
              <a:t>(40% NOTA DA FASE XERAL + 60 % NOTA MEDIA DO BACHARELATO)</a:t>
            </a:r>
          </a:p>
          <a:p>
            <a:r>
              <a:rPr lang="es-ES" dirty="0">
                <a:highlight>
                  <a:srgbClr val="808000"/>
                </a:highlight>
              </a:rPr>
              <a:t>FASE VOLUNTARIA </a:t>
            </a:r>
          </a:p>
          <a:p>
            <a:r>
              <a:rPr lang="es-ES" dirty="0"/>
              <a:t>XEOGRAFÍA: 5     PONDERACIÓN 0,2 (5x0,2= </a:t>
            </a:r>
            <a:r>
              <a:rPr lang="es-ES" dirty="0">
                <a:solidFill>
                  <a:srgbClr val="7030A0"/>
                </a:solidFill>
              </a:rPr>
              <a:t>1</a:t>
            </a:r>
            <a:r>
              <a:rPr lang="es-ES" dirty="0"/>
              <a:t>)  </a:t>
            </a:r>
          </a:p>
          <a:p>
            <a:r>
              <a:rPr lang="es-ES" dirty="0"/>
              <a:t>HISTORIA DA ARTE: 7    PONDERACIÓN 0,2 (7X0,2= </a:t>
            </a:r>
            <a:r>
              <a:rPr lang="es-ES" dirty="0">
                <a:solidFill>
                  <a:srgbClr val="7030A0"/>
                </a:solidFill>
              </a:rPr>
              <a:t>1,4</a:t>
            </a:r>
            <a:r>
              <a:rPr lang="es-ES" dirty="0"/>
              <a:t>)</a:t>
            </a:r>
          </a:p>
          <a:p>
            <a:r>
              <a:rPr lang="es-ES" dirty="0">
                <a:solidFill>
                  <a:schemeClr val="bg1"/>
                </a:solidFill>
                <a:highlight>
                  <a:srgbClr val="0000FF"/>
                </a:highlight>
              </a:rPr>
              <a:t>NOTA DE ADMISIÓN</a:t>
            </a:r>
            <a:r>
              <a:rPr lang="es-ES" dirty="0"/>
              <a:t>: SUMA DA PAU + 2 MATERIAS CON PONDERACIÓN)       </a:t>
            </a:r>
            <a:r>
              <a:rPr lang="es-ES" dirty="0">
                <a:highlight>
                  <a:srgbClr val="FFFF00"/>
                </a:highlight>
              </a:rPr>
              <a:t>5,08</a:t>
            </a:r>
            <a:r>
              <a:rPr lang="es-ES" dirty="0"/>
              <a:t>+</a:t>
            </a:r>
            <a:r>
              <a:rPr lang="es-ES" dirty="0">
                <a:solidFill>
                  <a:srgbClr val="7030A0"/>
                </a:solidFill>
              </a:rPr>
              <a:t>1</a:t>
            </a:r>
            <a:r>
              <a:rPr lang="es-ES" dirty="0"/>
              <a:t>+</a:t>
            </a:r>
            <a:r>
              <a:rPr lang="es-ES" dirty="0">
                <a:solidFill>
                  <a:srgbClr val="7030A0"/>
                </a:solidFill>
              </a:rPr>
              <a:t>1,4</a:t>
            </a:r>
            <a:r>
              <a:rPr lang="es-ES" dirty="0"/>
              <a:t>= </a:t>
            </a:r>
            <a:r>
              <a:rPr lang="es-ES" dirty="0">
                <a:solidFill>
                  <a:srgbClr val="FF0000"/>
                </a:solidFill>
              </a:rPr>
              <a:t>7,48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37EC795C-D910-4FB7-82DF-19D5F3F9C7EB}"/>
              </a:ext>
            </a:extLst>
          </p:cNvPr>
          <p:cNvSpPr/>
          <p:nvPr/>
        </p:nvSpPr>
        <p:spPr>
          <a:xfrm>
            <a:off x="3229761" y="3363986"/>
            <a:ext cx="201336" cy="184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0839439D-5DEE-4DAA-A705-941794BEEB9D}"/>
              </a:ext>
            </a:extLst>
          </p:cNvPr>
          <p:cNvSpPr/>
          <p:nvPr/>
        </p:nvSpPr>
        <p:spPr>
          <a:xfrm>
            <a:off x="4219662" y="3867069"/>
            <a:ext cx="184557" cy="201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002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1972A-9A06-18A6-DA08-678BEEBF59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5400" b="1" dirty="0"/>
              <a:t>PONDERACIÓNS</a:t>
            </a:r>
          </a:p>
        </p:txBody>
      </p:sp>
      <p:pic>
        <p:nvPicPr>
          <p:cNvPr id="2050" name="Picture 2" descr="Tablas de Ponderación Selectividad 2024 • Wavekup">
            <a:extLst>
              <a:ext uri="{FF2B5EF4-FFF2-40B4-BE49-F238E27FC236}">
                <a16:creationId xmlns:a16="http://schemas.microsoft.com/office/drawing/2014/main" id="{B4370DCF-EB1A-2DEC-B0C9-11D9FBDC71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47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51C2DF-8012-4942-8E8D-35F99A990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57" y="503238"/>
            <a:ext cx="8025685" cy="5673725"/>
          </a:xfrm>
        </p:spPr>
      </p:pic>
    </p:spTree>
    <p:extLst>
      <p:ext uri="{BB962C8B-B14F-4D97-AF65-F5344CB8AC3E}">
        <p14:creationId xmlns:p14="http://schemas.microsoft.com/office/powerpoint/2010/main" val="1353556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34BA31-9978-4FCE-955F-7D25A9659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3" y="37626"/>
            <a:ext cx="10193173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0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950969-8B9B-4AC0-973C-2512EACF0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6" y="299601"/>
            <a:ext cx="9764488" cy="6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93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FA4E982-F732-4E79-A74A-C205EF170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14" y="0"/>
            <a:ext cx="9895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57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4B6111-FB18-4284-853C-082DB66AE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14" y="0"/>
            <a:ext cx="9973572" cy="6858000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CF1ED92-D685-83F4-1B4D-8F17946467A1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37">
                  <a:extLst>
                    <a:ext uri="{9D8B030D-6E8A-4147-A177-3AD203B41FA5}">
                      <a16:colId xmlns:a16="http://schemas.microsoft.com/office/drawing/2014/main" val="2072227025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2192559907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2949867340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2663638137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1627074975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3244222377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2721869281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1294740973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1892728210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917259389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749808400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113385149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1953297557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434147759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119771861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2430451560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826391941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3238654022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1408026296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3688002406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3961123176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1429081613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626289068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4271369250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3044705157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1803999571"/>
                    </a:ext>
                  </a:extLst>
                </a:gridCol>
                <a:gridCol w="301037">
                  <a:extLst>
                    <a:ext uri="{9D8B030D-6E8A-4147-A177-3AD203B41FA5}">
                      <a16:colId xmlns:a16="http://schemas.microsoft.com/office/drawing/2014/main" val="4181734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452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748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D95225-2EA1-4AC2-A307-6091AAEA2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56" y="0"/>
            <a:ext cx="974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26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mo Calcular Las Notas De Corte De Acceso A La Universidad | LivensaLiving">
            <a:extLst>
              <a:ext uri="{FF2B5EF4-FFF2-40B4-BE49-F238E27FC236}">
                <a16:creationId xmlns:a16="http://schemas.microsoft.com/office/drawing/2014/main" id="{79086330-4E56-9CB3-555F-E70DFDE4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3" y="1126434"/>
            <a:ext cx="8229600" cy="40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4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849C6-2AAD-49AE-A700-B48DE7A430E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PROCEDEMENTO DE RESERVA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DCC042-DD6D-4150-86DA-4890DD302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Comprende a tramitación de solicitudes de reserva (ED550A) presentadas en </a:t>
            </a:r>
            <a:r>
              <a:rPr lang="es-ES" dirty="0" err="1"/>
              <a:t>prazo</a:t>
            </a:r>
            <a:r>
              <a:rPr lang="es-ES" dirty="0"/>
              <a:t>, cando os </a:t>
            </a:r>
            <a:r>
              <a:rPr lang="es-ES" dirty="0" err="1"/>
              <a:t>postos</a:t>
            </a:r>
            <a:r>
              <a:rPr lang="es-ES" dirty="0"/>
              <a:t> </a:t>
            </a:r>
            <a:r>
              <a:rPr lang="es-ES" dirty="0" err="1"/>
              <a:t>dispoñibles</a:t>
            </a:r>
            <a:r>
              <a:rPr lang="es-ES" dirty="0"/>
              <a:t> no </a:t>
            </a:r>
            <a:r>
              <a:rPr lang="es-ES" b="1" dirty="0">
                <a:solidFill>
                  <a:srgbClr val="FF0000"/>
                </a:solidFill>
              </a:rPr>
              <a:t>centro de </a:t>
            </a:r>
            <a:r>
              <a:rPr lang="es-ES" b="1" dirty="0" err="1">
                <a:solidFill>
                  <a:srgbClr val="FF0000"/>
                </a:solidFill>
              </a:rPr>
              <a:t>adscrición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dirty="0"/>
              <a:t>sexan suficientes para atender todas as solicitudes. Este </a:t>
            </a:r>
            <a:r>
              <a:rPr lang="es-ES" dirty="0" err="1"/>
              <a:t>procedemento</a:t>
            </a:r>
            <a:r>
              <a:rPr lang="es-ES" dirty="0"/>
              <a:t> </a:t>
            </a:r>
            <a:r>
              <a:rPr lang="es-ES" dirty="0" err="1"/>
              <a:t>conclúe</a:t>
            </a:r>
            <a:r>
              <a:rPr lang="es-ES" dirty="0"/>
              <a:t> coa publica </a:t>
            </a:r>
            <a:r>
              <a:rPr lang="es-ES" dirty="0" err="1"/>
              <a:t>ción</a:t>
            </a:r>
            <a:r>
              <a:rPr lang="es-ES" dirty="0"/>
              <a:t> da </a:t>
            </a:r>
            <a:r>
              <a:rPr lang="es-ES" dirty="0" err="1"/>
              <a:t>listaxe</a:t>
            </a:r>
            <a:r>
              <a:rPr lang="es-ES" dirty="0"/>
              <a:t> do alumnado con posto reservado.</a:t>
            </a:r>
          </a:p>
          <a:p>
            <a:pPr algn="just"/>
            <a:r>
              <a:rPr lang="pt-BR" dirty="0"/>
              <a:t>O </a:t>
            </a:r>
            <a:r>
              <a:rPr lang="pt-BR" b="1" u="sng" dirty="0"/>
              <a:t>prazo</a:t>
            </a:r>
            <a:r>
              <a:rPr lang="pt-BR" dirty="0"/>
              <a:t> de </a:t>
            </a:r>
            <a:r>
              <a:rPr lang="pt-BR" dirty="0" err="1"/>
              <a:t>presentación</a:t>
            </a:r>
            <a:r>
              <a:rPr lang="pt-BR" dirty="0"/>
              <a:t> de solicitudes de reserva (ED550A) </a:t>
            </a:r>
            <a:r>
              <a:rPr lang="pt-BR" dirty="0" err="1"/>
              <a:t>comprende</a:t>
            </a:r>
            <a:r>
              <a:rPr lang="pt-BR" dirty="0"/>
              <a:t> entre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días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de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xaneiro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4 de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febreiro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/>
              <a:t>(ambos incluídos).</a:t>
            </a:r>
          </a:p>
          <a:p>
            <a:pPr algn="just"/>
            <a:r>
              <a:rPr lang="pt-BR" b="1" dirty="0" err="1"/>
              <a:t>Listaxe</a:t>
            </a:r>
            <a:r>
              <a:rPr lang="pt-BR" b="1" dirty="0"/>
              <a:t> definitiva com posto reservado</a:t>
            </a:r>
            <a:r>
              <a:rPr lang="pt-BR" dirty="0"/>
              <a:t>: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de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febreiro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228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D849E7-1240-4DC5-9261-A0866D3B6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35" y="0"/>
            <a:ext cx="7665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45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F1204C-C6D5-4D22-BAEE-40436342F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36" y="37626"/>
            <a:ext cx="7897327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2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61E3F3-2A5D-49AA-920A-2092AD3DB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09" y="0"/>
            <a:ext cx="7075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85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4F728DB-2CF5-4FED-9111-595E2DBF4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10" y="604443"/>
            <a:ext cx="8097380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7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AAD165-0054-4A53-8C5A-F68A5742A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52" y="1323681"/>
            <a:ext cx="8392696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32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34D272-6FD5-7D05-27EA-244CCC094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286328"/>
            <a:ext cx="10515600" cy="14501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727BE2-8AF9-FC7B-7629-0749E12D5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2161309"/>
            <a:ext cx="9953625" cy="36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46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EBD47-5FEE-4F88-8F37-D36E5E0A97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/>
              <a:t>OS ESTUDOS UNIVERSITARIOS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9B50C8-7C73-4A16-B305-1D7F90231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Os estudos </a:t>
            </a:r>
            <a:r>
              <a:rPr lang="pt-BR" dirty="0" err="1"/>
              <a:t>universitarios</a:t>
            </a:r>
            <a:r>
              <a:rPr lang="pt-BR" dirty="0"/>
              <a:t> oficiais </a:t>
            </a:r>
            <a:r>
              <a:rPr lang="pt-BR" dirty="0" err="1"/>
              <a:t>organízanse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tres</a:t>
            </a:r>
            <a:r>
              <a:rPr lang="pt-BR" dirty="0"/>
              <a:t> </a:t>
            </a:r>
            <a:r>
              <a:rPr lang="pt-BR" dirty="0" err="1"/>
              <a:t>niveis</a:t>
            </a:r>
            <a:r>
              <a:rPr lang="pt-BR" dirty="0"/>
              <a:t>: </a:t>
            </a:r>
            <a:r>
              <a:rPr lang="pt-BR" b="1" dirty="0" err="1"/>
              <a:t>grao</a:t>
            </a:r>
            <a:r>
              <a:rPr lang="pt-BR" b="1" dirty="0"/>
              <a:t>, máster e doutoramento</a:t>
            </a:r>
          </a:p>
          <a:p>
            <a:pPr algn="just"/>
            <a:r>
              <a:rPr lang="pt-BR" dirty="0"/>
              <a:t>A unidade de medida utilizada para estruturar os </a:t>
            </a:r>
            <a:r>
              <a:rPr lang="pt-BR" dirty="0" err="1"/>
              <a:t>plans</a:t>
            </a:r>
            <a:r>
              <a:rPr lang="pt-BR" dirty="0"/>
              <a:t> de estudos dos ensinos </a:t>
            </a:r>
            <a:r>
              <a:rPr lang="pt-BR" dirty="0" err="1"/>
              <a:t>universitarios</a:t>
            </a:r>
            <a:r>
              <a:rPr lang="pt-BR" dirty="0"/>
              <a:t> </a:t>
            </a:r>
            <a:r>
              <a:rPr lang="pt-BR" dirty="0" err="1"/>
              <a:t>son</a:t>
            </a:r>
            <a:r>
              <a:rPr lang="pt-BR" dirty="0"/>
              <a:t> os créditos ECTS</a:t>
            </a:r>
          </a:p>
          <a:p>
            <a:r>
              <a:rPr lang="pt-BR" dirty="0" err="1"/>
              <a:t>En</a:t>
            </a:r>
            <a:r>
              <a:rPr lang="pt-BR" dirty="0"/>
              <a:t> termos </a:t>
            </a:r>
            <a:r>
              <a:rPr lang="pt-BR" dirty="0" err="1"/>
              <a:t>xerais</a:t>
            </a:r>
            <a:r>
              <a:rPr lang="pt-BR" dirty="0"/>
              <a:t>, </a:t>
            </a:r>
            <a:r>
              <a:rPr lang="pt-BR" b="1" u="sng" dirty="0"/>
              <a:t>60 créditos ECTS </a:t>
            </a:r>
            <a:r>
              <a:rPr lang="pt-BR" b="1" u="sng" dirty="0" err="1"/>
              <a:t>equivalen</a:t>
            </a:r>
            <a:r>
              <a:rPr lang="pt-BR" b="1" u="sng" dirty="0"/>
              <a:t> a </a:t>
            </a:r>
            <a:r>
              <a:rPr lang="pt-BR" b="1" u="sng" dirty="0" err="1"/>
              <a:t>un</a:t>
            </a:r>
            <a:r>
              <a:rPr lang="pt-BR" b="1" u="sng" dirty="0"/>
              <a:t> ano académico</a:t>
            </a:r>
            <a:r>
              <a:rPr lang="pt-BR" dirty="0"/>
              <a:t>. </a:t>
            </a:r>
          </a:p>
          <a:p>
            <a:pPr algn="just"/>
            <a:r>
              <a:rPr lang="es-ES" dirty="0"/>
              <a:t>Os </a:t>
            </a:r>
            <a:r>
              <a:rPr lang="es-ES" dirty="0" err="1"/>
              <a:t>plans</a:t>
            </a:r>
            <a:r>
              <a:rPr lang="es-ES" dirty="0"/>
              <a:t> de </a:t>
            </a:r>
            <a:r>
              <a:rPr lang="es-ES" dirty="0" err="1"/>
              <a:t>estudo</a:t>
            </a:r>
            <a:r>
              <a:rPr lang="es-ES" dirty="0"/>
              <a:t> da </a:t>
            </a:r>
            <a:r>
              <a:rPr lang="es-ES" dirty="0" err="1"/>
              <a:t>maioría</a:t>
            </a:r>
            <a:r>
              <a:rPr lang="es-ES" dirty="0"/>
              <a:t> de graos universitarios </a:t>
            </a:r>
            <a:r>
              <a:rPr lang="es-ES" dirty="0" err="1"/>
              <a:t>teñen</a:t>
            </a:r>
            <a:r>
              <a:rPr lang="es-ES" dirty="0"/>
              <a:t> </a:t>
            </a:r>
            <a:r>
              <a:rPr lang="es-ES" dirty="0" err="1"/>
              <a:t>unha</a:t>
            </a:r>
            <a:r>
              <a:rPr lang="es-ES" dirty="0"/>
              <a:t> carga lectiva de 240 créditos ECTS, que se corresponden con 4 cursos de duración. Con todo, existen </a:t>
            </a:r>
            <a:r>
              <a:rPr lang="es-ES" dirty="0" err="1"/>
              <a:t>algúns</a:t>
            </a:r>
            <a:r>
              <a:rPr lang="es-ES" dirty="0"/>
              <a:t> graos como </a:t>
            </a:r>
            <a:r>
              <a:rPr lang="es-ES" dirty="0" err="1"/>
              <a:t>Odontoloxía</a:t>
            </a:r>
            <a:r>
              <a:rPr lang="es-ES" dirty="0"/>
              <a:t>, Veterinaria </a:t>
            </a:r>
            <a:r>
              <a:rPr lang="es-ES" dirty="0" err="1"/>
              <a:t>ou</a:t>
            </a:r>
            <a:r>
              <a:rPr lang="es-ES" dirty="0"/>
              <a:t> Arquitectura que alcanzan os 300 créditos, e Medicina, que é a </a:t>
            </a:r>
            <a:r>
              <a:rPr lang="es-ES" dirty="0" err="1"/>
              <a:t>carreira</a:t>
            </a:r>
            <a:r>
              <a:rPr lang="es-ES" dirty="0"/>
              <a:t> </a:t>
            </a:r>
            <a:r>
              <a:rPr lang="es-ES" dirty="0" err="1"/>
              <a:t>máis</a:t>
            </a:r>
            <a:r>
              <a:rPr lang="es-ES" dirty="0"/>
              <a:t> longa, ten 360.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4435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3C59127-9A60-46A2-8E69-8D79533FB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25" y="0"/>
            <a:ext cx="9682950" cy="663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97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7F34B8-9377-42CE-AA59-3B2A7173C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99" y="0"/>
            <a:ext cx="1011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4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884447-FB1E-4944-B597-E9E6F656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7" y="889233"/>
            <a:ext cx="10183646" cy="36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1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5378DC-3CED-4EB6-BD0D-B9A254D1E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57" y="0"/>
            <a:ext cx="5312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285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35033D-49B3-1FB6-6B82-5C6D1EBF4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856"/>
            <a:ext cx="10515600" cy="14685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DEC1C8E-1B2A-322E-5D4A-A3F540B96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65" y="2309093"/>
            <a:ext cx="2032000" cy="14685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7F1F66-869F-A28E-EA04-B5406B910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364" y="2309092"/>
            <a:ext cx="2170546" cy="14685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A897D03-9878-4D20-ECD2-E08611CA6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708" y="2309093"/>
            <a:ext cx="2096655" cy="14685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6726026-F903-7C96-B39D-258F24B8D4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565" y="4143374"/>
            <a:ext cx="2826326" cy="146858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92CDD45-3557-E034-38D1-7BC44641C4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418" y="4143374"/>
            <a:ext cx="2438400" cy="14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241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72CB72-A58C-B2F2-7C7C-0ACD5FF1A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019175"/>
            <a:ext cx="94107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38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8D9E3BB-18CC-5C81-353F-ADEDA6FBA6EF}"/>
              </a:ext>
            </a:extLst>
          </p:cNvPr>
          <p:cNvSpPr txBox="1"/>
          <p:nvPr/>
        </p:nvSpPr>
        <p:spPr>
          <a:xfrm>
            <a:off x="1274617" y="753653"/>
            <a:ext cx="9568873" cy="5940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b="1" dirty="0" err="1">
                <a:latin typeface="Sitka Text" pitchFamily="2" charset="0"/>
              </a:rPr>
              <a:t>Belas</a:t>
            </a:r>
            <a:r>
              <a:rPr lang="es-ES" sz="2000" b="1" dirty="0">
                <a:latin typeface="Sitka Text" pitchFamily="2" charset="0"/>
              </a:rPr>
              <a:t> Artes </a:t>
            </a:r>
          </a:p>
          <a:p>
            <a:r>
              <a:rPr lang="es-ES" sz="2000" b="1" dirty="0">
                <a:latin typeface="Sitka Text" pitchFamily="2" charset="0"/>
              </a:rPr>
              <a:t>Deseño</a:t>
            </a:r>
          </a:p>
          <a:p>
            <a:r>
              <a:rPr lang="es-ES" sz="2000" b="1" dirty="0" err="1">
                <a:latin typeface="Sitka Text" pitchFamily="2" charset="0"/>
              </a:rPr>
              <a:t>Filoloxía</a:t>
            </a:r>
            <a:r>
              <a:rPr lang="es-ES" sz="2000" b="1" dirty="0">
                <a:latin typeface="Sitka Text" pitchFamily="2" charset="0"/>
              </a:rPr>
              <a:t> Aplicada Galega e Española </a:t>
            </a:r>
          </a:p>
          <a:p>
            <a:r>
              <a:rPr lang="es-ES" sz="2000" b="1" dirty="0">
                <a:latin typeface="Sitka Text" pitchFamily="2" charset="0"/>
              </a:rPr>
              <a:t>Español: </a:t>
            </a:r>
            <a:r>
              <a:rPr lang="es-ES" sz="2000" b="1" dirty="0" err="1">
                <a:latin typeface="Sitka Text" pitchFamily="2" charset="0"/>
              </a:rPr>
              <a:t>Estudos</a:t>
            </a:r>
            <a:r>
              <a:rPr lang="es-ES" sz="2000" b="1" dirty="0">
                <a:latin typeface="Sitka Text" pitchFamily="2" charset="0"/>
              </a:rPr>
              <a:t> Lingüísticos e Literarios </a:t>
            </a:r>
          </a:p>
          <a:p>
            <a:r>
              <a:rPr lang="es-ES" sz="2000" b="1" dirty="0" err="1">
                <a:latin typeface="Sitka Text" pitchFamily="2" charset="0"/>
              </a:rPr>
              <a:t>Filoloxía</a:t>
            </a:r>
            <a:r>
              <a:rPr lang="es-ES" sz="2000" b="1" dirty="0">
                <a:latin typeface="Sitka Text" pitchFamily="2" charset="0"/>
              </a:rPr>
              <a:t> Clásica </a:t>
            </a:r>
          </a:p>
          <a:p>
            <a:r>
              <a:rPr lang="es-ES" sz="2000" b="1" dirty="0">
                <a:latin typeface="Sitka Text" pitchFamily="2" charset="0"/>
              </a:rPr>
              <a:t>Filosofía </a:t>
            </a:r>
          </a:p>
          <a:p>
            <a:r>
              <a:rPr lang="es-ES" sz="2000" b="1" dirty="0" err="1">
                <a:latin typeface="Sitka Text" pitchFamily="2" charset="0"/>
              </a:rPr>
              <a:t>Galego</a:t>
            </a:r>
            <a:r>
              <a:rPr lang="es-ES" sz="2000" b="1" dirty="0">
                <a:latin typeface="Sitka Text" pitchFamily="2" charset="0"/>
              </a:rPr>
              <a:t> e Portugués: </a:t>
            </a:r>
            <a:r>
              <a:rPr lang="es-ES" sz="2000" b="1" dirty="0" err="1">
                <a:latin typeface="Sitka Text" pitchFamily="2" charset="0"/>
              </a:rPr>
              <a:t>Estudos</a:t>
            </a:r>
            <a:r>
              <a:rPr lang="es-ES" sz="2000" b="1" dirty="0">
                <a:latin typeface="Sitka Text" pitchFamily="2" charset="0"/>
              </a:rPr>
              <a:t> Lingüísticos e </a:t>
            </a:r>
          </a:p>
          <a:p>
            <a:r>
              <a:rPr lang="es-ES" sz="2000" b="1" dirty="0">
                <a:latin typeface="Sitka Text" pitchFamily="2" charset="0"/>
              </a:rPr>
              <a:t>Historia </a:t>
            </a:r>
          </a:p>
          <a:p>
            <a:r>
              <a:rPr lang="es-ES" sz="2000" b="1" dirty="0">
                <a:latin typeface="Sitka Text" pitchFamily="2" charset="0"/>
              </a:rPr>
              <a:t>Historia da Arte </a:t>
            </a:r>
          </a:p>
          <a:p>
            <a:r>
              <a:rPr lang="es-ES" sz="2000" b="1" dirty="0">
                <a:latin typeface="Sitka Text" pitchFamily="2" charset="0"/>
              </a:rPr>
              <a:t>Inglés: </a:t>
            </a:r>
            <a:r>
              <a:rPr lang="es-ES" sz="2000" b="1" dirty="0" err="1">
                <a:latin typeface="Sitka Text" pitchFamily="2" charset="0"/>
              </a:rPr>
              <a:t>Estudos</a:t>
            </a:r>
            <a:r>
              <a:rPr lang="es-ES" sz="2000" b="1" dirty="0">
                <a:latin typeface="Sitka Text" pitchFamily="2" charset="0"/>
              </a:rPr>
              <a:t> Lingüísticos e Literarios </a:t>
            </a:r>
          </a:p>
          <a:p>
            <a:r>
              <a:rPr lang="es-ES" sz="2000" b="1" dirty="0" err="1">
                <a:latin typeface="Sitka Text" pitchFamily="2" charset="0"/>
              </a:rPr>
              <a:t>Lingua</a:t>
            </a:r>
            <a:r>
              <a:rPr lang="es-ES" sz="2000" b="1" dirty="0">
                <a:latin typeface="Sitka Text" pitchFamily="2" charset="0"/>
              </a:rPr>
              <a:t> e Literatura Españolas </a:t>
            </a:r>
          </a:p>
          <a:p>
            <a:r>
              <a:rPr lang="es-ES" sz="2000" b="1" dirty="0" err="1">
                <a:latin typeface="Sitka Text" pitchFamily="2" charset="0"/>
              </a:rPr>
              <a:t>Lingua</a:t>
            </a:r>
            <a:r>
              <a:rPr lang="es-ES" sz="2000" b="1" dirty="0">
                <a:latin typeface="Sitka Text" pitchFamily="2" charset="0"/>
              </a:rPr>
              <a:t> e Literatura Galegas </a:t>
            </a:r>
          </a:p>
          <a:p>
            <a:r>
              <a:rPr lang="es-ES" sz="2000" b="1" dirty="0" err="1">
                <a:latin typeface="Sitka Text" pitchFamily="2" charset="0"/>
              </a:rPr>
              <a:t>Lingua</a:t>
            </a:r>
            <a:r>
              <a:rPr lang="es-ES" sz="2000" b="1" dirty="0">
                <a:latin typeface="Sitka Text" pitchFamily="2" charset="0"/>
              </a:rPr>
              <a:t> e Literatura Inglesas </a:t>
            </a:r>
          </a:p>
          <a:p>
            <a:r>
              <a:rPr lang="es-ES" sz="2000" b="1" dirty="0" err="1">
                <a:latin typeface="Sitka Text" pitchFamily="2" charset="0"/>
              </a:rPr>
              <a:t>Linguas</a:t>
            </a:r>
            <a:r>
              <a:rPr lang="es-ES" sz="2000" b="1" dirty="0">
                <a:latin typeface="Sitka Text" pitchFamily="2" charset="0"/>
              </a:rPr>
              <a:t> e Literaturas Modernas </a:t>
            </a:r>
          </a:p>
          <a:p>
            <a:r>
              <a:rPr lang="es-ES" sz="2000" b="1" dirty="0" err="1">
                <a:latin typeface="Sitka Text" pitchFamily="2" charset="0"/>
              </a:rPr>
              <a:t>Linguas</a:t>
            </a:r>
            <a:r>
              <a:rPr lang="es-ES" sz="2000" b="1" dirty="0">
                <a:latin typeface="Sitka Text" pitchFamily="2" charset="0"/>
              </a:rPr>
              <a:t> </a:t>
            </a:r>
            <a:r>
              <a:rPr lang="es-ES" sz="2000" b="1" dirty="0" err="1">
                <a:latin typeface="Sitka Text" pitchFamily="2" charset="0"/>
              </a:rPr>
              <a:t>Estranxeiras</a:t>
            </a:r>
            <a:r>
              <a:rPr lang="es-ES" sz="2000" b="1" dirty="0">
                <a:latin typeface="Sitka Text" pitchFamily="2" charset="0"/>
              </a:rPr>
              <a:t> </a:t>
            </a:r>
          </a:p>
          <a:p>
            <a:r>
              <a:rPr lang="es-ES" sz="2000" b="1" dirty="0" err="1">
                <a:latin typeface="Sitka Text" pitchFamily="2" charset="0"/>
              </a:rPr>
              <a:t>Tradución</a:t>
            </a:r>
            <a:r>
              <a:rPr lang="es-ES" sz="2000" b="1" dirty="0">
                <a:latin typeface="Sitka Text" pitchFamily="2" charset="0"/>
              </a:rPr>
              <a:t> e Interpretación </a:t>
            </a:r>
          </a:p>
          <a:p>
            <a:r>
              <a:rPr lang="es-ES" sz="2000" b="1" dirty="0" err="1">
                <a:latin typeface="Sitka Text" pitchFamily="2" charset="0"/>
              </a:rPr>
              <a:t>Xeografía</a:t>
            </a:r>
            <a:r>
              <a:rPr lang="es-ES" sz="2000" b="1" dirty="0">
                <a:latin typeface="Sitka Text" pitchFamily="2" charset="0"/>
              </a:rPr>
              <a:t> e Historia </a:t>
            </a:r>
          </a:p>
          <a:p>
            <a:r>
              <a:rPr lang="es-ES" sz="2000" b="1" dirty="0" err="1">
                <a:latin typeface="Sitka Text" pitchFamily="2" charset="0"/>
              </a:rPr>
              <a:t>Xestión</a:t>
            </a:r>
            <a:r>
              <a:rPr lang="es-ES" sz="2000" b="1" dirty="0">
                <a:latin typeface="Sitka Text" pitchFamily="2" charset="0"/>
              </a:rPr>
              <a:t> Cultural </a:t>
            </a:r>
          </a:p>
          <a:p>
            <a:r>
              <a:rPr lang="es-ES" sz="2000" b="1" dirty="0" err="1">
                <a:latin typeface="Sitka Text" pitchFamily="2" charset="0"/>
              </a:rPr>
              <a:t>Xestión</a:t>
            </a:r>
            <a:r>
              <a:rPr lang="es-ES" sz="2000" b="1" dirty="0">
                <a:latin typeface="Sitka Text" pitchFamily="2" charset="0"/>
              </a:rPr>
              <a:t> </a:t>
            </a:r>
            <a:r>
              <a:rPr lang="es-ES" sz="2000" b="1" dirty="0" err="1">
                <a:latin typeface="Sitka Text" pitchFamily="2" charset="0"/>
              </a:rPr>
              <a:t>Dixital</a:t>
            </a:r>
            <a:r>
              <a:rPr lang="es-ES" sz="2000" b="1" dirty="0">
                <a:latin typeface="Sitka Text" pitchFamily="2" charset="0"/>
              </a:rPr>
              <a:t> da Información e Documentación</a:t>
            </a:r>
          </a:p>
        </p:txBody>
      </p:sp>
    </p:spTree>
    <p:extLst>
      <p:ext uri="{BB962C8B-B14F-4D97-AF65-F5344CB8AC3E}">
        <p14:creationId xmlns:p14="http://schemas.microsoft.com/office/powerpoint/2010/main" val="16035622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EE9BB9-2491-DA62-FDAF-5823F600A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800100"/>
            <a:ext cx="86296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16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2D2349-D360-4323-11A6-AB2CE3DE5C89}"/>
              </a:ext>
            </a:extLst>
          </p:cNvPr>
          <p:cNvSpPr txBox="1"/>
          <p:nvPr/>
        </p:nvSpPr>
        <p:spPr>
          <a:xfrm>
            <a:off x="1948873" y="900883"/>
            <a:ext cx="9421090" cy="4401205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Sitka Text" pitchFamily="2" charset="0"/>
              </a:rPr>
              <a:t>.</a:t>
            </a:r>
            <a:r>
              <a:rPr lang="pt-BR" sz="2800" dirty="0">
                <a:latin typeface="Sitka Text" pitchFamily="2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BIOLOXÍA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BIOTECNOLOXÍA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BIOQUÍMICA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CIENCIAS AMBIENTAIS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CIENCIAS DO MAR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CIENCIA E TECNOLOXÍA DOS ALIMENTOS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FÍSICA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MATEMÁTICAS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NANOCIENTA E NANOTECNOLOXÍA</a:t>
            </a:r>
          </a:p>
          <a:p>
            <a:r>
              <a:rPr lang="pt-BR" sz="2800" b="1" dirty="0">
                <a:solidFill>
                  <a:schemeClr val="bg1"/>
                </a:solidFill>
                <a:latin typeface="Sitka Text" pitchFamily="2" charset="0"/>
              </a:rPr>
              <a:t>. QUÍMICA</a:t>
            </a:r>
            <a:endParaRPr lang="es-ES" sz="2800" b="1" dirty="0">
              <a:solidFill>
                <a:schemeClr val="bg1"/>
              </a:solidFill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552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CAA42A-FEBD-4D5B-6637-A66EE5811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838200"/>
            <a:ext cx="87534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764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BD3618-26AB-840B-4ECF-BAAD79BA153C}"/>
              </a:ext>
            </a:extLst>
          </p:cNvPr>
          <p:cNvSpPr txBox="1"/>
          <p:nvPr/>
        </p:nvSpPr>
        <p:spPr>
          <a:xfrm>
            <a:off x="1662545" y="794328"/>
            <a:ext cx="9134764" cy="5262979"/>
          </a:xfrm>
          <a:prstGeom prst="rect">
            <a:avLst/>
          </a:prstGeom>
          <a:solidFill>
            <a:srgbClr val="A162D0"/>
          </a:solidFill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Enfermaría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Farmacia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Fisioterapia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Logopedia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Medicina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Nutrición Humana e Dietética </a:t>
            </a:r>
          </a:p>
          <a:p>
            <a:r>
              <a:rPr lang="es-ES" sz="2800" b="1" dirty="0" err="1">
                <a:solidFill>
                  <a:schemeClr val="bg1"/>
                </a:solidFill>
                <a:latin typeface="Sitka Text" pitchFamily="2" charset="0"/>
              </a:rPr>
              <a:t>Odontoloxía</a:t>
            </a:r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Óptica e Optometría </a:t>
            </a:r>
          </a:p>
          <a:p>
            <a:r>
              <a:rPr lang="es-ES" sz="2800" b="1" dirty="0" err="1">
                <a:solidFill>
                  <a:schemeClr val="bg1"/>
                </a:solidFill>
                <a:latin typeface="Sitka Text" pitchFamily="2" charset="0"/>
              </a:rPr>
              <a:t>Podoloxía</a:t>
            </a:r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 </a:t>
            </a:r>
          </a:p>
          <a:p>
            <a:r>
              <a:rPr lang="es-ES" sz="2800" b="1" dirty="0" err="1">
                <a:solidFill>
                  <a:schemeClr val="bg1"/>
                </a:solidFill>
                <a:latin typeface="Sitka Text" pitchFamily="2" charset="0"/>
              </a:rPr>
              <a:t>Psicoloxía</a:t>
            </a:r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Terapia Ocupacional </a:t>
            </a:r>
          </a:p>
          <a:p>
            <a:r>
              <a:rPr lang="es-ES" sz="2800" b="1" dirty="0">
                <a:solidFill>
                  <a:schemeClr val="bg1"/>
                </a:solidFill>
                <a:latin typeface="Sitka Text" pitchFamily="2" charset="0"/>
              </a:rPr>
              <a:t>Veterinaria</a:t>
            </a:r>
          </a:p>
        </p:txBody>
      </p:sp>
    </p:spTree>
    <p:extLst>
      <p:ext uri="{BB962C8B-B14F-4D97-AF65-F5344CB8AC3E}">
        <p14:creationId xmlns:p14="http://schemas.microsoft.com/office/powerpoint/2010/main" val="4128314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6A67E3-118F-F3B1-9042-0BC7F2E0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339273"/>
            <a:ext cx="7869382" cy="44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36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B7351E-C5EB-3449-594E-7F3CCD2BBCAC}"/>
              </a:ext>
            </a:extLst>
          </p:cNvPr>
          <p:cNvSpPr txBox="1"/>
          <p:nvPr/>
        </p:nvSpPr>
        <p:spPr>
          <a:xfrm>
            <a:off x="812800" y="129309"/>
            <a:ext cx="10778835" cy="67710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400" b="1" dirty="0"/>
              <a:t>Arquitectura Técnica</a:t>
            </a:r>
          </a:p>
          <a:p>
            <a:r>
              <a:rPr lang="es-ES" sz="1400" b="1" dirty="0"/>
              <a:t>Ciencia e </a:t>
            </a:r>
            <a:r>
              <a:rPr lang="es-ES" sz="1400" b="1" dirty="0" err="1"/>
              <a:t>Enxeñería</a:t>
            </a:r>
            <a:r>
              <a:rPr lang="es-ES" sz="1400" b="1" dirty="0"/>
              <a:t> de Datos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Aeroespacial </a:t>
            </a:r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Agraria</a:t>
            </a:r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Agrícola e Agroalimentaria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Biomédica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Civil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da </a:t>
            </a:r>
            <a:r>
              <a:rPr lang="es-ES" sz="1400" b="1" dirty="0" err="1"/>
              <a:t>Enerxía</a:t>
            </a:r>
            <a:r>
              <a:rPr lang="es-ES" sz="1400" b="1" dirty="0"/>
              <a:t> 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de Obras Públicas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de Procesos Químicos </a:t>
            </a:r>
            <a:r>
              <a:rPr lang="es-ES" sz="1400" b="1" dirty="0" err="1"/>
              <a:t>Industriais</a:t>
            </a:r>
            <a:endParaRPr lang="es-ES" sz="1400" b="1" dirty="0"/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de </a:t>
            </a:r>
            <a:r>
              <a:rPr lang="es-ES" sz="1400" b="1" dirty="0" err="1"/>
              <a:t>Tecnoloxías</a:t>
            </a:r>
            <a:r>
              <a:rPr lang="es-ES" sz="1400" b="1" dirty="0"/>
              <a:t> de Telecomunicación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dos Recursos </a:t>
            </a:r>
            <a:r>
              <a:rPr lang="es-ES" sz="1400" b="1" dirty="0" err="1"/>
              <a:t>Mineiros</a:t>
            </a:r>
            <a:r>
              <a:rPr lang="es-ES" sz="1400" b="1" dirty="0"/>
              <a:t> e </a:t>
            </a:r>
            <a:r>
              <a:rPr lang="es-ES" sz="1400" b="1" dirty="0" err="1"/>
              <a:t>Enerxéticos</a:t>
            </a:r>
            <a:endParaRPr lang="es-ES" sz="1400" b="1" dirty="0"/>
          </a:p>
          <a:p>
            <a:r>
              <a:rPr lang="es-ES" sz="1400" b="1" dirty="0" err="1"/>
              <a:t>Enxeñaría</a:t>
            </a:r>
            <a:r>
              <a:rPr lang="es-ES" sz="1400" b="1" dirty="0"/>
              <a:t> Eléctrica</a:t>
            </a:r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Electrónica Industrial e Automática</a:t>
            </a:r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en Deseño Industrial e </a:t>
            </a:r>
            <a:r>
              <a:rPr lang="es-ES" sz="1400" b="1" dirty="0" err="1"/>
              <a:t>Desenvolvemento</a:t>
            </a:r>
            <a:r>
              <a:rPr lang="es-ES" sz="1400" b="1" dirty="0"/>
              <a:t> do </a:t>
            </a:r>
            <a:r>
              <a:rPr lang="es-ES" sz="1400" b="1" dirty="0" err="1"/>
              <a:t>Produto</a:t>
            </a:r>
            <a:endParaRPr lang="es-ES" sz="1400" b="1" dirty="0"/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en Organización Industrial</a:t>
            </a:r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en Química Industrial</a:t>
            </a:r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en </a:t>
            </a:r>
            <a:r>
              <a:rPr lang="es-ES" sz="1400" b="1" dirty="0" err="1"/>
              <a:t>Tecnoloxías</a:t>
            </a:r>
            <a:r>
              <a:rPr lang="es-ES" sz="1400" b="1" dirty="0"/>
              <a:t> </a:t>
            </a:r>
            <a:r>
              <a:rPr lang="es-ES" sz="1400" b="1" dirty="0" err="1"/>
              <a:t>Industriais</a:t>
            </a:r>
            <a:endParaRPr lang="es-ES" sz="1400" b="1" dirty="0"/>
          </a:p>
          <a:p>
            <a:pPr algn="r"/>
            <a:r>
              <a:rPr lang="es-ES" sz="1400" b="1" dirty="0" err="1"/>
              <a:t>Enxeñaría</a:t>
            </a:r>
            <a:r>
              <a:rPr lang="es-ES" sz="1400" b="1" dirty="0"/>
              <a:t> Forestal</a:t>
            </a:r>
          </a:p>
          <a:p>
            <a:pPr algn="r"/>
            <a:r>
              <a:rPr lang="es-ES" sz="1400" b="1" dirty="0" err="1"/>
              <a:t>Enxeñaría</a:t>
            </a:r>
            <a:r>
              <a:rPr lang="es-ES" sz="1400" b="1" dirty="0"/>
              <a:t> Forestal e do Medio Natural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Informática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Mecánica</a:t>
            </a:r>
          </a:p>
          <a:p>
            <a:pPr algn="ctr"/>
            <a:r>
              <a:rPr lang="es-ES" sz="1400" b="1" dirty="0" err="1"/>
              <a:t>Enxeñaría</a:t>
            </a:r>
            <a:r>
              <a:rPr lang="es-ES" sz="1400" b="1" dirty="0"/>
              <a:t> Naval e Oceánica</a:t>
            </a:r>
          </a:p>
          <a:p>
            <a:r>
              <a:rPr lang="es-ES" sz="1400" b="1" dirty="0" err="1"/>
              <a:t>Enxeñaría</a:t>
            </a:r>
            <a:r>
              <a:rPr lang="es-ES" sz="1400" b="1" dirty="0"/>
              <a:t> Química</a:t>
            </a:r>
          </a:p>
          <a:p>
            <a:pPr algn="r"/>
            <a:r>
              <a:rPr lang="es-ES" sz="1400" b="1" dirty="0" err="1"/>
              <a:t>Estudos</a:t>
            </a:r>
            <a:r>
              <a:rPr lang="es-ES" sz="1400" b="1" dirty="0"/>
              <a:t> de Arquitectura</a:t>
            </a:r>
          </a:p>
          <a:p>
            <a:r>
              <a:rPr lang="es-ES" sz="1400" b="1" dirty="0" err="1"/>
              <a:t>Intelixencia</a:t>
            </a:r>
            <a:r>
              <a:rPr lang="es-ES" sz="1400" b="1" dirty="0"/>
              <a:t> Artificial </a:t>
            </a:r>
          </a:p>
          <a:p>
            <a:pPr algn="ctr"/>
            <a:r>
              <a:rPr lang="es-ES" sz="1400" b="1" dirty="0"/>
              <a:t>Máquinas </a:t>
            </a:r>
            <a:r>
              <a:rPr lang="es-ES" sz="1400" b="1" dirty="0" err="1"/>
              <a:t>Navais</a:t>
            </a:r>
            <a:endParaRPr lang="es-ES" sz="1400" b="1" dirty="0"/>
          </a:p>
          <a:p>
            <a:pPr algn="ctr"/>
            <a:r>
              <a:rPr lang="es-ES" sz="1400" b="1" dirty="0"/>
              <a:t>Náutica e Transporte Marítimo</a:t>
            </a:r>
          </a:p>
          <a:p>
            <a:r>
              <a:rPr lang="es-ES" sz="1400" b="1" dirty="0" err="1"/>
              <a:t>Paisaxe</a:t>
            </a:r>
            <a:endParaRPr lang="es-ES" sz="1400" b="1" dirty="0"/>
          </a:p>
          <a:p>
            <a:r>
              <a:rPr lang="es-ES" sz="1400" b="1" dirty="0"/>
              <a:t>Robótica</a:t>
            </a:r>
          </a:p>
          <a:p>
            <a:r>
              <a:rPr lang="es-ES" sz="1400" b="1" dirty="0" err="1"/>
              <a:t>Tecnoloxía</a:t>
            </a:r>
            <a:r>
              <a:rPr lang="es-ES" sz="1400" b="1" dirty="0"/>
              <a:t> da </a:t>
            </a:r>
            <a:r>
              <a:rPr lang="es-ES" sz="1400" b="1" dirty="0" err="1"/>
              <a:t>Enxeñaría</a:t>
            </a:r>
            <a:r>
              <a:rPr lang="es-ES" sz="1400" b="1" dirty="0"/>
              <a:t> Civil</a:t>
            </a:r>
          </a:p>
        </p:txBody>
      </p:sp>
    </p:spTree>
    <p:extLst>
      <p:ext uri="{BB962C8B-B14F-4D97-AF65-F5344CB8AC3E}">
        <p14:creationId xmlns:p14="http://schemas.microsoft.com/office/powerpoint/2010/main" val="41765786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A3FC90-A13C-D6A5-1448-21EB8242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5" y="823912"/>
            <a:ext cx="7499927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6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B9B7F-37E1-4ECB-9B21-21F4DE36B7B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SOLICITUDE DE ADMISIÓN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A5BC34-4871-43A4-B80C-920D743C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As solicitudes (ED550A e ED550B) </a:t>
            </a:r>
            <a:r>
              <a:rPr lang="pt-BR" dirty="0" err="1"/>
              <a:t>presentaranse</a:t>
            </a:r>
            <a:r>
              <a:rPr lang="pt-BR" dirty="0"/>
              <a:t> </a:t>
            </a:r>
            <a:r>
              <a:rPr lang="pt-BR" dirty="0" err="1"/>
              <a:t>preferiblemente</a:t>
            </a:r>
            <a:r>
              <a:rPr lang="pt-BR" dirty="0"/>
              <a:t> por </a:t>
            </a:r>
            <a:r>
              <a:rPr lang="pt-BR" dirty="0" err="1"/>
              <a:t>vía</a:t>
            </a:r>
            <a:r>
              <a:rPr lang="pt-BR" dirty="0"/>
              <a:t> electrónica, mediante o </a:t>
            </a:r>
            <a:r>
              <a:rPr lang="pt-BR" dirty="0" err="1"/>
              <a:t>formulario</a:t>
            </a:r>
            <a:r>
              <a:rPr lang="pt-BR" dirty="0"/>
              <a:t> normalizado </a:t>
            </a:r>
            <a:r>
              <a:rPr lang="pt-BR" dirty="0" err="1"/>
              <a:t>dispoñible</a:t>
            </a:r>
            <a:r>
              <a:rPr lang="pt-BR" dirty="0"/>
              <a:t> na </a:t>
            </a:r>
            <a:r>
              <a:rPr lang="pt-BR" dirty="0" err="1"/>
              <a:t>aplicación</a:t>
            </a:r>
            <a:r>
              <a:rPr lang="pt-BR" dirty="0"/>
              <a:t> informática </a:t>
            </a:r>
            <a:r>
              <a:rPr lang="pt-BR" dirty="0" err="1"/>
              <a:t>admisionalumnado</a:t>
            </a:r>
            <a:r>
              <a:rPr lang="pt-BR" dirty="0"/>
              <a:t> (https://www.edu.xunta.gal/</a:t>
            </a:r>
            <a:r>
              <a:rPr lang="pt-BR" dirty="0" err="1"/>
              <a:t>admisionalumnado</a:t>
            </a:r>
            <a:r>
              <a:rPr lang="pt-BR" dirty="0"/>
              <a:t>), a través da sede electrónica da </a:t>
            </a:r>
            <a:r>
              <a:rPr lang="pt-BR" dirty="0" err="1"/>
              <a:t>Xunta</a:t>
            </a:r>
            <a:r>
              <a:rPr lang="pt-BR" dirty="0"/>
              <a:t> de Galicia</a:t>
            </a:r>
          </a:p>
          <a:p>
            <a:pPr algn="just"/>
            <a:r>
              <a:rPr lang="pt-BR" dirty="0"/>
              <a:t>Opcionalmente, </a:t>
            </a:r>
            <a:r>
              <a:rPr lang="pt-BR" dirty="0" err="1"/>
              <a:t>poderanse</a:t>
            </a:r>
            <a:r>
              <a:rPr lang="pt-BR" dirty="0"/>
              <a:t> presentar as solicitudes presencialmente no centro docente indicado </a:t>
            </a:r>
            <a:r>
              <a:rPr lang="pt-BR" dirty="0" err="1"/>
              <a:t>en</a:t>
            </a:r>
            <a:r>
              <a:rPr lang="pt-BR" dirty="0"/>
              <a:t> primeiro lugar ou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calquera</a:t>
            </a:r>
            <a:r>
              <a:rPr lang="pt-BR" dirty="0"/>
              <a:t> dos lugares e </a:t>
            </a:r>
            <a:r>
              <a:rPr lang="pt-BR" dirty="0" err="1"/>
              <a:t>rexistros</a:t>
            </a:r>
            <a:r>
              <a:rPr lang="pt-BR" dirty="0"/>
              <a:t> </a:t>
            </a:r>
            <a:r>
              <a:rPr lang="pt-BR" dirty="0" err="1"/>
              <a:t>establecidos</a:t>
            </a:r>
            <a:r>
              <a:rPr lang="pt-BR" dirty="0"/>
              <a:t> na normativa reguladora do </a:t>
            </a:r>
            <a:r>
              <a:rPr lang="pt-BR" dirty="0" err="1"/>
              <a:t>procedemento</a:t>
            </a:r>
            <a:r>
              <a:rPr lang="pt-BR" dirty="0"/>
              <a:t> administrativo </a:t>
            </a:r>
            <a:r>
              <a:rPr lang="pt-BR" dirty="0" err="1"/>
              <a:t>común</a:t>
            </a:r>
            <a:endParaRPr lang="es-ES" dirty="0"/>
          </a:p>
          <a:p>
            <a:r>
              <a:rPr lang="es-ES" dirty="0"/>
              <a:t>O </a:t>
            </a:r>
            <a:r>
              <a:rPr lang="es-ES" b="1" dirty="0" err="1"/>
              <a:t>prazo</a:t>
            </a:r>
            <a:r>
              <a:rPr lang="es-ES" b="1" dirty="0"/>
              <a:t> de presentación de </a:t>
            </a:r>
            <a:r>
              <a:rPr lang="es-ES" b="1" dirty="0" err="1"/>
              <a:t>solicitude</a:t>
            </a:r>
            <a:r>
              <a:rPr lang="es-ES" b="1" dirty="0"/>
              <a:t> de admisión </a:t>
            </a:r>
            <a:r>
              <a:rPr lang="es-ES" dirty="0"/>
              <a:t>(ED550B) comprende </a:t>
            </a:r>
            <a:r>
              <a:rPr lang="es-ES" b="1" dirty="0"/>
              <a:t>entre o día 1 e o 20 de marzo</a:t>
            </a:r>
            <a:r>
              <a:rPr lang="es-ES" dirty="0"/>
              <a:t> (ambos </a:t>
            </a:r>
            <a:r>
              <a:rPr lang="es-ES" dirty="0" err="1"/>
              <a:t>incluídos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89078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C2BA83-DEF8-7F3D-DF08-6EA7AC77F389}"/>
              </a:ext>
            </a:extLst>
          </p:cNvPr>
          <p:cNvSpPr txBox="1"/>
          <p:nvPr/>
        </p:nvSpPr>
        <p:spPr>
          <a:xfrm>
            <a:off x="332510" y="387927"/>
            <a:ext cx="11388436" cy="6124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1400" b="1" dirty="0">
                <a:latin typeface="Sitka Text" pitchFamily="2" charset="0"/>
              </a:rPr>
              <a:t>Administración e Dirección de Empresas</a:t>
            </a:r>
          </a:p>
          <a:p>
            <a:r>
              <a:rPr lang="es-ES" sz="1400" b="1" dirty="0">
                <a:latin typeface="Sitka Text" pitchFamily="2" charset="0"/>
              </a:rPr>
              <a:t>Ciencias da </a:t>
            </a:r>
            <a:r>
              <a:rPr lang="es-ES" sz="1400" b="1" dirty="0" err="1">
                <a:latin typeface="Sitka Text" pitchFamily="2" charset="0"/>
              </a:rPr>
              <a:t>Actividade</a:t>
            </a:r>
            <a:r>
              <a:rPr lang="es-ES" sz="1400" b="1" dirty="0">
                <a:latin typeface="Sitka Text" pitchFamily="2" charset="0"/>
              </a:rPr>
              <a:t> Física e do Deporte</a:t>
            </a:r>
          </a:p>
          <a:p>
            <a:r>
              <a:rPr lang="es-ES" sz="1400" b="1" dirty="0">
                <a:latin typeface="Sitka Text" pitchFamily="2" charset="0"/>
              </a:rPr>
              <a:t>Ciencia Política e da Administración</a:t>
            </a:r>
          </a:p>
          <a:p>
            <a:pPr algn="r"/>
            <a:r>
              <a:rPr lang="es-ES" sz="1400" b="1" dirty="0">
                <a:latin typeface="Sitka Text" pitchFamily="2" charset="0"/>
              </a:rPr>
              <a:t>Ciencias </a:t>
            </a:r>
            <a:r>
              <a:rPr lang="es-ES" sz="1400" b="1" dirty="0" err="1">
                <a:latin typeface="Sitka Text" pitchFamily="2" charset="0"/>
              </a:rPr>
              <a:t>Empresariais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>
                <a:latin typeface="Sitka Text" pitchFamily="2" charset="0"/>
              </a:rPr>
              <a:t>Comercio</a:t>
            </a:r>
          </a:p>
          <a:p>
            <a:r>
              <a:rPr lang="es-ES" sz="1400" b="1" dirty="0">
                <a:latin typeface="Sitka Text" pitchFamily="2" charset="0"/>
              </a:rPr>
              <a:t>Comunicación Audiovisual</a:t>
            </a:r>
          </a:p>
          <a:p>
            <a:r>
              <a:rPr lang="es-ES" sz="1400" b="1" dirty="0">
                <a:latin typeface="Sitka Text" pitchFamily="2" charset="0"/>
              </a:rPr>
              <a:t>Creación </a:t>
            </a:r>
            <a:r>
              <a:rPr lang="es-ES" sz="1400" b="1" dirty="0" err="1">
                <a:latin typeface="Sitka Text" pitchFamily="2" charset="0"/>
              </a:rPr>
              <a:t>Dixital</a:t>
            </a:r>
            <a:r>
              <a:rPr lang="es-ES" sz="1400" b="1" dirty="0">
                <a:latin typeface="Sitka Text" pitchFamily="2" charset="0"/>
              </a:rPr>
              <a:t>, Animación e </a:t>
            </a:r>
            <a:r>
              <a:rPr lang="es-ES" sz="1400" b="1" dirty="0" err="1">
                <a:latin typeface="Sitka Text" pitchFamily="2" charset="0"/>
              </a:rPr>
              <a:t>Videoxogos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 err="1">
                <a:latin typeface="Sitka Text" pitchFamily="2" charset="0"/>
              </a:rPr>
              <a:t>Criminoloxía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r>
              <a:rPr lang="es-ES" sz="1400" b="1" dirty="0" err="1">
                <a:latin typeface="Sitka Text" pitchFamily="2" charset="0"/>
              </a:rPr>
              <a:t>Dereito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>
                <a:latin typeface="Sitka Text" pitchFamily="2" charset="0"/>
              </a:rPr>
              <a:t>Dirección e </a:t>
            </a:r>
            <a:r>
              <a:rPr lang="es-ES" sz="1400" b="1" dirty="0" err="1">
                <a:latin typeface="Sitka Text" pitchFamily="2" charset="0"/>
              </a:rPr>
              <a:t>Xestión</a:t>
            </a:r>
            <a:r>
              <a:rPr lang="es-ES" sz="1400" b="1" dirty="0">
                <a:latin typeface="Sitka Text" pitchFamily="2" charset="0"/>
              </a:rPr>
              <a:t> Pública</a:t>
            </a:r>
          </a:p>
          <a:p>
            <a:pPr algn="r"/>
            <a:r>
              <a:rPr lang="es-ES" sz="1400" b="1" dirty="0">
                <a:latin typeface="Sitka Text" pitchFamily="2" charset="0"/>
              </a:rPr>
              <a:t>Economía</a:t>
            </a:r>
          </a:p>
          <a:p>
            <a:pPr algn="ctr"/>
            <a:r>
              <a:rPr lang="es-ES" sz="1400" b="1" dirty="0">
                <a:latin typeface="Sitka Text" pitchFamily="2" charset="0"/>
              </a:rPr>
              <a:t>Educación Infantil </a:t>
            </a:r>
          </a:p>
          <a:p>
            <a:pPr algn="ctr"/>
            <a:r>
              <a:rPr lang="es-ES" sz="1400" b="1" dirty="0">
                <a:latin typeface="Sitka Text" pitchFamily="2" charset="0"/>
              </a:rPr>
              <a:t>Educación Primaria</a:t>
            </a:r>
          </a:p>
          <a:p>
            <a:r>
              <a:rPr lang="es-ES" sz="1400" b="1" dirty="0">
                <a:latin typeface="Sitka Text" pitchFamily="2" charset="0"/>
              </a:rPr>
              <a:t>Educación Social</a:t>
            </a:r>
          </a:p>
          <a:p>
            <a:pPr algn="r"/>
            <a:r>
              <a:rPr lang="es-ES" sz="1400" b="1" dirty="0">
                <a:latin typeface="Sitka Text" pitchFamily="2" charset="0"/>
              </a:rPr>
              <a:t>Empresa e </a:t>
            </a:r>
            <a:r>
              <a:rPr lang="es-ES" sz="1400" b="1" dirty="0" err="1">
                <a:latin typeface="Sitka Text" pitchFamily="2" charset="0"/>
              </a:rPr>
              <a:t>Tecnoloxía</a:t>
            </a:r>
            <a:endParaRPr lang="es-ES" sz="1400" b="1" dirty="0">
              <a:latin typeface="Sitka Text" pitchFamily="2" charset="0"/>
            </a:endParaRPr>
          </a:p>
          <a:p>
            <a:pPr algn="ctr"/>
            <a:r>
              <a:rPr lang="es-ES" sz="1400" b="1" dirty="0">
                <a:latin typeface="Sitka Text" pitchFamily="2" charset="0"/>
              </a:rPr>
              <a:t>Mestre en Educación Infantil</a:t>
            </a:r>
          </a:p>
          <a:p>
            <a:pPr algn="ctr"/>
            <a:r>
              <a:rPr lang="es-ES" sz="1400" b="1" dirty="0">
                <a:latin typeface="Sitka Text" pitchFamily="2" charset="0"/>
              </a:rPr>
              <a:t>Mestre en Educación Primaria</a:t>
            </a:r>
          </a:p>
          <a:p>
            <a:r>
              <a:rPr lang="es-ES" sz="1400" b="1" dirty="0" err="1">
                <a:latin typeface="Sitka Text" pitchFamily="2" charset="0"/>
              </a:rPr>
              <a:t>Pedagoxía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pPr algn="ctr"/>
            <a:r>
              <a:rPr lang="es-ES" sz="1400" b="1" dirty="0" err="1">
                <a:latin typeface="Sitka Text" pitchFamily="2" charset="0"/>
              </a:rPr>
              <a:t>Publicidade</a:t>
            </a:r>
            <a:r>
              <a:rPr lang="es-ES" sz="1400" b="1" dirty="0">
                <a:latin typeface="Sitka Text" pitchFamily="2" charset="0"/>
              </a:rPr>
              <a:t> e </a:t>
            </a:r>
            <a:r>
              <a:rPr lang="es-ES" sz="1400" b="1" dirty="0" err="1">
                <a:latin typeface="Sitka Text" pitchFamily="2" charset="0"/>
              </a:rPr>
              <a:t>Relacións</a:t>
            </a:r>
            <a:r>
              <a:rPr lang="es-ES" sz="1400" b="1" dirty="0">
                <a:latin typeface="Sitka Text" pitchFamily="2" charset="0"/>
              </a:rPr>
              <a:t> Públicas</a:t>
            </a:r>
          </a:p>
          <a:p>
            <a:pPr algn="ctr"/>
            <a:r>
              <a:rPr lang="es-ES" sz="1400" b="1" dirty="0" err="1">
                <a:latin typeface="Sitka Text" pitchFamily="2" charset="0"/>
              </a:rPr>
              <a:t>Relacións</a:t>
            </a:r>
            <a:r>
              <a:rPr lang="es-ES" sz="1400" b="1" dirty="0">
                <a:latin typeface="Sitka Text" pitchFamily="2" charset="0"/>
              </a:rPr>
              <a:t> </a:t>
            </a:r>
            <a:r>
              <a:rPr lang="es-ES" sz="1400" b="1" dirty="0" err="1">
                <a:latin typeface="Sitka Text" pitchFamily="2" charset="0"/>
              </a:rPr>
              <a:t>Internacionais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pPr algn="ctr"/>
            <a:r>
              <a:rPr lang="es-ES" sz="1400" b="1" dirty="0" err="1">
                <a:latin typeface="Sitka Text" pitchFamily="2" charset="0"/>
              </a:rPr>
              <a:t>Relacións</a:t>
            </a:r>
            <a:r>
              <a:rPr lang="es-ES" sz="1400" b="1" dirty="0">
                <a:latin typeface="Sitka Text" pitchFamily="2" charset="0"/>
              </a:rPr>
              <a:t> </a:t>
            </a:r>
            <a:r>
              <a:rPr lang="es-ES" sz="1400" b="1" dirty="0" err="1">
                <a:latin typeface="Sitka Text" pitchFamily="2" charset="0"/>
              </a:rPr>
              <a:t>Laborais</a:t>
            </a:r>
            <a:r>
              <a:rPr lang="es-ES" sz="1400" b="1" dirty="0">
                <a:latin typeface="Sitka Text" pitchFamily="2" charset="0"/>
              </a:rPr>
              <a:t> e Recursos Humanos</a:t>
            </a:r>
          </a:p>
          <a:p>
            <a:r>
              <a:rPr lang="es-ES" sz="1400" b="1" dirty="0" err="1">
                <a:latin typeface="Sitka Text" pitchFamily="2" charset="0"/>
              </a:rPr>
              <a:t>Socioloxía</a:t>
            </a:r>
            <a:endParaRPr lang="es-ES" sz="1400" b="1" dirty="0">
              <a:latin typeface="Sitka Text" pitchFamily="2" charset="0"/>
            </a:endParaRPr>
          </a:p>
          <a:p>
            <a:r>
              <a:rPr lang="es-ES" sz="1400" b="1" dirty="0" err="1">
                <a:latin typeface="Sitka Text" pitchFamily="2" charset="0"/>
              </a:rPr>
              <a:t>Traballo</a:t>
            </a:r>
            <a:r>
              <a:rPr lang="es-ES" sz="1400" b="1" dirty="0">
                <a:latin typeface="Sitka Text" pitchFamily="2" charset="0"/>
              </a:rPr>
              <a:t> Social </a:t>
            </a:r>
          </a:p>
          <a:p>
            <a:pPr algn="r"/>
            <a:r>
              <a:rPr lang="es-ES" sz="1400" b="1" dirty="0">
                <a:latin typeface="Sitka Text" pitchFamily="2" charset="0"/>
              </a:rPr>
              <a:t>Turismo</a:t>
            </a:r>
          </a:p>
          <a:p>
            <a:r>
              <a:rPr lang="es-ES" sz="1400" b="1" dirty="0" err="1">
                <a:latin typeface="Sitka Text" pitchFamily="2" charset="0"/>
              </a:rPr>
              <a:t>Xeografía</a:t>
            </a:r>
            <a:r>
              <a:rPr lang="es-ES" sz="1400" b="1" dirty="0">
                <a:latin typeface="Sitka Text" pitchFamily="2" charset="0"/>
              </a:rPr>
              <a:t> e Ordenación do Territorio</a:t>
            </a:r>
          </a:p>
          <a:p>
            <a:pPr algn="r"/>
            <a:r>
              <a:rPr lang="es-ES" sz="1400" b="1" dirty="0" err="1">
                <a:latin typeface="Sitka Text" pitchFamily="2" charset="0"/>
              </a:rPr>
              <a:t>Xestión</a:t>
            </a:r>
            <a:r>
              <a:rPr lang="es-ES" sz="1400" b="1" dirty="0">
                <a:latin typeface="Sitka Text" pitchFamily="2" charset="0"/>
              </a:rPr>
              <a:t> de Empresas </a:t>
            </a:r>
            <a:r>
              <a:rPr lang="es-ES" sz="1400" b="1" dirty="0" err="1">
                <a:latin typeface="Sitka Text" pitchFamily="2" charset="0"/>
              </a:rPr>
              <a:t>Hostaleiras</a:t>
            </a:r>
            <a:r>
              <a:rPr lang="es-ES" sz="1400" b="1" dirty="0">
                <a:latin typeface="Sitka Text" pitchFamily="2" charset="0"/>
              </a:rPr>
              <a:t> </a:t>
            </a:r>
          </a:p>
          <a:p>
            <a:r>
              <a:rPr lang="es-ES" sz="1400" b="1" dirty="0" err="1">
                <a:latin typeface="Sitka Text" pitchFamily="2" charset="0"/>
              </a:rPr>
              <a:t>Xestión</a:t>
            </a:r>
            <a:r>
              <a:rPr lang="es-ES" sz="1400" b="1" dirty="0">
                <a:latin typeface="Sitka Text" pitchFamily="2" charset="0"/>
              </a:rPr>
              <a:t> Industrial de Moda</a:t>
            </a:r>
          </a:p>
          <a:p>
            <a:r>
              <a:rPr lang="es-ES" sz="1400" b="1" dirty="0" err="1">
                <a:latin typeface="Sitka Text" pitchFamily="2" charset="0"/>
              </a:rPr>
              <a:t>Xornalismo</a:t>
            </a:r>
            <a:r>
              <a:rPr lang="es-ES" sz="1400" b="1" dirty="0">
                <a:latin typeface="Sitka Tex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3456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ónica Diz Orienta: Nuevos grados universitarios en el Sistema  Universitario Gallego en el curso 2022-2023">
            <a:extLst>
              <a:ext uri="{FF2B5EF4-FFF2-40B4-BE49-F238E27FC236}">
                <a16:creationId xmlns:a16="http://schemas.microsoft.com/office/drawing/2014/main" id="{8D90F950-63AE-6338-BE5F-6C78D19C3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64" y="1041149"/>
            <a:ext cx="5423026" cy="40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9323975-12AA-2C20-2EED-E677C5D38028}"/>
              </a:ext>
            </a:extLst>
          </p:cNvPr>
          <p:cNvSpPr txBox="1"/>
          <p:nvPr/>
        </p:nvSpPr>
        <p:spPr>
          <a:xfrm>
            <a:off x="3331524" y="5313680"/>
            <a:ext cx="157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>
                <a:hlinkClick r:id="rId3"/>
              </a:rPr>
              <a:t>GRAOS UDC</a:t>
            </a:r>
            <a:endParaRPr lang="gl-E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858BAE-1E78-089D-C065-6DDF0856B462}"/>
              </a:ext>
            </a:extLst>
          </p:cNvPr>
          <p:cNvSpPr txBox="1"/>
          <p:nvPr/>
        </p:nvSpPr>
        <p:spPr>
          <a:xfrm>
            <a:off x="5379719" y="5313679"/>
            <a:ext cx="116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>
                <a:hlinkClick r:id="rId4"/>
              </a:rPr>
              <a:t>GRAOS USC</a:t>
            </a:r>
            <a:endParaRPr lang="gl-ES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67D3AD-8A69-A9B7-75BD-85E8CD527F78}"/>
              </a:ext>
            </a:extLst>
          </p:cNvPr>
          <p:cNvSpPr txBox="1"/>
          <p:nvPr/>
        </p:nvSpPr>
        <p:spPr>
          <a:xfrm>
            <a:off x="6812282" y="5313679"/>
            <a:ext cx="130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>
                <a:hlinkClick r:id="rId5"/>
              </a:rPr>
              <a:t>GRAOS UVIGO</a:t>
            </a:r>
            <a:endParaRPr lang="gl-ES" sz="2400" b="1" dirty="0"/>
          </a:p>
        </p:txBody>
      </p:sp>
    </p:spTree>
    <p:extLst>
      <p:ext uri="{BB962C8B-B14F-4D97-AF65-F5344CB8AC3E}">
        <p14:creationId xmlns:p14="http://schemas.microsoft.com/office/powerpoint/2010/main" val="37389162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uáles son las becas MEC? Infórmate aquí en Formación y Estudios |  Formación y Estudios">
            <a:extLst>
              <a:ext uri="{FF2B5EF4-FFF2-40B4-BE49-F238E27FC236}">
                <a16:creationId xmlns:a16="http://schemas.microsoft.com/office/drawing/2014/main" id="{9A103586-FD26-3EFD-F319-C7E7CF31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68" y="744647"/>
            <a:ext cx="7930364" cy="53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7886089-87B1-22BE-AB3A-290A47BE5095}"/>
              </a:ext>
            </a:extLst>
          </p:cNvPr>
          <p:cNvSpPr txBox="1"/>
          <p:nvPr/>
        </p:nvSpPr>
        <p:spPr>
          <a:xfrm>
            <a:off x="2247900" y="266700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BECAS MEC para estudiar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1160924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5E61D-27A8-482B-BEA8-F743201AAAF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i="0" dirty="0">
                <a:solidFill>
                  <a:srgbClr val="191919"/>
                </a:solidFill>
                <a:effectLst/>
                <a:latin typeface="redhatdisplay-bold"/>
              </a:rPr>
              <a:t>Requisitos para a obtención da bolsa</a:t>
            </a:r>
            <a:br>
              <a:rPr lang="es-ES" b="1" i="0" dirty="0">
                <a:solidFill>
                  <a:srgbClr val="191919"/>
                </a:solidFill>
                <a:effectLst/>
                <a:latin typeface="redhatdisplay-bold"/>
              </a:rPr>
            </a:br>
            <a:r>
              <a:rPr lang="es-ES" b="1" i="0" dirty="0">
                <a:solidFill>
                  <a:srgbClr val="191919"/>
                </a:solidFill>
                <a:effectLst/>
                <a:latin typeface="redhatdisplay-bold"/>
              </a:rPr>
              <a:t>para o 1º curso de </a:t>
            </a:r>
            <a:r>
              <a:rPr lang="es-ES" b="1" i="0" dirty="0" err="1">
                <a:solidFill>
                  <a:srgbClr val="191919"/>
                </a:solidFill>
                <a:effectLst/>
                <a:latin typeface="redhatdisplay-bold"/>
              </a:rPr>
              <a:t>bacharelato</a:t>
            </a:r>
            <a:r>
              <a:rPr lang="es-ES" b="0" i="0" dirty="0">
                <a:solidFill>
                  <a:srgbClr val="191919"/>
                </a:solidFill>
                <a:effectLst/>
                <a:latin typeface="redhatdisplay-bold"/>
              </a:rPr>
              <a:t>: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F429CA-0EA2-4928-AF81-B7C25E429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redhattext-regular"/>
              </a:rPr>
              <a:t>Ter unha nota media de, polo menos, 5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redhattext-regular"/>
              </a:rPr>
              <a:t>puntos</a:t>
            </a:r>
            <a:r>
              <a:rPr lang="pt-BR" b="0" i="0" dirty="0">
                <a:solidFill>
                  <a:srgbClr val="000000"/>
                </a:solidFill>
                <a:effectLst/>
                <a:latin typeface="redhattext-regular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redhattext-regular"/>
              </a:rPr>
              <a:t>en</a:t>
            </a:r>
            <a:r>
              <a:rPr lang="pt-BR" b="0" i="0" dirty="0">
                <a:solidFill>
                  <a:srgbClr val="000000"/>
                </a:solidFill>
                <a:effectLst/>
                <a:latin typeface="redhattext-regular"/>
              </a:rPr>
              <a:t> 4.º de ESO.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 err="1">
                <a:solidFill>
                  <a:srgbClr val="000000"/>
                </a:solidFill>
                <a:effectLst/>
                <a:latin typeface="redhattext-regular"/>
              </a:rPr>
              <a:t>Matricularte</a:t>
            </a:r>
            <a:r>
              <a:rPr lang="pt-BR" b="0" i="0" dirty="0">
                <a:solidFill>
                  <a:srgbClr val="000000"/>
                </a:solidFill>
                <a:effectLst/>
                <a:latin typeface="redhattext-regular"/>
              </a:rPr>
              <a:t> do curso completo.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redhattext-regular"/>
              </a:rPr>
              <a:t>Tamén</a:t>
            </a:r>
            <a:r>
              <a:rPr lang="pt-BR" b="0" i="0" dirty="0">
                <a:solidFill>
                  <a:srgbClr val="000000"/>
                </a:solidFill>
                <a:effectLst/>
                <a:latin typeface="redhattext-regular"/>
              </a:rPr>
              <a:t> podes ter bolsa,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redhattext-regular"/>
              </a:rPr>
              <a:t>aínda</a:t>
            </a:r>
            <a:r>
              <a:rPr lang="pt-BR" b="0" i="0" dirty="0">
                <a:solidFill>
                  <a:srgbClr val="000000"/>
                </a:solidFill>
                <a:effectLst/>
                <a:latin typeface="redhattext-regular"/>
              </a:rPr>
              <a:t> que limitada, se te matriculas de, polo menos, a metade das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redhattext-regular"/>
              </a:rPr>
              <a:t>materias</a:t>
            </a:r>
            <a:r>
              <a:rPr lang="pt-BR" b="0" i="0" dirty="0">
                <a:solidFill>
                  <a:srgbClr val="000000"/>
                </a:solidFill>
                <a:effectLst/>
                <a:latin typeface="redhattext-regular"/>
              </a:rPr>
              <a:t> do curso.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redhattext-regular"/>
              </a:rPr>
              <a:t>Non estar a repetir no curso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redhattext-regular"/>
              </a:rPr>
              <a:t>actual</a:t>
            </a:r>
            <a:r>
              <a:rPr lang="pt-BR" b="0" i="0" dirty="0">
                <a:solidFill>
                  <a:srgbClr val="000000"/>
                </a:solidFill>
                <a:effectLst/>
                <a:latin typeface="redhattext-regular"/>
              </a:rPr>
              <a:t>.</a:t>
            </a:r>
            <a:endParaRPr lang="es-ES" b="0" i="0" dirty="0">
              <a:solidFill>
                <a:srgbClr val="000000"/>
              </a:solidFill>
              <a:effectLst/>
              <a:latin typeface="redhattext-regular"/>
            </a:endParaRPr>
          </a:p>
          <a:p>
            <a:pPr algn="just"/>
            <a:r>
              <a:rPr lang="pt-BR" dirty="0"/>
              <a:t>Para saber se </a:t>
            </a:r>
            <a:r>
              <a:rPr lang="pt-BR" dirty="0" err="1"/>
              <a:t>tes</a:t>
            </a:r>
            <a:r>
              <a:rPr lang="pt-BR" dirty="0"/>
              <a:t> </a:t>
            </a:r>
            <a:r>
              <a:rPr lang="pt-BR" dirty="0" err="1"/>
              <a:t>dereito</a:t>
            </a:r>
            <a:r>
              <a:rPr lang="pt-BR" dirty="0"/>
              <a:t> a unha bolsa, ademais dos requisitos </a:t>
            </a:r>
            <a:r>
              <a:rPr lang="pt-BR" dirty="0" err="1"/>
              <a:t>xerais</a:t>
            </a:r>
            <a:r>
              <a:rPr lang="pt-BR" dirty="0"/>
              <a:t> e académicos, </a:t>
            </a:r>
            <a:r>
              <a:rPr lang="pt-BR" dirty="0" err="1"/>
              <a:t>tamén</a:t>
            </a:r>
            <a:r>
              <a:rPr lang="pt-BR" dirty="0"/>
              <a:t> </a:t>
            </a:r>
            <a:r>
              <a:rPr lang="pt-BR" dirty="0" err="1"/>
              <a:t>valoran</a:t>
            </a:r>
            <a:r>
              <a:rPr lang="pt-BR" dirty="0"/>
              <a:t> a </a:t>
            </a:r>
            <a:r>
              <a:rPr lang="pt-BR" dirty="0" err="1"/>
              <a:t>situación</a:t>
            </a:r>
            <a:r>
              <a:rPr lang="pt-BR" dirty="0"/>
              <a:t> económica da </a:t>
            </a:r>
            <a:r>
              <a:rPr lang="pt-BR" dirty="0" err="1"/>
              <a:t>túa</a:t>
            </a:r>
            <a:r>
              <a:rPr lang="pt-BR" dirty="0"/>
              <a:t> unidade familiar o ano </a:t>
            </a:r>
            <a:r>
              <a:rPr lang="pt-BR" dirty="0" err="1"/>
              <a:t>pasado</a:t>
            </a:r>
            <a:r>
              <a:rPr lang="pt-BR" dirty="0"/>
              <a:t> (é </a:t>
            </a:r>
            <a:r>
              <a:rPr lang="pt-BR" dirty="0" err="1"/>
              <a:t>dicir</a:t>
            </a:r>
            <a:r>
              <a:rPr lang="pt-BR" dirty="0"/>
              <a:t>, no </a:t>
            </a:r>
            <a:r>
              <a:rPr lang="pt-BR" dirty="0" err="1"/>
              <a:t>exercicio</a:t>
            </a:r>
            <a:r>
              <a:rPr lang="pt-BR" dirty="0"/>
              <a:t> 2024). </a:t>
            </a:r>
          </a:p>
          <a:p>
            <a:pPr algn="just"/>
            <a:r>
              <a:rPr lang="pt-BR" dirty="0" err="1"/>
              <a:t>Teñen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conta a renda obtida e ademais determinados elementos relacionados </a:t>
            </a:r>
            <a:r>
              <a:rPr lang="pt-BR" dirty="0" err="1"/>
              <a:t>co</a:t>
            </a:r>
            <a:r>
              <a:rPr lang="pt-BR" dirty="0"/>
              <a:t> </a:t>
            </a:r>
            <a:r>
              <a:rPr lang="pt-BR" dirty="0" err="1"/>
              <a:t>patrimonio</a:t>
            </a:r>
            <a:r>
              <a:rPr lang="pt-BR" dirty="0"/>
              <a:t>, como os </a:t>
            </a:r>
            <a:r>
              <a:rPr lang="pt-BR" dirty="0" err="1"/>
              <a:t>rendementos</a:t>
            </a:r>
            <a:r>
              <a:rPr lang="pt-BR" dirty="0"/>
              <a:t> do capital, as ganancias patrimoniais ou os </a:t>
            </a:r>
            <a:r>
              <a:rPr lang="pt-BR" dirty="0" err="1"/>
              <a:t>inmobles</a:t>
            </a:r>
            <a:r>
              <a:rPr lang="pt-BR" dirty="0"/>
              <a:t> dos que </a:t>
            </a:r>
            <a:r>
              <a:rPr lang="pt-BR" dirty="0" err="1"/>
              <a:t>sexades</a:t>
            </a:r>
            <a:r>
              <a:rPr lang="pt-BR" dirty="0"/>
              <a:t> </a:t>
            </a:r>
            <a:r>
              <a:rPr lang="pt-BR" dirty="0" err="1"/>
              <a:t>propietarios</a:t>
            </a:r>
            <a:r>
              <a:rPr lang="pt-BR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5018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CBC94-F13C-4F5F-A362-3F06D71796A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/>
              <a:t>As </a:t>
            </a:r>
            <a:r>
              <a:rPr lang="es-ES" b="1" dirty="0" err="1"/>
              <a:t>túas</a:t>
            </a:r>
            <a:r>
              <a:rPr lang="es-ES" b="1" dirty="0"/>
              <a:t> </a:t>
            </a:r>
            <a:r>
              <a:rPr lang="es-ES" b="1" dirty="0" err="1"/>
              <a:t>obrigacións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B7AF3-6778-4561-A42A-EDE7521EA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Ten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conta que, </a:t>
            </a:r>
            <a:r>
              <a:rPr lang="pt-BR" dirty="0" err="1"/>
              <a:t>cando</a:t>
            </a:r>
            <a:r>
              <a:rPr lang="pt-BR" dirty="0"/>
              <a:t> </a:t>
            </a:r>
            <a:r>
              <a:rPr lang="pt-BR" dirty="0" err="1"/>
              <a:t>obteñas</a:t>
            </a:r>
            <a:r>
              <a:rPr lang="pt-BR" dirty="0"/>
              <a:t> a bolsa, </a:t>
            </a:r>
            <a:r>
              <a:rPr lang="pt-BR" dirty="0" err="1"/>
              <a:t>deberás</a:t>
            </a:r>
            <a:r>
              <a:rPr lang="pt-BR" dirty="0"/>
              <a:t> cumprir coa </a:t>
            </a:r>
            <a:r>
              <a:rPr lang="pt-BR" dirty="0" err="1"/>
              <a:t>obrigación</a:t>
            </a:r>
            <a:r>
              <a:rPr lang="pt-BR" dirty="0"/>
              <a:t> de utilizar o </a:t>
            </a:r>
            <a:r>
              <a:rPr lang="pt-BR" dirty="0" err="1"/>
              <a:t>diñeiro</a:t>
            </a:r>
            <a:r>
              <a:rPr lang="pt-BR" dirty="0"/>
              <a:t> para a </a:t>
            </a:r>
            <a:r>
              <a:rPr lang="pt-BR" dirty="0" err="1"/>
              <a:t>súa</a:t>
            </a:r>
            <a:r>
              <a:rPr lang="pt-BR" dirty="0"/>
              <a:t> finalidade, é </a:t>
            </a:r>
            <a:r>
              <a:rPr lang="pt-BR" dirty="0" err="1"/>
              <a:t>dicir</a:t>
            </a:r>
            <a:r>
              <a:rPr lang="pt-BR" dirty="0"/>
              <a:t>, para estudar, </a:t>
            </a:r>
            <a:r>
              <a:rPr lang="pt-BR" dirty="0" err="1"/>
              <a:t>asistir</a:t>
            </a:r>
            <a:r>
              <a:rPr lang="pt-BR" dirty="0"/>
              <a:t> a </a:t>
            </a:r>
            <a:r>
              <a:rPr lang="pt-BR" dirty="0" err="1"/>
              <a:t>clase</a:t>
            </a:r>
            <a:r>
              <a:rPr lang="pt-BR" dirty="0"/>
              <a:t> e </a:t>
            </a:r>
            <a:r>
              <a:rPr lang="pt-BR" dirty="0" err="1"/>
              <a:t>aprobar</a:t>
            </a:r>
            <a:r>
              <a:rPr lang="pt-BR" dirty="0"/>
              <a:t> as </a:t>
            </a:r>
            <a:r>
              <a:rPr lang="pt-BR" dirty="0" err="1"/>
              <a:t>materias</a:t>
            </a:r>
            <a:r>
              <a:rPr lang="pt-BR" dirty="0"/>
              <a:t> do curso.</a:t>
            </a:r>
          </a:p>
          <a:p>
            <a:r>
              <a:rPr lang="pt-BR" dirty="0"/>
              <a:t>Terás que devolver toda a </a:t>
            </a:r>
            <a:r>
              <a:rPr lang="pt-BR" dirty="0" err="1"/>
              <a:t>cantidade</a:t>
            </a:r>
            <a:r>
              <a:rPr lang="pt-BR" dirty="0"/>
              <a:t> de </a:t>
            </a:r>
            <a:r>
              <a:rPr lang="pt-BR" dirty="0" err="1"/>
              <a:t>diñeiro</a:t>
            </a:r>
            <a:r>
              <a:rPr lang="pt-BR" dirty="0"/>
              <a:t> que </a:t>
            </a:r>
            <a:r>
              <a:rPr lang="pt-BR" dirty="0" err="1"/>
              <a:t>recibises</a:t>
            </a:r>
            <a:r>
              <a:rPr lang="pt-BR" dirty="0"/>
              <a:t> da bolsa nos seguintes casos:</a:t>
            </a:r>
          </a:p>
          <a:p>
            <a:r>
              <a:rPr lang="pt-BR" b="1" dirty="0"/>
              <a:t>Se te dás de baixa </a:t>
            </a:r>
            <a:r>
              <a:rPr lang="pt-BR" dirty="0"/>
              <a:t>no centro de estudos durante o curso.</a:t>
            </a:r>
          </a:p>
          <a:p>
            <a:r>
              <a:rPr lang="pt-BR" b="1" dirty="0"/>
              <a:t>Se non asistes ao 80% </a:t>
            </a:r>
            <a:r>
              <a:rPr lang="pt-BR" dirty="0"/>
              <a:t>ou </a:t>
            </a:r>
            <a:r>
              <a:rPr lang="pt-BR" dirty="0" err="1"/>
              <a:t>máis</a:t>
            </a:r>
            <a:r>
              <a:rPr lang="pt-BR" dirty="0"/>
              <a:t> </a:t>
            </a:r>
            <a:r>
              <a:rPr lang="pt-BR" b="1" dirty="0"/>
              <a:t>das horas </a:t>
            </a:r>
            <a:r>
              <a:rPr lang="pt-BR" b="1" dirty="0" err="1"/>
              <a:t>lectivas</a:t>
            </a:r>
            <a:r>
              <a:rPr lang="pt-BR" dirty="0"/>
              <a:t>, salvo </a:t>
            </a:r>
            <a:r>
              <a:rPr lang="pt-BR" dirty="0" err="1"/>
              <a:t>excepcións</a:t>
            </a:r>
            <a:r>
              <a:rPr lang="pt-BR" dirty="0"/>
              <a:t>.</a:t>
            </a:r>
          </a:p>
          <a:p>
            <a:r>
              <a:rPr lang="pt-BR" b="1" dirty="0"/>
              <a:t>Se non superas o 50% das </a:t>
            </a:r>
            <a:r>
              <a:rPr lang="pt-BR" b="1" dirty="0" err="1"/>
              <a:t>materias</a:t>
            </a:r>
            <a:r>
              <a:rPr lang="pt-BR" dirty="0"/>
              <a:t>, na </a:t>
            </a:r>
            <a:r>
              <a:rPr lang="pt-BR" dirty="0" err="1"/>
              <a:t>convocatoria</a:t>
            </a:r>
            <a:r>
              <a:rPr lang="pt-BR" dirty="0"/>
              <a:t> </a:t>
            </a:r>
            <a:r>
              <a:rPr lang="pt-BR" dirty="0" err="1"/>
              <a:t>ordinaria</a:t>
            </a:r>
            <a:r>
              <a:rPr lang="pt-BR" dirty="0"/>
              <a:t> ou </a:t>
            </a:r>
            <a:r>
              <a:rPr lang="pt-BR" dirty="0" err="1"/>
              <a:t>extraordinaria</a:t>
            </a:r>
            <a:r>
              <a:rPr lang="pt-BR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72655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E1AC4-32A2-4E60-B394-32A45A478E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/>
              <a:t>Como solicitar a bolsa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5C4977-B6F6-48B2-9C9F-46B2F76A6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b="1" u="sng" dirty="0"/>
              <a:t>ENTRA NA SEDE ELECTRÓNICA</a:t>
            </a:r>
          </a:p>
          <a:p>
            <a:r>
              <a:rPr lang="es-ES" dirty="0"/>
              <a:t>Sede electrónica</a:t>
            </a:r>
          </a:p>
          <a:p>
            <a:r>
              <a:rPr lang="es-ES" dirty="0"/>
              <a:t>Todo o proceso de </a:t>
            </a:r>
            <a:r>
              <a:rPr lang="es-ES" dirty="0" err="1"/>
              <a:t>solicitude</a:t>
            </a:r>
            <a:r>
              <a:rPr lang="es-ES" dirty="0"/>
              <a:t> da bolsa </a:t>
            </a:r>
            <a:r>
              <a:rPr lang="es-ES" dirty="0" err="1"/>
              <a:t>realízase</a:t>
            </a:r>
            <a:r>
              <a:rPr lang="es-ES" dirty="0"/>
              <a:t> a través da sede electrónica do Ministerio de Educación, Formación Profesional e Deportes.</a:t>
            </a:r>
          </a:p>
          <a:p>
            <a:r>
              <a:rPr lang="pt-BR" b="1" u="sng" dirty="0"/>
              <a:t>REXÍSTRATE</a:t>
            </a:r>
          </a:p>
          <a:p>
            <a:r>
              <a:rPr lang="pt-BR" dirty="0"/>
              <a:t>Para </a:t>
            </a:r>
            <a:r>
              <a:rPr lang="pt-BR" dirty="0" err="1"/>
              <a:t>rexistrarte</a:t>
            </a:r>
            <a:r>
              <a:rPr lang="pt-BR" dirty="0"/>
              <a:t>, </a:t>
            </a:r>
            <a:r>
              <a:rPr lang="pt-BR" dirty="0" err="1"/>
              <a:t>necesitas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usuario</a:t>
            </a:r>
            <a:r>
              <a:rPr lang="pt-BR" dirty="0"/>
              <a:t> e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contrasinal</a:t>
            </a:r>
            <a:r>
              <a:rPr lang="pt-BR" dirty="0"/>
              <a:t>:</a:t>
            </a:r>
          </a:p>
          <a:p>
            <a:r>
              <a:rPr lang="pt-BR" dirty="0"/>
              <a:t>Se </a:t>
            </a:r>
            <a:r>
              <a:rPr lang="pt-BR" dirty="0" err="1"/>
              <a:t>xa</a:t>
            </a:r>
            <a:r>
              <a:rPr lang="pt-BR" dirty="0"/>
              <a:t> te </a:t>
            </a:r>
            <a:r>
              <a:rPr lang="pt-BR" dirty="0" err="1"/>
              <a:t>rexistraches</a:t>
            </a:r>
            <a:r>
              <a:rPr lang="pt-BR" dirty="0"/>
              <a:t> previamente para </a:t>
            </a:r>
            <a:r>
              <a:rPr lang="pt-BR" dirty="0" err="1"/>
              <a:t>calquera</a:t>
            </a:r>
            <a:r>
              <a:rPr lang="pt-BR" dirty="0"/>
              <a:t> outro </a:t>
            </a:r>
            <a:r>
              <a:rPr lang="pt-BR" dirty="0" err="1"/>
              <a:t>trámite</a:t>
            </a:r>
            <a:r>
              <a:rPr lang="pt-BR" dirty="0"/>
              <a:t>, a </a:t>
            </a:r>
            <a:r>
              <a:rPr lang="pt-BR" dirty="0" err="1"/>
              <a:t>túa</a:t>
            </a:r>
            <a:r>
              <a:rPr lang="pt-BR" dirty="0"/>
              <a:t> conta segue sendo válida e non </a:t>
            </a:r>
            <a:r>
              <a:rPr lang="pt-BR" dirty="0" err="1"/>
              <a:t>fai</a:t>
            </a:r>
            <a:r>
              <a:rPr lang="pt-BR" dirty="0"/>
              <a:t> falta que te volvas a </a:t>
            </a:r>
            <a:r>
              <a:rPr lang="pt-BR" dirty="0" err="1"/>
              <a:t>rexistrar</a:t>
            </a:r>
            <a:r>
              <a:rPr lang="pt-BR" dirty="0"/>
              <a:t>.</a:t>
            </a:r>
          </a:p>
          <a:p>
            <a:r>
              <a:rPr lang="pt-BR" dirty="0"/>
              <a:t>Se nunca te </a:t>
            </a:r>
            <a:r>
              <a:rPr lang="pt-BR" dirty="0" err="1"/>
              <a:t>rexistraches</a:t>
            </a:r>
            <a:r>
              <a:rPr lang="pt-BR" dirty="0"/>
              <a:t>, clica </a:t>
            </a:r>
            <a:r>
              <a:rPr lang="pt-BR" dirty="0" err="1"/>
              <a:t>en</a:t>
            </a:r>
            <a:r>
              <a:rPr lang="pt-BR" dirty="0"/>
              <a:t> «</a:t>
            </a:r>
            <a:r>
              <a:rPr lang="pt-BR" dirty="0" err="1"/>
              <a:t>Rexistrar</a:t>
            </a:r>
            <a:r>
              <a:rPr lang="pt-BR" dirty="0"/>
              <a:t>» e segue os </a:t>
            </a:r>
            <a:r>
              <a:rPr lang="pt-BR" dirty="0" err="1"/>
              <a:t>pasos</a:t>
            </a:r>
            <a:r>
              <a:rPr lang="pt-BR" dirty="0"/>
              <a:t> para </a:t>
            </a:r>
            <a:r>
              <a:rPr lang="pt-BR" dirty="0" err="1"/>
              <a:t>crear</a:t>
            </a:r>
            <a:r>
              <a:rPr lang="pt-BR" dirty="0"/>
              <a:t> unha conta.</a:t>
            </a:r>
          </a:p>
          <a:p>
            <a:r>
              <a:rPr lang="pt-BR" dirty="0"/>
              <a:t>Para </a:t>
            </a:r>
            <a:r>
              <a:rPr lang="pt-BR" dirty="0" err="1"/>
              <a:t>acceder</a:t>
            </a:r>
            <a:r>
              <a:rPr lang="pt-BR" dirty="0"/>
              <a:t> á solicitude de bolsa, podes </a:t>
            </a:r>
            <a:r>
              <a:rPr lang="pt-BR" dirty="0" err="1"/>
              <a:t>facelo</a:t>
            </a:r>
            <a:r>
              <a:rPr lang="pt-BR" dirty="0"/>
              <a:t> de </a:t>
            </a:r>
            <a:r>
              <a:rPr lang="pt-BR" dirty="0" err="1"/>
              <a:t>dúas</a:t>
            </a:r>
            <a:r>
              <a:rPr lang="pt-BR" dirty="0"/>
              <a:t> formas:</a:t>
            </a:r>
          </a:p>
          <a:p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Cl@ve</a:t>
            </a:r>
            <a:r>
              <a:rPr lang="pt-BR" dirty="0"/>
              <a:t> (claves electrónicas de </a:t>
            </a:r>
            <a:r>
              <a:rPr lang="pt-BR" dirty="0" err="1"/>
              <a:t>administracións</a:t>
            </a:r>
            <a:r>
              <a:rPr lang="pt-BR" dirty="0"/>
              <a:t> públicas) ou certificado electrónico, se </a:t>
            </a:r>
            <a:r>
              <a:rPr lang="pt-BR" dirty="0" err="1"/>
              <a:t>dispós</a:t>
            </a:r>
            <a:r>
              <a:rPr lang="pt-BR" dirty="0"/>
              <a:t> deles, ou mediante o mesmo </a:t>
            </a:r>
            <a:r>
              <a:rPr lang="pt-BR" dirty="0" err="1"/>
              <a:t>usuario</a:t>
            </a:r>
            <a:r>
              <a:rPr lang="pt-BR" dirty="0"/>
              <a:t> e </a:t>
            </a:r>
            <a:r>
              <a:rPr lang="pt-BR" dirty="0" err="1"/>
              <a:t>contrasinal</a:t>
            </a:r>
            <a:r>
              <a:rPr lang="pt-BR" dirty="0"/>
              <a:t> cos que te </a:t>
            </a:r>
            <a:r>
              <a:rPr lang="pt-BR" dirty="0" err="1"/>
              <a:t>rexistraches</a:t>
            </a:r>
            <a:r>
              <a:rPr lang="pt-BR" dirty="0"/>
              <a:t> na sede electrónica.</a:t>
            </a:r>
          </a:p>
          <a:p>
            <a:r>
              <a:rPr lang="pt-BR" b="1" u="sng" dirty="0"/>
              <a:t>ENCHE O FORMULARIO</a:t>
            </a:r>
          </a:p>
          <a:p>
            <a:r>
              <a:rPr lang="pt-BR" dirty="0"/>
              <a:t>Unha vez dentro, </a:t>
            </a:r>
            <a:r>
              <a:rPr lang="pt-BR" dirty="0" err="1"/>
              <a:t>tes</a:t>
            </a:r>
            <a:r>
              <a:rPr lang="pt-BR" dirty="0"/>
              <a:t> que encher o </a:t>
            </a:r>
            <a:r>
              <a:rPr lang="pt-BR" dirty="0" err="1"/>
              <a:t>formulario</a:t>
            </a:r>
            <a:r>
              <a:rPr lang="pt-BR" dirty="0"/>
              <a:t> online.</a:t>
            </a:r>
          </a:p>
          <a:p>
            <a:r>
              <a:rPr lang="pt-BR" dirty="0"/>
              <a:t>Neste </a:t>
            </a:r>
            <a:r>
              <a:rPr lang="pt-BR" dirty="0" err="1"/>
              <a:t>paso</a:t>
            </a:r>
            <a:r>
              <a:rPr lang="pt-BR" dirty="0"/>
              <a:t>, non </a:t>
            </a:r>
            <a:r>
              <a:rPr lang="pt-BR" dirty="0" err="1"/>
              <a:t>che</a:t>
            </a:r>
            <a:r>
              <a:rPr lang="pt-BR" dirty="0"/>
              <a:t> </a:t>
            </a:r>
            <a:r>
              <a:rPr lang="pt-BR" dirty="0" err="1"/>
              <a:t>pediran</a:t>
            </a:r>
            <a:r>
              <a:rPr lang="pt-BR" dirty="0"/>
              <a:t> que achegues </a:t>
            </a:r>
            <a:r>
              <a:rPr lang="pt-BR" dirty="0" err="1"/>
              <a:t>documentación</a:t>
            </a:r>
            <a:r>
              <a:rPr lang="pt-BR" dirty="0"/>
              <a:t> porque as unidades encargadas da </a:t>
            </a:r>
            <a:r>
              <a:rPr lang="pt-BR" dirty="0" err="1"/>
              <a:t>tramitación</a:t>
            </a:r>
            <a:r>
              <a:rPr lang="pt-BR" dirty="0"/>
              <a:t> de bolsas </a:t>
            </a:r>
            <a:r>
              <a:rPr lang="pt-BR" dirty="0" err="1"/>
              <a:t>consultarán</a:t>
            </a:r>
            <a:r>
              <a:rPr lang="pt-BR" dirty="0"/>
              <a:t> todos os </a:t>
            </a:r>
            <a:r>
              <a:rPr lang="pt-BR" dirty="0" err="1"/>
              <a:t>datos</a:t>
            </a:r>
            <a:r>
              <a:rPr lang="pt-BR" dirty="0"/>
              <a:t> </a:t>
            </a:r>
            <a:r>
              <a:rPr lang="pt-BR" dirty="0" err="1"/>
              <a:t>necesarios</a:t>
            </a:r>
            <a:r>
              <a:rPr lang="pt-BR" dirty="0"/>
              <a:t> para </a:t>
            </a:r>
            <a:r>
              <a:rPr lang="pt-BR" dirty="0" err="1"/>
              <a:t>comprobar</a:t>
            </a:r>
            <a:r>
              <a:rPr lang="pt-BR" dirty="0"/>
              <a:t> que reúnes os requisitos para </a:t>
            </a:r>
            <a:r>
              <a:rPr lang="pt-BR" dirty="0" err="1"/>
              <a:t>solicitala</a:t>
            </a:r>
            <a:r>
              <a:rPr lang="pt-BR" dirty="0"/>
              <a:t>. Só </a:t>
            </a:r>
            <a:r>
              <a:rPr lang="pt-BR" dirty="0" err="1"/>
              <a:t>en</a:t>
            </a:r>
            <a:r>
              <a:rPr lang="pt-BR" dirty="0"/>
              <a:t> determinados supostos </a:t>
            </a:r>
            <a:r>
              <a:rPr lang="pt-BR" dirty="0" err="1"/>
              <a:t>pediranche</a:t>
            </a:r>
            <a:r>
              <a:rPr lang="pt-BR" dirty="0"/>
              <a:t> que achegues </a:t>
            </a:r>
            <a:r>
              <a:rPr lang="pt-BR" dirty="0" err="1"/>
              <a:t>algún</a:t>
            </a:r>
            <a:r>
              <a:rPr lang="pt-BR" dirty="0"/>
              <a:t> documento concreto.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300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AC8D0A-E2FD-4DFF-BB35-A0569105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339"/>
            <a:ext cx="10515600" cy="567362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" dirty="0" err="1"/>
              <a:t>Poderá</a:t>
            </a:r>
            <a:r>
              <a:rPr lang="es-ES" dirty="0"/>
              <a:t> presentar </a:t>
            </a:r>
            <a:r>
              <a:rPr lang="es-ES" dirty="0" err="1"/>
              <a:t>solicitude</a:t>
            </a:r>
            <a:r>
              <a:rPr lang="es-ES" dirty="0"/>
              <a:t> de admisión, </a:t>
            </a:r>
            <a:r>
              <a:rPr lang="es-ES" b="1" dirty="0" err="1"/>
              <a:t>pedindo</a:t>
            </a:r>
            <a:r>
              <a:rPr lang="es-ES" b="1" dirty="0"/>
              <a:t> ata seis (6) centros </a:t>
            </a:r>
            <a:r>
              <a:rPr lang="es-ES" dirty="0"/>
              <a:t>por </a:t>
            </a:r>
            <a:r>
              <a:rPr lang="es-ES" dirty="0" err="1"/>
              <a:t>orde</a:t>
            </a:r>
            <a:r>
              <a:rPr lang="es-ES" dirty="0"/>
              <a:t> de preferencia, e alegar os criterios de admisión que pretenda que se </a:t>
            </a:r>
            <a:r>
              <a:rPr lang="es-ES" dirty="0" err="1"/>
              <a:t>lle</a:t>
            </a:r>
            <a:r>
              <a:rPr lang="es-ES" dirty="0"/>
              <a:t> valoren. Esta </a:t>
            </a:r>
            <a:r>
              <a:rPr lang="es-ES" dirty="0" err="1"/>
              <a:t>solicitude</a:t>
            </a:r>
            <a:r>
              <a:rPr lang="es-ES" dirty="0"/>
              <a:t> de admisión </a:t>
            </a:r>
            <a:r>
              <a:rPr lang="es-ES" dirty="0" err="1"/>
              <a:t>dirixirase</a:t>
            </a:r>
            <a:r>
              <a:rPr lang="es-ES" dirty="0"/>
              <a:t> </a:t>
            </a:r>
            <a:r>
              <a:rPr lang="es-ES" dirty="0" err="1"/>
              <a:t>ao</a:t>
            </a:r>
            <a:r>
              <a:rPr lang="es-ES" dirty="0"/>
              <a:t> centro solicitado en </a:t>
            </a:r>
            <a:r>
              <a:rPr lang="es-ES" dirty="0" err="1"/>
              <a:t>primeiro</a:t>
            </a:r>
            <a:r>
              <a:rPr lang="es-ES" dirty="0"/>
              <a:t> lugar. </a:t>
            </a:r>
            <a:r>
              <a:rPr lang="es-ES" dirty="0" err="1"/>
              <a:t>Despois</a:t>
            </a:r>
            <a:r>
              <a:rPr lang="es-ES" dirty="0"/>
              <a:t> de presentar 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solicitude</a:t>
            </a:r>
            <a:r>
              <a:rPr lang="es-ES" dirty="0"/>
              <a:t> de admisión, para renunciar a </a:t>
            </a:r>
            <a:r>
              <a:rPr lang="es-ES" dirty="0" err="1"/>
              <a:t>ela</a:t>
            </a:r>
            <a:r>
              <a:rPr lang="es-ES" dirty="0"/>
              <a:t> deberá </a:t>
            </a:r>
            <a:r>
              <a:rPr lang="es-ES" dirty="0" err="1"/>
              <a:t>facerse</a:t>
            </a:r>
            <a:r>
              <a:rPr lang="es-ES" dirty="0"/>
              <a:t> expresamente, </a:t>
            </a:r>
            <a:r>
              <a:rPr lang="es-ES" dirty="0" err="1"/>
              <a:t>indicándoo</a:t>
            </a:r>
            <a:r>
              <a:rPr lang="es-ES" dirty="0"/>
              <a:t> no </a:t>
            </a:r>
            <a:r>
              <a:rPr lang="es-ES" dirty="0" err="1"/>
              <a:t>recadro</a:t>
            </a:r>
            <a:r>
              <a:rPr lang="es-ES" dirty="0"/>
              <a:t> </a:t>
            </a:r>
            <a:r>
              <a:rPr lang="es-ES" dirty="0" err="1"/>
              <a:t>correspondente</a:t>
            </a:r>
            <a:r>
              <a:rPr lang="es-ES" dirty="0"/>
              <a:t> da nova </a:t>
            </a:r>
            <a:r>
              <a:rPr lang="es-ES" dirty="0" err="1"/>
              <a:t>solicitude</a:t>
            </a:r>
            <a:r>
              <a:rPr lang="es-ES" dirty="0"/>
              <a:t> que deberá presentarse.</a:t>
            </a:r>
          </a:p>
          <a:p>
            <a:pPr algn="just"/>
            <a:r>
              <a:rPr lang="pt-BR" dirty="0"/>
              <a:t> </a:t>
            </a:r>
            <a:r>
              <a:rPr lang="pt-BR" b="1" dirty="0" err="1"/>
              <a:t>Cando</a:t>
            </a:r>
            <a:r>
              <a:rPr lang="pt-BR" b="1" dirty="0"/>
              <a:t> o número de solicitudes de </a:t>
            </a:r>
            <a:r>
              <a:rPr lang="pt-BR" b="1" dirty="0" err="1"/>
              <a:t>admisión</a:t>
            </a:r>
            <a:r>
              <a:rPr lang="pt-BR" b="1" dirty="0"/>
              <a:t> presentadas </a:t>
            </a:r>
            <a:r>
              <a:rPr lang="pt-BR" b="1" dirty="0" err="1"/>
              <a:t>en</a:t>
            </a:r>
            <a:r>
              <a:rPr lang="pt-BR" b="1" dirty="0"/>
              <a:t> prazo sexa superior ao de postos </a:t>
            </a:r>
            <a:r>
              <a:rPr lang="pt-BR" b="1" dirty="0" err="1"/>
              <a:t>dispoñibles</a:t>
            </a:r>
            <a:r>
              <a:rPr lang="pt-BR" b="1" dirty="0"/>
              <a:t> </a:t>
            </a:r>
            <a:r>
              <a:rPr lang="pt-BR" dirty="0"/>
              <a:t>no centro, </a:t>
            </a:r>
            <a:r>
              <a:rPr lang="pt-BR" dirty="0" err="1"/>
              <a:t>valoraranse</a:t>
            </a:r>
            <a:r>
              <a:rPr lang="pt-BR" dirty="0"/>
              <a:t> os seguintes </a:t>
            </a:r>
            <a:r>
              <a:rPr lang="pt-BR" dirty="0" err="1"/>
              <a:t>criterios</a:t>
            </a:r>
            <a:r>
              <a:rPr lang="pt-BR" dirty="0"/>
              <a:t> para fixar unha </a:t>
            </a:r>
            <a:r>
              <a:rPr lang="pt-BR" b="1" u="sng" dirty="0" err="1">
                <a:solidFill>
                  <a:srgbClr val="FF0000"/>
                </a:solidFill>
              </a:rPr>
              <a:t>orde</a:t>
            </a:r>
            <a:r>
              <a:rPr lang="pt-BR" b="1" u="sng" dirty="0">
                <a:solidFill>
                  <a:srgbClr val="FF0000"/>
                </a:solidFill>
              </a:rPr>
              <a:t> de </a:t>
            </a:r>
            <a:r>
              <a:rPr lang="pt-BR" b="1" u="sng" dirty="0" err="1">
                <a:solidFill>
                  <a:srgbClr val="FF0000"/>
                </a:solidFill>
              </a:rPr>
              <a:t>prelación</a:t>
            </a:r>
            <a:r>
              <a:rPr lang="pt-BR" dirty="0"/>
              <a:t>:</a:t>
            </a:r>
          </a:p>
          <a:p>
            <a:pPr algn="just"/>
            <a:r>
              <a:rPr lang="pt-BR" dirty="0"/>
              <a:t> 1. </a:t>
            </a:r>
            <a:r>
              <a:rPr lang="pt-BR" dirty="0" err="1"/>
              <a:t>Irmán</a:t>
            </a:r>
            <a:r>
              <a:rPr lang="pt-BR" dirty="0"/>
              <a:t> ou </a:t>
            </a:r>
            <a:r>
              <a:rPr lang="pt-BR" dirty="0" err="1"/>
              <a:t>irmá</a:t>
            </a:r>
            <a:r>
              <a:rPr lang="pt-BR" dirty="0"/>
              <a:t> matriculados no centro.</a:t>
            </a:r>
          </a:p>
          <a:p>
            <a:pPr algn="just"/>
            <a:r>
              <a:rPr lang="pt-BR" dirty="0"/>
              <a:t> 2. Proximidade ao centro docente do domicilio familiar ou do lugar de </a:t>
            </a:r>
            <a:r>
              <a:rPr lang="pt-BR" dirty="0" err="1"/>
              <a:t>traballo</a:t>
            </a:r>
            <a:r>
              <a:rPr lang="pt-BR" dirty="0"/>
              <a:t> da </a:t>
            </a:r>
            <a:r>
              <a:rPr lang="pt-BR" dirty="0" err="1"/>
              <a:t>persoa</a:t>
            </a:r>
            <a:r>
              <a:rPr lang="pt-BR" dirty="0"/>
              <a:t> </a:t>
            </a:r>
            <a:r>
              <a:rPr lang="pt-BR" dirty="0" err="1"/>
              <a:t>proxenitora</a:t>
            </a:r>
            <a:r>
              <a:rPr lang="pt-BR" dirty="0"/>
              <a:t>, </a:t>
            </a:r>
            <a:r>
              <a:rPr lang="pt-BR" dirty="0" err="1"/>
              <a:t>titora</a:t>
            </a:r>
            <a:r>
              <a:rPr lang="pt-BR" dirty="0"/>
              <a:t> ou </a:t>
            </a:r>
            <a:r>
              <a:rPr lang="pt-BR" dirty="0" err="1"/>
              <a:t>acolledora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 3. Renda per </a:t>
            </a:r>
            <a:r>
              <a:rPr lang="pt-BR" dirty="0" err="1"/>
              <a:t>cápita</a:t>
            </a:r>
            <a:r>
              <a:rPr lang="pt-BR" dirty="0"/>
              <a:t> da unidade familiar.</a:t>
            </a:r>
          </a:p>
          <a:p>
            <a:pPr algn="just"/>
            <a:r>
              <a:rPr lang="pt-BR" dirty="0"/>
              <a:t> 4. </a:t>
            </a:r>
            <a:r>
              <a:rPr lang="pt-BR" dirty="0" err="1"/>
              <a:t>Persoa</a:t>
            </a:r>
            <a:r>
              <a:rPr lang="pt-BR" dirty="0"/>
              <a:t> </a:t>
            </a:r>
            <a:r>
              <a:rPr lang="pt-BR" dirty="0" err="1"/>
              <a:t>proxenitora</a:t>
            </a:r>
            <a:r>
              <a:rPr lang="pt-BR" dirty="0"/>
              <a:t>, </a:t>
            </a:r>
            <a:r>
              <a:rPr lang="pt-BR" dirty="0" err="1"/>
              <a:t>titora</a:t>
            </a:r>
            <a:r>
              <a:rPr lang="pt-BR" dirty="0"/>
              <a:t> ou </a:t>
            </a:r>
            <a:r>
              <a:rPr lang="pt-BR" dirty="0" err="1"/>
              <a:t>acolledora</a:t>
            </a:r>
            <a:r>
              <a:rPr lang="pt-BR" dirty="0"/>
              <a:t> </a:t>
            </a:r>
            <a:r>
              <a:rPr lang="pt-BR" dirty="0" err="1"/>
              <a:t>traballadora</a:t>
            </a:r>
            <a:r>
              <a:rPr lang="pt-BR" dirty="0"/>
              <a:t> do centro docente.</a:t>
            </a:r>
          </a:p>
          <a:p>
            <a:pPr algn="just"/>
            <a:r>
              <a:rPr lang="pt-BR" dirty="0"/>
              <a:t> 5. </a:t>
            </a:r>
            <a:r>
              <a:rPr lang="pt-BR" dirty="0" err="1"/>
              <a:t>Familia</a:t>
            </a:r>
            <a:r>
              <a:rPr lang="pt-BR" dirty="0"/>
              <a:t> numerosa.</a:t>
            </a:r>
          </a:p>
          <a:p>
            <a:pPr algn="just"/>
            <a:r>
              <a:rPr lang="pt-BR" dirty="0"/>
              <a:t> 6. </a:t>
            </a:r>
            <a:r>
              <a:rPr lang="pt-BR" dirty="0" err="1"/>
              <a:t>Alumnado</a:t>
            </a:r>
            <a:r>
              <a:rPr lang="pt-BR" dirty="0"/>
              <a:t> nado de parto </a:t>
            </a:r>
            <a:r>
              <a:rPr lang="pt-BR" dirty="0" err="1"/>
              <a:t>múltiple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 7. </a:t>
            </a:r>
            <a:r>
              <a:rPr lang="pt-BR" dirty="0" err="1"/>
              <a:t>Familia</a:t>
            </a:r>
            <a:r>
              <a:rPr lang="pt-BR" dirty="0"/>
              <a:t> monoparental.</a:t>
            </a:r>
          </a:p>
          <a:p>
            <a:pPr algn="just"/>
            <a:r>
              <a:rPr lang="pt-BR" dirty="0"/>
              <a:t>  8. </a:t>
            </a:r>
            <a:r>
              <a:rPr lang="pt-BR" dirty="0" err="1"/>
              <a:t>Discapacidade</a:t>
            </a:r>
            <a:r>
              <a:rPr lang="pt-BR" dirty="0"/>
              <a:t> de </a:t>
            </a:r>
            <a:r>
              <a:rPr lang="pt-BR" dirty="0" err="1"/>
              <a:t>calquera</a:t>
            </a:r>
            <a:r>
              <a:rPr lang="pt-BR" dirty="0"/>
              <a:t> membro </a:t>
            </a:r>
            <a:r>
              <a:rPr lang="pt-BR" dirty="0" err="1"/>
              <a:t>computable</a:t>
            </a:r>
            <a:r>
              <a:rPr lang="pt-BR" dirty="0"/>
              <a:t> da unidade familiar.</a:t>
            </a:r>
          </a:p>
          <a:p>
            <a:pPr algn="just"/>
            <a:r>
              <a:rPr lang="pt-BR" dirty="0"/>
              <a:t> 9. </a:t>
            </a:r>
            <a:r>
              <a:rPr lang="pt-BR" dirty="0" err="1"/>
              <a:t>Condición</a:t>
            </a:r>
            <a:r>
              <a:rPr lang="pt-BR" dirty="0"/>
              <a:t> de vítima de </a:t>
            </a:r>
            <a:r>
              <a:rPr lang="pt-BR" dirty="0" err="1"/>
              <a:t>violencia</a:t>
            </a:r>
            <a:r>
              <a:rPr lang="pt-BR" dirty="0"/>
              <a:t> de </a:t>
            </a:r>
            <a:r>
              <a:rPr lang="pt-BR" dirty="0" err="1"/>
              <a:t>xénero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 10. </a:t>
            </a:r>
            <a:r>
              <a:rPr lang="pt-BR" dirty="0" err="1"/>
              <a:t>Condición</a:t>
            </a:r>
            <a:r>
              <a:rPr lang="pt-BR" dirty="0"/>
              <a:t> de vítima de terrorismo.</a:t>
            </a:r>
          </a:p>
          <a:p>
            <a:pPr algn="just"/>
            <a:r>
              <a:rPr lang="pt-BR" dirty="0"/>
              <a:t> 11. </a:t>
            </a:r>
            <a:r>
              <a:rPr lang="pt-BR" dirty="0" err="1"/>
              <a:t>Criterio</a:t>
            </a:r>
            <a:r>
              <a:rPr lang="pt-BR" dirty="0"/>
              <a:t> </a:t>
            </a:r>
            <a:r>
              <a:rPr lang="pt-BR" dirty="0" err="1"/>
              <a:t>complementario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 12. Expediente académico para as </a:t>
            </a:r>
            <a:r>
              <a:rPr lang="pt-BR" dirty="0" err="1"/>
              <a:t>ensinanzas</a:t>
            </a:r>
            <a:r>
              <a:rPr lang="pt-BR" dirty="0"/>
              <a:t> de bacharelato.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24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069022A-2003-44B6-B061-FF0B894EF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1039" y="428625"/>
            <a:ext cx="5335107" cy="574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E36B4-1BB7-7BB9-8A8F-7CE7420F9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467" y="431801"/>
            <a:ext cx="9999133" cy="2717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</a:rPr>
              <a:t>EDUCACIÓN SECUNDARIA POSTOBRIGATORIA</a:t>
            </a:r>
            <a:b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</a:rPr>
              <a:t>O BACHARELATO</a:t>
            </a:r>
            <a:endParaRPr lang="es-ES" sz="3200" b="1" dirty="0">
              <a:solidFill>
                <a:schemeClr val="bg1"/>
              </a:solidFill>
              <a:latin typeface="Sitka Text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D0BA37-844D-7729-EAB8-A464EF41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467" y="3149601"/>
            <a:ext cx="9999133" cy="21081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pPr algn="just"/>
            <a:r>
              <a:rPr lang="es-ES" sz="4400" b="1" dirty="0">
                <a:latin typeface="Sitka Text" pitchFamily="2" charset="0"/>
              </a:rPr>
              <a:t> </a:t>
            </a:r>
            <a:r>
              <a:rPr lang="es-ES" sz="5100" b="1" dirty="0">
                <a:latin typeface="Sitka Text" pitchFamily="2" charset="0"/>
              </a:rPr>
              <a:t>O </a:t>
            </a:r>
            <a:r>
              <a:rPr lang="es-ES" sz="5100" b="1" dirty="0" err="1">
                <a:latin typeface="Sitka Text" pitchFamily="2" charset="0"/>
              </a:rPr>
              <a:t>bacharelato</a:t>
            </a:r>
            <a:r>
              <a:rPr lang="es-ES" sz="5100" b="1" dirty="0">
                <a:latin typeface="Sitka Text" pitchFamily="2" charset="0"/>
              </a:rPr>
              <a:t> é </a:t>
            </a:r>
            <a:r>
              <a:rPr lang="es-ES" sz="5100" b="1" dirty="0" err="1">
                <a:latin typeface="Sitka Text" pitchFamily="2" charset="0"/>
              </a:rPr>
              <a:t>unha</a:t>
            </a:r>
            <a:r>
              <a:rPr lang="es-ES" sz="5100" b="1" dirty="0">
                <a:latin typeface="Sitka Text" pitchFamily="2" charset="0"/>
              </a:rPr>
              <a:t> das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que conforman a educación secundaria </a:t>
            </a:r>
            <a:r>
              <a:rPr lang="es-ES" sz="5100" b="1" dirty="0" err="1">
                <a:latin typeface="Sitka Text" pitchFamily="2" charset="0"/>
              </a:rPr>
              <a:t>postobrigatoria</a:t>
            </a:r>
            <a:r>
              <a:rPr lang="es-ES" sz="5100" b="1" dirty="0">
                <a:latin typeface="Sitka Text" pitchFamily="2" charset="0"/>
              </a:rPr>
              <a:t>, </a:t>
            </a:r>
            <a:r>
              <a:rPr lang="es-ES" sz="5100" b="1" dirty="0" err="1">
                <a:latin typeface="Sitka Text" pitchFamily="2" charset="0"/>
              </a:rPr>
              <a:t>xunto</a:t>
            </a:r>
            <a:r>
              <a:rPr lang="es-ES" sz="5100" b="1" dirty="0">
                <a:latin typeface="Sitka Text" pitchFamily="2" charset="0"/>
              </a:rPr>
              <a:t> coa formación profesional de grao medio, 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artísticas </a:t>
            </a:r>
            <a:r>
              <a:rPr lang="es-ES" sz="5100" b="1" dirty="0" err="1">
                <a:latin typeface="Sitka Text" pitchFamily="2" charset="0"/>
              </a:rPr>
              <a:t>profesionais</a:t>
            </a:r>
            <a:r>
              <a:rPr lang="es-ES" sz="5100" b="1" dirty="0">
                <a:latin typeface="Sitka Text" pitchFamily="2" charset="0"/>
              </a:rPr>
              <a:t>, tanto de música e de danza como de artes plásticas e deseño de grao medio, e as </a:t>
            </a:r>
            <a:r>
              <a:rPr lang="es-ES" sz="5100" b="1" dirty="0" err="1">
                <a:latin typeface="Sitka Text" pitchFamily="2" charset="0"/>
              </a:rPr>
              <a:t>ensinanzas</a:t>
            </a:r>
            <a:r>
              <a:rPr lang="es-ES" sz="5100" b="1" dirty="0">
                <a:latin typeface="Sitka Text" pitchFamily="2" charset="0"/>
              </a:rPr>
              <a:t> deportivas de grao medio.</a:t>
            </a:r>
          </a:p>
        </p:txBody>
      </p:sp>
    </p:spTree>
    <p:extLst>
      <p:ext uri="{BB962C8B-B14F-4D97-AF65-F5344CB8AC3E}">
        <p14:creationId xmlns:p14="http://schemas.microsoft.com/office/powerpoint/2010/main" val="3054368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3400</Words>
  <Application>Microsoft Office PowerPoint</Application>
  <PresentationFormat>Panorámica</PresentationFormat>
  <Paragraphs>402</Paragraphs>
  <Slides>65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65</vt:i4>
      </vt:variant>
    </vt:vector>
  </HeadingPairs>
  <TitlesOfParts>
    <vt:vector size="77" baseType="lpstr">
      <vt:lpstr>Arial</vt:lpstr>
      <vt:lpstr>Calibri</vt:lpstr>
      <vt:lpstr>Calibri Light</vt:lpstr>
      <vt:lpstr>Poppins</vt:lpstr>
      <vt:lpstr>Red Hat Display</vt:lpstr>
      <vt:lpstr>redhatdisplay-bold</vt:lpstr>
      <vt:lpstr>redhattext-regular</vt:lpstr>
      <vt:lpstr>Sitka Banner</vt:lpstr>
      <vt:lpstr>Sitka Text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PROCEDEMENTO DE RESERVA </vt:lpstr>
      <vt:lpstr>Presentación de PowerPoint</vt:lpstr>
      <vt:lpstr>SOLICITUDE DE ADMISIÓN</vt:lpstr>
      <vt:lpstr>Presentación de PowerPoint</vt:lpstr>
      <vt:lpstr>Presentación de PowerPoint</vt:lpstr>
      <vt:lpstr>EDUCACIÓN SECUNDARIA POSTOBRIGATORIA O BACHARELATO</vt:lpstr>
      <vt:lpstr>BACHARELATO LOMLOE</vt:lpstr>
      <vt:lpstr>     CARACTERÍSTICAS</vt:lpstr>
      <vt:lpstr>Presentación de PowerPoint</vt:lpstr>
      <vt:lpstr>Presentación de PowerPoint</vt:lpstr>
      <vt:lpstr>Presentación de PowerPoint</vt:lpstr>
      <vt:lpstr>OFERTA DE BACHARELATO DE ARTES  (centros públicos)</vt:lpstr>
      <vt:lpstr>Presentación de PowerPoint</vt:lpstr>
      <vt:lpstr>Presentación de PowerPoint</vt:lpstr>
      <vt:lpstr>Presentación de PowerPoint</vt:lpstr>
      <vt:lpstr>Presentación de PowerPoint</vt:lpstr>
      <vt:lpstr>            PROMOCIÓN</vt:lpstr>
      <vt:lpstr>MATERIAS PENDENTES</vt:lpstr>
      <vt:lpstr>Presentación de PowerPoint</vt:lpstr>
      <vt:lpstr>Presentación de PowerPoint</vt:lpstr>
      <vt:lpstr>TÍTULO DE BACHAREL</vt:lpstr>
      <vt:lpstr>PAU:ESTRUTURA DA PROBA</vt:lpstr>
      <vt:lpstr>PARTE OBRIGATORIA</vt:lpstr>
      <vt:lpstr>PARTE VOLUNTARIA</vt:lpstr>
      <vt:lpstr>CUALIFICACIÓN PAU</vt:lpstr>
      <vt:lpstr>EXEMPLO DE OBTENCIÓN DA NOTA DA PAU</vt:lpstr>
      <vt:lpstr>GRADO DE EDUCACIÓN PRIMARIA</vt:lpstr>
      <vt:lpstr>EXEMPLO OBTENCIÓN DA NOTA DE ADMISIÓN Á UNIVERSIDADE E. PRIMARIA</vt:lpstr>
      <vt:lpstr>PONDERACIÓNS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OS ESTUDOS UNIVERSITARIOS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Requisitos para a obtención da bolsa para o 1º curso de bacharelato:</vt:lpstr>
      <vt:lpstr>As túas obrigacións</vt:lpstr>
      <vt:lpstr>Como solicitar a bolsa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BACHARELATO LOMLOE</dc:title>
  <dc:creator>Usuario</dc:creator>
  <cp:lastModifiedBy>Maria Jose Seco Lopez</cp:lastModifiedBy>
  <cp:revision>105</cp:revision>
  <cp:lastPrinted>2025-01-28T12:11:58Z</cp:lastPrinted>
  <dcterms:created xsi:type="dcterms:W3CDTF">2023-01-16T16:17:55Z</dcterms:created>
  <dcterms:modified xsi:type="dcterms:W3CDTF">2026-01-28T16:07:04Z</dcterms:modified>
</cp:coreProperties>
</file>